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4" r:id="rId2"/>
  </p:sldMasterIdLst>
  <p:notesMasterIdLst>
    <p:notesMasterId r:id="rId24"/>
  </p:notesMasterIdLst>
  <p:handoutMasterIdLst>
    <p:handoutMasterId r:id="rId25"/>
  </p:handoutMasterIdLst>
  <p:sldIdLst>
    <p:sldId id="256" r:id="rId3"/>
    <p:sldId id="583" r:id="rId4"/>
    <p:sldId id="779" r:id="rId5"/>
    <p:sldId id="760" r:id="rId6"/>
    <p:sldId id="780" r:id="rId7"/>
    <p:sldId id="781" r:id="rId8"/>
    <p:sldId id="782" r:id="rId9"/>
    <p:sldId id="783" r:id="rId10"/>
    <p:sldId id="784" r:id="rId11"/>
    <p:sldId id="772" r:id="rId12"/>
    <p:sldId id="785" r:id="rId13"/>
    <p:sldId id="769" r:id="rId14"/>
    <p:sldId id="793" r:id="rId15"/>
    <p:sldId id="792" r:id="rId16"/>
    <p:sldId id="496" r:id="rId17"/>
    <p:sldId id="786" r:id="rId18"/>
    <p:sldId id="787" r:id="rId19"/>
    <p:sldId id="788" r:id="rId20"/>
    <p:sldId id="789" r:id="rId21"/>
    <p:sldId id="790" r:id="rId22"/>
    <p:sldId id="791" r:id="rId23"/>
  </p:sldIdLst>
  <p:sldSz cx="9902825" cy="6858000"/>
  <p:notesSz cx="6858000" cy="9906000"/>
  <p:embeddedFontLst>
    <p:embeddedFont>
      <p:font typeface="cmtt9" pitchFamily="34" charset="0"/>
      <p:regular r:id="rId26"/>
    </p:embeddedFont>
    <p:embeddedFont>
      <p:font typeface="Impact" pitchFamily="34" charset="0"/>
      <p:regular r:id="rId27"/>
    </p:embeddedFont>
    <p:embeddedFont>
      <p:font typeface="Helvetica" pitchFamily="34" charset="0"/>
      <p:regular r:id="rId28"/>
      <p:bold r:id="rId29"/>
      <p:italic r:id="rId30"/>
      <p:boldItalic r:id="rId31"/>
    </p:embeddedFont>
    <p:embeddedFont>
      <p:font typeface="Times" pitchFamily="18" charset="0"/>
      <p:regular r:id="rId32"/>
      <p:bold r:id="rId33"/>
      <p:italic r:id="rId34"/>
      <p:boldItalic r:id="rId35"/>
    </p:embeddedFont>
    <p:embeddedFont>
      <p:font typeface="Arial Black" pitchFamily="34" charset="0"/>
      <p:bold r:id="rId36"/>
    </p:embeddedFont>
    <p:embeddedFont>
      <p:font typeface="Lucida Console" pitchFamily="49" charset="0"/>
      <p:regular r:id="rId37"/>
    </p:embeddedFont>
  </p:embeddedFontLst>
  <p:custDataLst>
    <p:tags r:id="rId38"/>
  </p:custDataLst>
  <p:defaultTextStyle>
    <a:defPPr>
      <a:defRPr lang="en-US"/>
    </a:defPPr>
    <a:lvl1pPr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A0A0"/>
    <a:srgbClr val="808080"/>
    <a:srgbClr val="06069C"/>
    <a:srgbClr val="FF0000"/>
    <a:srgbClr val="1E9C27"/>
    <a:srgbClr val="36E400"/>
    <a:srgbClr val="CC0000"/>
    <a:srgbClr val="0D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506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algn="l"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 b="1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9EF99EF-EDF4-4AA7-AC34-6E7BF6922431}" type="slidenum">
              <a:rPr lang="en-US" sz="900" b="1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 b="1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85867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CED826E1-925F-4037-BD9E-8D6F0C140D53}" type="datetime2">
              <a:rPr lang="en-US"/>
              <a:pPr/>
              <a:t>Friday, November 01, 2013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0070F2E3-9A94-48E5-ACE7-1C2264A7C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6200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799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173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6338" y="1208088"/>
            <a:ext cx="4422775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6338" y="3911600"/>
            <a:ext cx="4422775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685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8011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58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011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78046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126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509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2655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81631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59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7671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56213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4126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904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4316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68010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850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343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223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26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26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092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84173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  <p:sldLayoutId id="2147483688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5604" name="Text Box 4"/>
          <p:cNvSpPr txBox="1">
            <a:spLocks noChangeArrowheads="1"/>
          </p:cNvSpPr>
          <p:nvPr/>
        </p:nvSpPr>
        <p:spPr bwMode="auto">
          <a:xfrm>
            <a:off x="9510713" y="6583363"/>
            <a:ext cx="395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75" tIns="45738" rIns="91475" bIns="457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fld id="{239008C0-D7D2-4EEC-81E5-36A5740F6361}" type="slidenum">
              <a:rPr lang="en-US" sz="1200">
                <a:latin typeface="Times" pitchFamily="18" charset="0"/>
              </a:rPr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1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ton.inrialpes.fr/~mezzina/deb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69495" y="2606726"/>
            <a:ext cx="7165075" cy="328911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1346464"/>
            <a:ext cx="6411913" cy="655637"/>
          </a:xfrm>
          <a:noFill/>
          <a:ln/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Causal-Consistent 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Reversible Debugging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569496" y="2738942"/>
            <a:ext cx="6701051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dirty="0"/>
              <a:t>Ivan </a:t>
            </a:r>
            <a:r>
              <a:rPr lang="en-US" dirty="0" err="1" smtClean="0"/>
              <a:t>Lanese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r>
              <a:rPr lang="it-IT" dirty="0" smtClean="0"/>
              <a:t>Focus research group</a:t>
            </a:r>
            <a:endParaRPr lang="en-US" noProof="1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dirty="0"/>
              <a:t>Computer Science </a:t>
            </a:r>
            <a:r>
              <a:rPr lang="it-IT" dirty="0" smtClean="0"/>
              <a:t>and Engineering Department</a:t>
            </a:r>
            <a:endParaRPr lang="it-IT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noProof="1" smtClean="0"/>
              <a:t>Univers</a:t>
            </a:r>
            <a:r>
              <a:rPr lang="it-IT" dirty="0" smtClean="0"/>
              <a:t>ity </a:t>
            </a:r>
            <a:r>
              <a:rPr lang="it-IT" dirty="0"/>
              <a:t>of Bologna/INRIA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dirty="0"/>
              <a:t>Bologna, Italy</a:t>
            </a:r>
            <a:endParaRPr lang="it-IT" noProof="1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noProof="1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noProof="1" smtClean="0"/>
              <a:t>Joint work with Elena Giachino (FOCUS) and Claudio Antares Mezzina (FBK Trento)</a:t>
            </a:r>
            <a:endParaRPr lang="it-IT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Configuration exploration commands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 of threads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in concurrent debuggers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Display the code of a thread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Display the history of a thread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in reversible debuggers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Display the store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Display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history of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queue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Only in reversible debuggers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47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Testing our approach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According to [Lu et al., ASPLOS 08] most of the concurrency bugs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Involve only 2 threads, and a few variables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order violation, atomicity violation or deadlock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causal-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consitent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approach allows the programmer to concentrate on the involved threads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put our debugger at work on three paradigmatic examples, one for each class of common bugs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83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CaReDeb: a causal-consistent debugger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nly a prototype to test our ideas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Debugs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Oz programs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in Java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the reversible semantics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Oz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Available at </a:t>
            </a:r>
            <a:r>
              <a:rPr lang="fr-FR" sz="2800" dirty="0">
                <a:latin typeface="cmtt9"/>
                <a:hlinkClick r:id="rId3"/>
              </a:rPr>
              <a:t>http://</a:t>
            </a:r>
            <a:r>
              <a:rPr lang="fr-FR" sz="2800" dirty="0" smtClean="0">
                <a:latin typeface="cmtt9"/>
                <a:hlinkClick r:id="rId3"/>
              </a:rPr>
              <a:t>proton.inrialpes.fr</a:t>
            </a:r>
            <a:r>
              <a:rPr lang="fr-FR" sz="2800" dirty="0">
                <a:latin typeface="cmtt9"/>
                <a:hlinkClick r:id="rId3"/>
              </a:rPr>
              <a:t>/~mezzina/deb</a:t>
            </a:r>
            <a:r>
              <a:rPr lang="fr-FR" sz="2800" dirty="0" smtClean="0">
                <a:latin typeface="cmtt9"/>
                <a:hlinkClick r:id="rId3"/>
              </a:rPr>
              <a:t>/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Starts with </a:t>
            </a:r>
            <a:r>
              <a:rPr lang="en-US" sz="2800" dirty="0" smtClean="0">
                <a:latin typeface="Lucida Console" pitchFamily="49" charset="0"/>
                <a:cs typeface="Times New Roman" pitchFamily="18" charset="0"/>
              </a:rPr>
              <a:t>java –jar deb.jar </a:t>
            </a:r>
            <a:r>
              <a:rPr lang="en-US" sz="2800" dirty="0" err="1" smtClean="0">
                <a:latin typeface="Lucida Console" pitchFamily="49" charset="0"/>
                <a:cs typeface="Times New Roman" pitchFamily="18" charset="0"/>
              </a:rPr>
              <a:t>inputfile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16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CaReDeb: a causal-consistent debugger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0376" y="0"/>
            <a:ext cx="9307773" cy="3473094"/>
          </a:xfrm>
        </p:spPr>
        <p:txBody>
          <a:bodyPr/>
          <a:lstStyle/>
          <a:p>
            <a:pPr marL="0" indent="0">
              <a:buNone/>
            </a:pP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2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DEMO</a:t>
            </a:r>
            <a:endParaRPr lang="fr-FR" sz="22000" dirty="0"/>
          </a:p>
        </p:txBody>
      </p:sp>
    </p:spTree>
    <p:extLst>
      <p:ext uri="{BB962C8B-B14F-4D97-AF65-F5344CB8AC3E}">
        <p14:creationId xmlns:p14="http://schemas.microsoft.com/office/powerpoint/2010/main" val="2771664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Future </a:t>
            </a:r>
            <a:r>
              <a:rPr lang="it-IT" dirty="0" smtClean="0">
                <a:cs typeface="Times New Roman" pitchFamily="18" charset="0"/>
              </a:rPr>
              <a:t>work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lvl="0"/>
            <a:r>
              <a:rPr lang="it-IT" sz="2800" dirty="0" smtClean="0">
                <a:solidFill>
                  <a:srgbClr val="000000"/>
                </a:solidFill>
              </a:rPr>
              <a:t>Improving the prototype</a:t>
            </a:r>
          </a:p>
          <a:p>
            <a:pPr lvl="1"/>
            <a:r>
              <a:rPr lang="it-IT" sz="2400" dirty="0" smtClean="0">
                <a:solidFill>
                  <a:srgbClr val="000000"/>
                </a:solidFill>
              </a:rPr>
              <a:t>Usability: </a:t>
            </a:r>
            <a:r>
              <a:rPr lang="it-IT" sz="2400" dirty="0">
                <a:solidFill>
                  <a:srgbClr val="000000"/>
                </a:solidFill>
              </a:rPr>
              <a:t>i</a:t>
            </a:r>
            <a:r>
              <a:rPr lang="it-IT" sz="2400" dirty="0" smtClean="0">
                <a:solidFill>
                  <a:srgbClr val="000000"/>
                </a:solidFill>
              </a:rPr>
              <a:t>ntegration with eclipse</a:t>
            </a:r>
          </a:p>
          <a:p>
            <a:pPr lvl="1"/>
            <a:r>
              <a:rPr lang="it-IT" sz="2400" dirty="0" smtClean="0">
                <a:solidFill>
                  <a:srgbClr val="000000"/>
                </a:solidFill>
              </a:rPr>
              <a:t>Performance: both in time and in space</a:t>
            </a:r>
            <a:endParaRPr lang="it-IT" sz="2400" dirty="0"/>
          </a:p>
          <a:p>
            <a:r>
              <a:rPr lang="it-IT" sz="2800" dirty="0" smtClean="0"/>
              <a:t>Extending the language</a:t>
            </a:r>
          </a:p>
          <a:p>
            <a:pPr lvl="1"/>
            <a:r>
              <a:rPr lang="it-IT" sz="2400" dirty="0" smtClean="0"/>
              <a:t>Additional constructs</a:t>
            </a:r>
          </a:p>
          <a:p>
            <a:pPr lvl="1"/>
            <a:r>
              <a:rPr lang="it-IT" sz="2400" dirty="0" smtClean="0"/>
              <a:t>What about applying the approach to a mainstream language?</a:t>
            </a:r>
          </a:p>
          <a:p>
            <a:r>
              <a:rPr lang="it-IT" sz="2800" dirty="0" smtClean="0"/>
              <a:t>Assessment</a:t>
            </a:r>
          </a:p>
          <a:p>
            <a:pPr lvl="1"/>
            <a:r>
              <a:rPr lang="it-IT" sz="2400" smtClean="0"/>
              <a:t>Can we improve the rate of bug discovery thanks to our approach?</a:t>
            </a:r>
            <a:endParaRPr lang="it-IT" sz="2400" dirty="0" smtClean="0"/>
          </a:p>
        </p:txBody>
      </p:sp>
      <p:pic>
        <p:nvPicPr>
          <p:cNvPr id="1700868" name="Picture 4" descr="crystal-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55575"/>
            <a:ext cx="208915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9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Finally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l-GR" sz="28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>
              <a:latin typeface="Helvetica" pitchFamily="34" charset="0"/>
            </a:endParaRPr>
          </a:p>
        </p:txBody>
      </p:sp>
      <p:sp>
        <p:nvSpPr>
          <p:cNvPr id="1372166" name="WordArt 6"/>
          <p:cNvSpPr>
            <a:spLocks noChangeArrowheads="1" noChangeShapeType="1" noTextEdit="1"/>
          </p:cNvSpPr>
          <p:nvPr/>
        </p:nvSpPr>
        <p:spPr bwMode="auto">
          <a:xfrm>
            <a:off x="1927225" y="1316038"/>
            <a:ext cx="5813425" cy="1979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Thanks!</a:t>
            </a:r>
          </a:p>
        </p:txBody>
      </p:sp>
      <p:sp>
        <p:nvSpPr>
          <p:cNvPr id="1372167" name="WordArt 7"/>
          <p:cNvSpPr>
            <a:spLocks noChangeArrowheads="1" noChangeShapeType="1" noTextEdit="1"/>
          </p:cNvSpPr>
          <p:nvPr/>
        </p:nvSpPr>
        <p:spPr bwMode="auto">
          <a:xfrm>
            <a:off x="1497013" y="3714750"/>
            <a:ext cx="6673850" cy="2495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6" grpId="0" animBg="1"/>
      <p:bldP spid="1372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cs typeface="Times New Roman" pitchFamily="18" charset="0"/>
              </a:rPr>
              <a:t>µOz syntax</a:t>
            </a:r>
            <a:endParaRPr lang="el-GR" smtClean="0"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01638" y="1208088"/>
            <a:ext cx="8789987" cy="5256212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S ::= 				[</a:t>
            </a:r>
            <a:r>
              <a:rPr lang="fr-FR" sz="2400" dirty="0" err="1" smtClean="0"/>
              <a:t>Statements</a:t>
            </a:r>
            <a:r>
              <a:rPr lang="fr-FR" sz="2400" dirty="0" smtClean="0"/>
              <a:t>]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skip  				[</a:t>
            </a:r>
            <a:r>
              <a:rPr lang="fr-FR" sz="2400" dirty="0" err="1" smtClean="0"/>
              <a:t>Empty</a:t>
            </a:r>
            <a:r>
              <a:rPr lang="fr-FR" sz="2400" dirty="0" smtClean="0"/>
              <a:t> </a:t>
            </a:r>
            <a:r>
              <a:rPr lang="fr-FR" sz="2400" dirty="0" err="1" smtClean="0"/>
              <a:t>statement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       			[</a:t>
            </a:r>
            <a:r>
              <a:rPr lang="fr-FR" sz="2400" dirty="0" err="1" smtClean="0"/>
              <a:t>Sequence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 = v in S end    		[Variable </a:t>
            </a:r>
            <a:r>
              <a:rPr lang="fr-FR" sz="2400" dirty="0" err="1" smtClean="0"/>
              <a:t>declaration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if x </a:t>
            </a:r>
            <a:r>
              <a:rPr lang="fr-FR" sz="2400" dirty="0" err="1" smtClean="0"/>
              <a:t>then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</a:t>
            </a:r>
            <a:r>
              <a:rPr lang="fr-FR" sz="2400" dirty="0" err="1" smtClean="0"/>
              <a:t>else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end   	[</a:t>
            </a:r>
            <a:r>
              <a:rPr lang="fr-FR" sz="2400" dirty="0" err="1" smtClean="0"/>
              <a:t>Conditional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thread S end            		[Thread </a:t>
            </a:r>
            <a:r>
              <a:rPr lang="fr-FR" sz="2400" dirty="0" err="1" smtClean="0"/>
              <a:t>creation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x=c in S</a:t>
            </a:r>
            <a:r>
              <a:rPr lang="fr-FR" sz="2400" dirty="0"/>
              <a:t> </a:t>
            </a:r>
            <a:r>
              <a:rPr lang="fr-FR" sz="2400" dirty="0" smtClean="0"/>
              <a:t>end 		[</a:t>
            </a:r>
            <a:r>
              <a:rPr lang="fr-FR" sz="2400" dirty="0" err="1" smtClean="0"/>
              <a:t>Procedure</a:t>
            </a:r>
            <a:r>
              <a:rPr lang="fr-FR" sz="2400" dirty="0" smtClean="0"/>
              <a:t> </a:t>
            </a:r>
            <a:r>
              <a:rPr lang="fr-FR" sz="2400" dirty="0" err="1" smtClean="0"/>
              <a:t>declaration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{x x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… </a:t>
            </a:r>
            <a:r>
              <a:rPr lang="fr-FR" sz="2400" dirty="0" err="1" smtClean="0"/>
              <a:t>x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}  			[</a:t>
            </a:r>
            <a:r>
              <a:rPr lang="fr-FR" sz="2400" dirty="0" err="1" smtClean="0"/>
              <a:t>Procedure</a:t>
            </a:r>
            <a:r>
              <a:rPr lang="fr-FR" sz="2400" dirty="0" smtClean="0"/>
              <a:t> call]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x=Newport in S end	[Port </a:t>
            </a:r>
            <a:r>
              <a:rPr lang="fr-FR" sz="2400" dirty="0" err="1" smtClean="0"/>
              <a:t>creation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{</a:t>
            </a:r>
            <a:r>
              <a:rPr lang="fr-FR" sz="2400" dirty="0" err="1" smtClean="0"/>
              <a:t>Send</a:t>
            </a:r>
            <a:r>
              <a:rPr lang="fr-FR" sz="2400" dirty="0" smtClean="0"/>
              <a:t> x y}             		[</a:t>
            </a:r>
            <a:r>
              <a:rPr lang="fr-FR" sz="2400" dirty="0" err="1" smtClean="0"/>
              <a:t>Send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 ={</a:t>
            </a:r>
            <a:r>
              <a:rPr lang="fr-FR" sz="2400" dirty="0" err="1" smtClean="0"/>
              <a:t>Receive</a:t>
            </a:r>
            <a:r>
              <a:rPr lang="fr-FR" sz="2400" dirty="0" smtClean="0"/>
              <a:t> y} in S</a:t>
            </a:r>
            <a:r>
              <a:rPr lang="fr-FR" sz="2400" dirty="0"/>
              <a:t> </a:t>
            </a:r>
            <a:r>
              <a:rPr lang="fr-FR" sz="2400" dirty="0" smtClean="0"/>
              <a:t>end	[</a:t>
            </a:r>
            <a:r>
              <a:rPr lang="fr-FR" sz="2400" dirty="0" err="1" smtClean="0"/>
              <a:t>Receive</a:t>
            </a:r>
            <a:r>
              <a:rPr lang="fr-FR" sz="2400" dirty="0" smtClean="0"/>
              <a:t>]</a:t>
            </a:r>
          </a:p>
          <a:p>
            <a:pPr>
              <a:defRPr/>
            </a:pPr>
            <a:r>
              <a:rPr lang="en-US" sz="2400" dirty="0" smtClean="0"/>
              <a:t>c ::= </a:t>
            </a:r>
            <a:r>
              <a:rPr lang="en-US" sz="2400" dirty="0" err="1" smtClean="0"/>
              <a:t>proc</a:t>
            </a:r>
            <a:r>
              <a:rPr lang="en-US" sz="2400" dirty="0" smtClean="0"/>
              <a:t> </a:t>
            </a:r>
            <a:r>
              <a:rPr lang="fr-FR" sz="2400" dirty="0" smtClean="0"/>
              <a:t>{x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</a:t>
            </a:r>
            <a:r>
              <a:rPr lang="fr-FR" sz="2400" dirty="0"/>
              <a:t>… </a:t>
            </a:r>
            <a:r>
              <a:rPr lang="fr-FR" sz="2400" dirty="0" err="1"/>
              <a:t>x</a:t>
            </a:r>
            <a:r>
              <a:rPr lang="fr-FR" sz="2400" baseline="-25000" dirty="0" err="1"/>
              <a:t>n</a:t>
            </a:r>
            <a:r>
              <a:rPr lang="fr-FR" sz="2400" dirty="0" smtClean="0"/>
              <a:t>} S end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027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Semantics defined by a stack-based abstract machine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abstract machine exploits a run-time syntax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thread is a stack of instructions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starting program is inserted into a stack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Thread creation creates new stacks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Procedures are stored as closures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Ports are queues of variables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Semantics closed under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Contexts (for both code and state)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Structural congruence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4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semantics: rules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" y="1196821"/>
            <a:ext cx="8120421" cy="53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5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reversible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give unique names to threads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add histories to threads to remember past actions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add a delimiter to record when scopes end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let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procedure body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if-then-else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Ports have histories too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Should record also sender and receiver of each message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do not want to change the order of communications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01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Reversibility for debugging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Our claim:</a:t>
            </a:r>
            <a:br>
              <a:rPr lang="it-IT" sz="2800" dirty="0" smtClean="0"/>
            </a:br>
            <a:r>
              <a:rPr lang="it-IT" sz="2800" dirty="0" smtClean="0"/>
              <a:t>Causal-consistent reversibility can help the programmer to debug concurrent applications</a:t>
            </a:r>
          </a:p>
          <a:p>
            <a:r>
              <a:rPr lang="it-IT" sz="2800" dirty="0" smtClean="0"/>
              <a:t>Reversibility helpful also in a sequential setting</a:t>
            </a:r>
          </a:p>
          <a:p>
            <a:pPr lvl="1"/>
            <a:r>
              <a:rPr lang="it-IT" sz="2400" dirty="0" smtClean="0"/>
              <a:t>Some commercial debuggers provide the command “step back” in a sequential setting</a:t>
            </a:r>
          </a:p>
          <a:p>
            <a:pPr lvl="1"/>
            <a:r>
              <a:rPr lang="it-IT" sz="2400" dirty="0" smtClean="0"/>
              <a:t>For instance</a:t>
            </a:r>
            <a:r>
              <a:rPr lang="it-IT" sz="2400" smtClean="0"/>
              <a:t>, gdb</a:t>
            </a:r>
            <a:endParaRPr lang="it-IT" sz="2400" dirty="0" smtClean="0"/>
          </a:p>
          <a:p>
            <a:r>
              <a:rPr lang="it-IT" sz="2800" dirty="0" smtClean="0"/>
              <a:t>Can we apply similar techniques in a concurrent setting?</a:t>
            </a:r>
          </a:p>
          <a:p>
            <a:r>
              <a:rPr lang="it-IT" sz="2800" dirty="0" smtClean="0"/>
              <a:t>Can we do better?</a:t>
            </a:r>
            <a:endParaRPr lang="it-IT" sz="2800" dirty="0"/>
          </a:p>
          <a:p>
            <a:endParaRPr lang="it-IT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reversible semantics: forward rules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1" y="1196823"/>
            <a:ext cx="704247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3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reversible semantics: backward rules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2" y="1196823"/>
            <a:ext cx="7383434" cy="53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7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Debugging and causality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Debugging amounts to find the bug that caused a given misbehavior</a:t>
            </a:r>
          </a:p>
          <a:p>
            <a:r>
              <a:rPr lang="it-IT" sz="2800" dirty="0" smtClean="0"/>
              <a:t>Debugging strategy: follow causality links backward from misbehavior to bug</a:t>
            </a:r>
          </a:p>
          <a:p>
            <a:r>
              <a:rPr lang="it-IT" sz="2800" dirty="0" smtClean="0"/>
              <a:t>Which primitives do we need?</a:t>
            </a:r>
          </a:p>
          <a:p>
            <a:r>
              <a:rPr lang="it-IT" sz="2800" dirty="0" smtClean="0"/>
              <a:t>Mainly, primitives that given a misbehavior go back towards its causes</a:t>
            </a:r>
          </a:p>
          <a:p>
            <a:r>
              <a:rPr lang="it-IT" sz="2800" dirty="0" smtClean="0"/>
              <a:t>We define them in the context of </a:t>
            </a:r>
            <a:r>
              <a:rPr lang="el-GR" sz="2800" dirty="0" smtClean="0"/>
              <a:t>μ</a:t>
            </a:r>
            <a:r>
              <a:rPr lang="en-US" sz="2800" dirty="0" smtClean="0"/>
              <a:t>Oz</a:t>
            </a:r>
            <a:endParaRPr lang="it-IT" sz="2800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98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A kernel language of Oz</a:t>
            </a:r>
            <a:br>
              <a:rPr lang="it-IT" sz="2800" dirty="0" smtClean="0"/>
            </a:br>
            <a:r>
              <a:rPr lang="it-IT" sz="2800" dirty="0" smtClean="0"/>
              <a:t>[</a:t>
            </a:r>
            <a:r>
              <a:rPr lang="en-US" sz="2800" dirty="0" smtClean="0"/>
              <a:t>P</a:t>
            </a:r>
            <a:r>
              <a:rPr lang="en-US" sz="2800" dirty="0"/>
              <a:t>. Van Roy and S. </a:t>
            </a:r>
            <a:r>
              <a:rPr lang="en-US" sz="2800" dirty="0" err="1"/>
              <a:t>Haridi</a:t>
            </a:r>
            <a:r>
              <a:rPr lang="en-US" sz="2800" dirty="0"/>
              <a:t>. Concepts, Techniques and Models of Computer </a:t>
            </a:r>
            <a:r>
              <a:rPr lang="en-US" sz="2800" dirty="0" smtClean="0"/>
              <a:t>Programming</a:t>
            </a:r>
            <a:r>
              <a:rPr lang="en-US" sz="2800" dirty="0"/>
              <a:t>. MIT Press, </a:t>
            </a:r>
            <a:r>
              <a:rPr lang="en-US" sz="2800" dirty="0" smtClean="0"/>
              <a:t>2004]</a:t>
            </a:r>
          </a:p>
          <a:p>
            <a:r>
              <a:rPr lang="en-US" sz="2800" dirty="0" smtClean="0"/>
              <a:t>Oz is at the base of the Mozart language</a:t>
            </a:r>
            <a:endParaRPr lang="it-IT" sz="2800" dirty="0" smtClean="0"/>
          </a:p>
          <a:p>
            <a:r>
              <a:rPr lang="it-IT" sz="2800" dirty="0" smtClean="0"/>
              <a:t>Thread-based concurrency</a:t>
            </a:r>
          </a:p>
          <a:p>
            <a:r>
              <a:rPr lang="it-IT" sz="2800" dirty="0" smtClean="0"/>
              <a:t>Asynchronous communication via ports</a:t>
            </a:r>
          </a:p>
          <a:p>
            <a:r>
              <a:rPr lang="it-IT" sz="2800" dirty="0" smtClean="0"/>
              <a:t>Shared memory</a:t>
            </a:r>
          </a:p>
          <a:p>
            <a:pPr lvl="1"/>
            <a:r>
              <a:rPr lang="it-IT" sz="2400" dirty="0" smtClean="0"/>
              <a:t>Variable names are sent, not their content</a:t>
            </a:r>
          </a:p>
          <a:p>
            <a:r>
              <a:rPr lang="it-IT" sz="2800" dirty="0" smtClean="0"/>
              <a:t>Variables are always created fresh and never modified</a:t>
            </a:r>
          </a:p>
          <a:p>
            <a:r>
              <a:rPr lang="it-IT" sz="2800" dirty="0" smtClean="0"/>
              <a:t>Higher-order language</a:t>
            </a:r>
          </a:p>
          <a:p>
            <a:pPr lvl="1"/>
            <a:r>
              <a:rPr lang="it-IT" sz="2400" dirty="0"/>
              <a:t>P</a:t>
            </a:r>
            <a:r>
              <a:rPr lang="it-IT" sz="2400" dirty="0" smtClean="0"/>
              <a:t>rocedures can be communicated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4279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Main primitives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One primitive for each possible misbehavior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Wrong value in a variable</a:t>
            </a:r>
            <a:r>
              <a:rPr lang="it-IT" sz="2800" dirty="0" smtClean="0"/>
              <a:t>: </a:t>
            </a:r>
            <a:r>
              <a:rPr lang="en-US" sz="2800" b="1" dirty="0" err="1" smtClean="0"/>
              <a:t>rollvariable</a:t>
            </a:r>
            <a:r>
              <a:rPr lang="en-US" sz="2800" b="1" dirty="0" smtClean="0"/>
              <a:t> </a:t>
            </a:r>
            <a:r>
              <a:rPr lang="en-US" sz="2800" b="1" dirty="0"/>
              <a:t>id</a:t>
            </a:r>
            <a:r>
              <a:rPr lang="en-US" sz="2800" dirty="0"/>
              <a:t> </a:t>
            </a:r>
            <a:r>
              <a:rPr lang="en-US" sz="2800" dirty="0" smtClean="0"/>
              <a:t>goes </a:t>
            </a:r>
            <a:r>
              <a:rPr lang="en-US" sz="2800" dirty="0"/>
              <a:t>to the state just </a:t>
            </a:r>
            <a:r>
              <a:rPr lang="en-US" sz="2800" dirty="0" smtClean="0"/>
              <a:t>before the </a:t>
            </a:r>
            <a:r>
              <a:rPr lang="en-US" sz="2800" dirty="0"/>
              <a:t>creation of variable </a:t>
            </a:r>
            <a:r>
              <a:rPr lang="en-US" sz="2800" b="1" dirty="0" smtClean="0"/>
              <a:t>id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Wrong value in a queue element</a:t>
            </a:r>
            <a:r>
              <a:rPr lang="en-US" sz="2800" dirty="0"/>
              <a:t>: </a:t>
            </a:r>
            <a:r>
              <a:rPr lang="en-US" sz="2800" b="1" dirty="0" err="1" smtClean="0"/>
              <a:t>rollsend</a:t>
            </a:r>
            <a:r>
              <a:rPr lang="en-US" sz="2800" b="1" dirty="0" smtClean="0"/>
              <a:t> </a:t>
            </a:r>
            <a:r>
              <a:rPr lang="en-US" sz="2800" b="1" dirty="0"/>
              <a:t>id n</a:t>
            </a:r>
            <a:r>
              <a:rPr lang="en-US" sz="2800" dirty="0"/>
              <a:t> </a:t>
            </a:r>
            <a:r>
              <a:rPr lang="en-US" sz="2800" dirty="0" smtClean="0"/>
              <a:t>undoes </a:t>
            </a:r>
            <a:r>
              <a:rPr lang="en-US" sz="2800" dirty="0"/>
              <a:t>the last </a:t>
            </a:r>
            <a:r>
              <a:rPr lang="en-US" sz="2800" b="1" dirty="0"/>
              <a:t>n</a:t>
            </a:r>
            <a:r>
              <a:rPr lang="en-US" sz="2800" dirty="0"/>
              <a:t> sends to </a:t>
            </a:r>
            <a:r>
              <a:rPr lang="en-US" sz="2800" dirty="0" smtClean="0"/>
              <a:t>port </a:t>
            </a:r>
            <a:r>
              <a:rPr lang="en-US" sz="2800" b="1" dirty="0" smtClean="0"/>
              <a:t>id</a:t>
            </a:r>
            <a:endParaRPr lang="en-US" sz="2800" dirty="0"/>
          </a:p>
          <a:p>
            <a:pPr lvl="1"/>
            <a:r>
              <a:rPr lang="en-US" sz="2400" dirty="0" smtClean="0"/>
              <a:t>If </a:t>
            </a:r>
            <a:r>
              <a:rPr lang="en-US" sz="2400" b="1" dirty="0"/>
              <a:t>n</a:t>
            </a:r>
            <a:r>
              <a:rPr lang="en-US" sz="2400" dirty="0"/>
              <a:t> is </a:t>
            </a:r>
            <a:r>
              <a:rPr lang="en-US" sz="2400" dirty="0" err="1" smtClean="0"/>
              <a:t>unspecied</a:t>
            </a:r>
            <a:r>
              <a:rPr lang="en-US" sz="2400" dirty="0"/>
              <a:t>, the </a:t>
            </a:r>
            <a:r>
              <a:rPr lang="en-US" sz="2400" dirty="0" smtClean="0"/>
              <a:t>last send </a:t>
            </a:r>
            <a:r>
              <a:rPr lang="en-US" sz="2400" dirty="0"/>
              <a:t>is </a:t>
            </a:r>
            <a:r>
              <a:rPr lang="en-US" sz="2400" dirty="0" smtClean="0"/>
              <a:t>undone</a:t>
            </a:r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Thread blocked on a receive</a:t>
            </a:r>
            <a:r>
              <a:rPr lang="en-US" sz="2800" dirty="0"/>
              <a:t>: </a:t>
            </a:r>
            <a:r>
              <a:rPr lang="en-US" sz="2800" b="1" dirty="0" err="1"/>
              <a:t>rollreceive</a:t>
            </a:r>
            <a:r>
              <a:rPr lang="en-US" sz="2800" b="1" dirty="0"/>
              <a:t> id n</a:t>
            </a:r>
            <a:r>
              <a:rPr lang="en-US" sz="2800" dirty="0"/>
              <a:t> </a:t>
            </a:r>
            <a:r>
              <a:rPr lang="en-US" sz="2800" dirty="0" smtClean="0"/>
              <a:t>undoes </a:t>
            </a:r>
            <a:r>
              <a:rPr lang="en-US" sz="2800" dirty="0"/>
              <a:t>the last </a:t>
            </a:r>
            <a:r>
              <a:rPr lang="en-US" sz="2800" b="1" dirty="0"/>
              <a:t>n</a:t>
            </a:r>
            <a:r>
              <a:rPr lang="en-US" sz="2800" dirty="0"/>
              <a:t> reads </a:t>
            </a:r>
            <a:r>
              <a:rPr lang="en-US" sz="2800" dirty="0" smtClean="0"/>
              <a:t>on the </a:t>
            </a:r>
            <a:r>
              <a:rPr lang="en-US" sz="2800" dirty="0"/>
              <a:t>port </a:t>
            </a:r>
            <a:r>
              <a:rPr lang="en-US" sz="2800" b="1" dirty="0" smtClean="0"/>
              <a:t>id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b="1" dirty="0"/>
              <a:t>n</a:t>
            </a:r>
            <a:r>
              <a:rPr lang="en-US" sz="2400" dirty="0"/>
              <a:t> is </a:t>
            </a:r>
            <a:r>
              <a:rPr lang="en-US" sz="2400" dirty="0" err="1"/>
              <a:t>unspecied</a:t>
            </a:r>
            <a:r>
              <a:rPr lang="en-US" sz="2400" dirty="0"/>
              <a:t>, the last receive is undone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Unexpected thread</a:t>
            </a:r>
            <a:r>
              <a:rPr lang="en-US" sz="2800" dirty="0"/>
              <a:t>: </a:t>
            </a:r>
            <a:r>
              <a:rPr lang="en-US" sz="2800" b="1" dirty="0" err="1" smtClean="0"/>
              <a:t>rollthread</a:t>
            </a:r>
            <a:r>
              <a:rPr lang="en-US" sz="2800" b="1" dirty="0" smtClean="0"/>
              <a:t> t</a:t>
            </a:r>
            <a:r>
              <a:rPr lang="en-US" sz="2800" dirty="0" smtClean="0"/>
              <a:t> undoes </a:t>
            </a:r>
            <a:r>
              <a:rPr lang="en-US" sz="2800" dirty="0"/>
              <a:t>the creation of </a:t>
            </a:r>
            <a:r>
              <a:rPr lang="en-US" sz="2800" dirty="0" smtClean="0"/>
              <a:t>thread </a:t>
            </a:r>
            <a:r>
              <a:rPr lang="en-US" sz="2800" b="1" dirty="0" smtClean="0"/>
              <a:t>t</a:t>
            </a:r>
            <a:endParaRPr lang="it-IT" sz="2800" b="1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39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Using causal-consistent primitives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T</a:t>
            </a:r>
            <a:r>
              <a:rPr lang="it-IT" sz="2800" dirty="0" smtClean="0"/>
              <a:t>he programmer can follow causality links backward</a:t>
            </a:r>
          </a:p>
          <a:p>
            <a:r>
              <a:rPr lang="it-IT" sz="2800" dirty="0" smtClean="0"/>
              <a:t>No need for the programmer to know which thread or instruction originated the misbehavior</a:t>
            </a:r>
          </a:p>
          <a:p>
            <a:pPr lvl="1"/>
            <a:r>
              <a:rPr lang="it-IT" sz="2400" dirty="0" smtClean="0"/>
              <a:t>The </a:t>
            </a:r>
            <a:r>
              <a:rPr lang="it-IT" sz="2400" smtClean="0"/>
              <a:t>primitives </a:t>
            </a:r>
            <a:r>
              <a:rPr lang="it-IT" sz="2400" smtClean="0"/>
              <a:t>find </a:t>
            </a:r>
            <a:r>
              <a:rPr lang="it-IT" sz="2400" dirty="0" smtClean="0"/>
              <a:t>them</a:t>
            </a:r>
          </a:p>
          <a:p>
            <a:r>
              <a:rPr lang="it-IT" sz="2800" dirty="0" smtClean="0"/>
              <a:t>The procedure can be iterated till the bug is found</a:t>
            </a:r>
          </a:p>
          <a:p>
            <a:r>
              <a:rPr lang="it-IT" sz="2800" dirty="0" smtClean="0"/>
              <a:t>Only relevant actions are undone</a:t>
            </a:r>
          </a:p>
          <a:p>
            <a:pPr lvl="1"/>
            <a:r>
              <a:rPr lang="it-IT" sz="2400" dirty="0" smtClean="0"/>
              <a:t>All the primitives in the last slide are causal consistent</a:t>
            </a:r>
            <a:endParaRPr lang="it-IT" sz="2400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02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Additional commands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debugger needs two kinds of commands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Commands to control execution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Commands to explore the configuration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code and state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of the commands are standard, others related to reversibility or causal consistency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2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Execution control commands: standard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Step forward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user specifies the target thread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Round robin scheduler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Breakpoints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64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Execution control commands: non standard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Step backward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Goes back one step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user specifies the target thread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enabled if waiting for dependencies to be undone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cannot step back the creation of a thread with not empty history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in reversible debuggers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Roll t 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Undoes the last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actions of thread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Causal consistent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causal-consistent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reversible debuggers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02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&#10;\usepackage{mathpartir}&#10;\usepackage{amsthm}&#10;\usepackage{upgreek}&#10;\usepackage{mathrsfs}&#10;&#10;\usepackage{stmaryrd}&#10;\usepackage{amsmath, amsthm, amssymb}&#10;&#10;\newcommand{\sred}{\color{red}}&#10;&#10;%%    MACROS FOR ROLLPI PAPER     %%&#10;&#10;\newcommand{\lred}{\; \red \;}&#10;&#10;\newcommand{\rpi}{\rho\pi}&#10;\newcommand{\hopip}{HO$\pi$$^{+}$}&#10;\newcommand{\hopi}{HO$\pi$}&#10;\newcommand{\textif}{\text{ if }}&#10;% \newcommand{\rollpi}{\rho_{l}\pi}&#10;\newcommand{\rollpi}{\textsf{roll-}\pi}&#10;&#10;% Environments&#10;&#10;% \newenvironment{pfenv}[1]{%&#10;%   \setcounter{equation}{0}&#10;%   \global\def\qed{\endofpf\global\def\qed{}}&#10;%   \proofstyle&#10;%   \trivlist&#10;%   \item[\hskip \labelsep{\bfseries #1}]%&#10;%   }{%&#10;%   \qed&#10;%   \endtrivlist}&#10;% \newenvironment{proof}{\begin{pfenv}{Proof:}}{\end{pfenv}}&#10;% \newenvironment{nproof}[1]{\begin{pfenv}{#1:}}{\end{pfenv}}&#10;% \newenvironment{example}[1][Example]{\begin{trivlist}&#10;%         \item[\hskip \labelsep {\bfseries #1}]}{\end{trivlist}}&#10;% \newif\ifqed\qedfalse % \qed box before?&#10;% \def\endofpfmarker{\mbox{$\Box$}}&#10;% \def\endofpf{\hbox{\ }\hfill\endofpfmarker\qedtrue}&#10;% \let \noqed \qedtrue&#10;% \newcommand{\proofstyle}{}%\small&#10;% \def\qed{\endofpf}&#10;&#10;%checkpointing constructs%&#10;\newcommand{\proc}{\mathcal{P}}&#10;\newcommand{\emptybullet}{\text{\textopenbullet}}&#10;\newcommand{\freeze}[1]{\boldsymbol{\lfloor}#1\boldsymbol{\rfloor}}&#10;\newcommand{\halt}[1]{\boldsymbol\langle #1 \boldsymbol\rangle}&#10;\newcommand{\roll}[1]{\mathsf{roll} \;#1}&#10;\newcommand{\rollk}{\mathsf{roll}}&#10;\newcommand{\rl}[1]{\mathsf{rl} \;#1}&#10;\newcommand{\rlk}{\mathsf{rl}}&#10;\newcommand{\del}[1]{\gamma(#1)}&#10;\newcommand{\delr}[1]{\gamma_r(#1)}&#10;\newcommand{\deld}[1]{\gamma_d(#1)}&#10;\newcommand{\erase}[1]{\phi(#1)}&#10;\newcommand{\scope}[1]{\|#1\|}&#10;\newcommand{\dummy}[1]{@#1}&#10;\newcommand{\fmemory}{\blacktriangle}&#10;\newcommand{\both}[1]{\overline{#1}}&#10;\newcommand{\fk}{\lambda}&#10;&#10;\newcommand{\redu}[1]{\red_{#1}}&#10;\newcommand{\pr}[1]{\proc_{#1}}&#10;&#10;\newcommand{\comment}[2]{\textbf{#1: }$\blacktriangleright$\textsf{\emph{#2}}$\blacktriangleleft$\\}&#10;&#10;&#10;%\newcommand{\dep}[2]{\langle #1,#2 \rangle}&#10;\newcommand{\subkey}{\supset}&#10;\newcommand{\less}{:&gt;}&#10;\newcommand{\caused}{:&gt;}&#10;\newcommand{\hascause}{&lt;:}&#10;\newcommand{\father}{&gt;}&#10;\newcommand{\tree}[3]{#1\{#2,#3\}}&#10;\newcommand{\trigger}[3]{#1\triangleright_{#2} #3}&#10;\newcommand{\mar}[1]{#1^\bullet}&#10;\newcommand{\depend}{\blacktriangleright}&#10;\newcommand{\intersect}{\cap}&#10;\newcommand{\projection}[1]{\searrow_{#1}}&#10;\newcommand{\rightproj}[1]{\ssearrow_{#1}}&#10;%\newcommand{\leftproj}[1]{\sswarrow _{#1}}&#10;\newcommand{\leftproj}[1]{\not\rightproj{#1}}&#10;&#10;&#10;&#10;% Process constructs&#10;&#10;\newcommand{\dup}[3]{#1 \mapsto (#2,#3)}&#10;\newcommand{\msg}[1]{\langle #1 \rangle}&#10;\newcommand{\st}{\text{ } | \text{ }}&#10;\newcommand{\sub}[2]{ ^{#1}\slash_{#2}}&#10;\newcommand{\mem}{m:}&#10;\newcommand{\com}[1]{\textbf{[ C :} #1\textbf{]}}&#10;\newcommand{\su}[2]{\{\sub{#1}{#2}\}}&#10;\newcommand{\set}{A\vdash}&#10;\newcommand{\barb}[2]{\downarrow^{#1}_{#2}}&#10;\newcommand{\eq}{\equiv_\nu}&#10;\newcommand{\tr}[1]{[\![#1]\!]}&#10;\newcommand{\tra}[1]{\{\!\{#1\}\!\}}&#10;\newcommand{\congR}{\equiv_R}&#10;\newcommand{\hopieq}{\equiv_{\pi}}&#10;\newcommand{\trigop}{\triangleright}&#10;\newcommand{\trig}[2]{#1 \trigop #2}&#10;\newcommand{\parop}{\mid}&#10;\newcommand{\eeta}{=_{\eta}}&#10;\newcommand{\app}{(\psi)F \; V}&#10;\newcommand{\appn}[1]{(\psi_{#1}) F_{#1} \; V_{#1}}&#10;&#10;&#10;\newcommand{\newname}{\nu}&#10;\newcommand{\new}[2]{\newname #1.\,#2}&#10;\newcommand{\newop}[1]{\newname #1.\,}&#10;      &#10;\newcommand{\nil}{\mathbf{0}}&#10;&#10;% Relations&#10;\newcommand{\fw}{\twoheadrightarrow}&#10;\newcommand{\fwt}{\twoheadrightarrow^{\ast}}&#10;\newcommand{\bk}{\rightsquigarrow}&#10;\newcommand{\bkt}{\rightsquigarrow^{\ast}}&#10;\newcommand{\red}{\rightarrow}&#10;\newcommand{\redl}[1]{\xrightarrow{#1}}&#10;\newcommand{\rcal}{\mathcal{R}}&#10;\newcommand{\rrcal}[2]{\mbox{}_{#1}\!\mathcal{R}_{#2}}&#10;\newcommand{\onered}{\dashrightarrow}&#10;\newcommand{\wred}{\Rightarrow}&#10;\newcommand{\fwl}[1]{\xtwoheadrightarrow{#1}}&#10;\newcommand{\bkl}[1]{\xrightsquigarrow{#1}}&#10;\newcommand{\hopired}{\rightarrow_{\pi}}&#10;\newcommand{\stopp}{\hookrightarrow}&#10;\newcommand{\stoppt}{\hookrightarrow^*}&#10;&#10;\newcommand{\adm}{\hookrightarrow}&#10;\newcommand{\tadm}{\adm^{\ast}}&#10;&#10;\newcommand{\abs}{\rightharpoondown}&#10;\newcommand{\abst}{\abs^{\ast}}&#10;&#10;\newcommand{\riff}{\Longleftrightarrow}&#10;\newcommand{\rif}{\Longrightarrow}&#10;\newcommand{\lif}{\Longleftarrow}&#10;\newcommand{\causeq}{\asymp}&#10;&#10;% Simulations&#10;\newcommand{\ssimb}{\sim}&#10;\newcommand{\wsimb}{\approx}&#10;\newcommand{\ssimbb}[2]{\,\mbox{}_{#1}\!\!\sim_{#2}}&#10;\newcommand{\wsimbb}[2]{\,\mbox{}_{#1}\!\!\approx_{#2}}&#10;\newcommand{\ssimfb}{\stackrel{\circ}{\sim}}&#10;\newcommand{\wsimfb}{\stackrel{\circ}{\approx}}&#10;\newcommand{\scongb}{\ssimb^{c}}&#10;\newcommand{\wcongb}{\wsimb^{c}}&#10;\newcommand{\scongbb}[2]{\,\mbox{\rule[-.75mm]{0mm}{3mm}}_{#1}\!\!\ssimb_{#2}^c}&#10;\newcommand{\wcongbb}[2]{\,\mbox{\rule[-.75mm]{0mm}{3mm}}_{#1}\!\!\wsimb_{#2}^c}&#10;\newcommand{\scongfb}{\ssimfb^{c}}&#10;\newcommand{\wcongfb}{\wsimfb^{c}}&#10;&#10;% Contexts&#10;\newcommand{\ectx}{\mathbb{E}}&#10;\newcommand{\cctx}{\mathbb{C}}&#10;\newcommand{\trou}{\cdot}&#10;\newcommand{\dctx}{\mathbb{D}}&#10;\newcommand{\binctx}[2]{\dctx[#1 \; , \; #2]}&#10;\newcommand{\nctx}{\mathds{C}}&#10;&#10;\newcommand{\ctx}[1]{\cctx[#1]}&#10;&#10;% Various sets&#10;&#10;\newcommand{\names}{\mathcal{N}}&#10;\newcommand{\ids}{\mathcal{I}}&#10;\newcommand{\ekeys}{\mathcal{E}}&#10;\newcommand{\keys}{\mathcal{K}}&#10;\newcommand{\vars}{\mathcal{V}_{\procs}}&#10;\newcommand{\varkeys}{\mathcal{V}_{\keys}}&#10;\newcommand{\nats}{\mathbb{N}}&#10;\newcommand{\tags}{\mathcal{T}}&#10;\newcommand{\procs}{\mathcal{P}}&#10;\newcommand{\confs}{\mathcal{C}}&#10;\newcommand{\agents}{\mathcal{A}}&#10;\newcommand{\cprocs}{\mathcal{P}^{cl}}&#10;\newcommand{\cconfs}{\mathcal{C}^{cl}}&#10;\newcommand{\cagents}{\mathcal{A}^{cl}}&#10;&#10;% Figures&#10;&#10;\newcommand{\myfig}[3]{&#10;\begin{figure}[t]&#10;  #1&#10;  \caption{#2}&#10;  \label{#3}&#10;\end{figure}&#10;}&#10;&#10;&#10;% Various operators&#10;&#10;\newcommand{\syntaxdef}{\mathrel{::=}}&#10;\newcommand{\ou}{\; \mid \; }&#10;\newcommand{\vect}[1]{\tilde{#1}}&#10;\newcommand{\rset}[1]{\{ #1 \}}&#10;\newcommand{\barbop}[1]{\downarrow_{#1}}&#10;\newcommand{\angbrk}[1]{\langle #1 \rangle}&#10;\newcommand{\rquote}{\backslash}&#10;\newcommand{\rev}[1]{#1_{\bullet}}&#10;\newcommand{\primed}{^{\bullet}}&#10;\newcommand{\primee}{^{\circ}}&#10;&#10;&#10;&#10;% Various functions&#10;&#10;\newcommand{\fn}{\mathtt{fn}}&#10;\newcommand{\fv}{\mathtt{fv}}&#10;\newcommand{\rmatch}{\mathtt{match}}&#10;\newcommand{\addG}{\mathtt{addG}}&#10;&#10;% Various symbols&#10;&#10;\newcommand{\rproof}{\emph{Proof. }}&#10;\newcommand{\rqed}{$\Box$}&#10;\newcommand{\rfun}{\rightarrow}&#10;\newcommand{\key}{\msg{\tilde{h},h_i}\cdot k}&#10;\newcommand{\ckey}[3]{\langle#1,#2\rangle \cdot #3 }&#10;&#10;% Various names&#10;&#10;\newcommand{\Nil}{\mathtt{Nil}}&#10;\newcommand{\Par}{\mathtt{Par}}&#10;\newcommand{\Msg}{\mathtt{Msg}}&#10;\newcommand{\Trig}{\mathtt{Trig}}&#10;\newcommand{\Mem}{\mathtt{Mem}}&#10;\newcommand{\rtok}{\mathtt{t}}&#10;\newcommand{\Rew}{\mathtt{Rew}}&#10;\newcommand{\Kill}{\mathtt{Kill}}&#10;\newcommand{\KillT}{\mathtt{KillT}}&#10;\newcommand{\KillM}{\mathtt{KillM}}&#10;\newcommand{\KillP}{\mathtt{KillP}}&#10;\newcommand{\Turing}{\mathtt{\Theta}}&#10;\newcommand{\ttA}{\mathtt{A}}&#10;\newcommand{\ttP}{\mathtt{P}}&#10;\newcommand{\trct}[1]{ [\![ {#1} ]\!]_{ct}}&#10;\newcommand{\ttId}{\mathtt{Id}}&#10;&#10;%compensations%&#10;\newcommand{\comp}{\hspace{-0.05em}\div\hspace{-0.05em}}&#10;\newcommand{\trans}[3]{[\![ #1 \triangleright_{#2} #3]\!]}&#10;\newcommand{\out}[1]{\overline{#1}}&#10;\newcommand{\spec}{\parallel}&#10;\newcommand{\sol}{\checkmark}&#10;\newcommand{\branch}{\boxplus}&#10;\newcommand{\fail}{\chi}&#10;\newcommand{\enc}[1]{#1^{\star}}&#10;"/>
  <p:tag name="MAGPC" val="200"/>
  <p:tag name="FONT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\newcommand{\subsets}{\mathcal{P}}&#10;\newcommand{\sht}{\;|\;}&#10;\newcommand{\definedas}{\triangleq}&#10;\newcommand{\fv}{\textit{fv}}&#10;\newcommand{\bv}{\textit{bv}}&#10;\newcommand{\fn}{\textit{fn}}&#10;\newcommand{\vect}[1]{\overline{#1}}&#10;\newcommand{\fresh}{\text{\rm~fresh}}&#10;\newcommand{\subst}[3]{#1\{^{#3} \!/\! _{#2}\}}&#10;\newcommand{\subs}[2]{\{^{#2} \!/\! _{#1}\}}&#10;\newcommand{\match}{\text{\rm\bf match}}&#10;\newcommand{\bnfdef}{\mathrel{::=}}&#10;\newcommand{\bnfor}{\quad|\quad}&#10;\newcommand{\syntaxp}{\mathrel{\ \rule[-1ex]{0.4pt}{3ex}\ }}&#10;\newcommand{\syntaxpar}{\;\;\syntaxp\;\;}&#10;\newcommand{\card}[1]{\#(#1)}&#10;&#10;&#10;% SIMPLE TYPOGRAPHIC ENVIRONMENTS&#10;&#10;%\lst@definelanguage{Oz}%&#10;%  {morekeywords={andthen,at,attr,case,catch,choice,class,%&#10;%      cond,declare,define,dis,div,else,elsecase,%&#10;%      elseif,end,export,fail,false,feat,finally,%&#10;%      from,fun,functor,if,import,in,local,%&#10;%      lock,meth,mod,not,of,or,orelse,%&#10;%      prepare,proc,prop,raise,require,self,skip,%&#10;%      then,thread,true,try,unit,kell,all},%&#10;%   sensitive=true,%&#10;%   morecomment=[l]{\%},%&#10;%   morecomment=[s]{/*}{*/},%&#10;%   morestring=[b]&quot;,%&#10;%   morestring=[d]'%&#10;%  }[keywords,comments,strings]%%%&#10;%\lstset{language=Oz, mathescape = true, basicstyle = \ttfamily\small}&#10;&#10;\newcommand{\mathmode}{&#10;\def\localtext##1{##1}&#10;}&#10;\newcommand{\textmode}{&#10;\def\localtext##1{\mbox{##1}}&#10;}&#10;&#10;\newcommand{\mysyntax}[2]{&#10;#1&#10;\def\entry##1[##2]##3[##4]{{##1} &amp; \bnfdef &amp; \hspace{3cm} &amp; \!\!\!\! \mbox{##2}\\ &amp; &amp; \localtext{##3} &amp; \mbox{\scriptsize ##4} }&#10;\def\simpleentry##1[]##2[##3]{{##1} &amp; \bnfdef &amp; \localtext{##2} &amp; \!\!\!\! \mbox{##3} }&#10;\def\oris##1[##2]{\\ &amp; | &amp; \localtext{##1} &amp; \mbox{\scriptsize ##2} }&#10;\def\oristwo##1||##2[##3]{\\ &amp; | &amp; \localtext{##1} &amp; \mbox{\scriptsize ##3} \\ &amp; &amp; \qquad\localtext{##2} &amp; }&#10;%\def\orisopt##1[##2]{\\ \left( &amp; | &amp; {##1} &amp; \mbox{##2} \right) }&#10;$$\begin{array}{rcll}&#10;#2&#10;\end{array}$$&#10;}&#10;&#10;\newcommand{\defaultmode}{&#10;\def\myshape##1{$$\begin{array}{lc}##1\end{array}$$}&#10;\def\myformat##1##2##3{\mbox{##1}&amp;\inferrule{##2}{##3}}&#10;\def\entry[##1]##2##3{\myformat{##1}{\localtext{##2}}{\localtext{##3}}}&#10;\def\simpleentry[##1]##2{\myformat{##1}{##2}{}}&#10;}&#10;&#10;\newcommand{\simplemode}{&#10;\def\myshape##1{\begin{mathpar}##1\end{mathpar}}&#10;\def\entry##1##2{\inferrule{\localtext{##1}}{\localtext{##2}}}&#10;\def\simpleentry##1{\localtext{##1}}&#10;}&#10;&#10;\newcommand{\ozsmode}{&#10;\def\localstructure##1##2##3##4{\begin{array}{c@{\;}||@{\;}c}\begin{array}{c}##1\end{array}&amp;\begin{array}{c}##3\end{array}\\\hline\begin{array}{c}##2\end{array}&amp;\begin{array}{c}##4\end{array}\end{array}}&#10;\def\myshape##1{\begin{mathpar}##1\end{mathpar}}&#10;%\def\entry##1##2##3##4##5{{array}{c@{\;}||@{\;}c} ##1 &amp; ##3\\\hline ##2 &amp; ##4\end{array}\;\text{if}\;##5}&#10;%\def\simpleentry##1##2##3##4{\begin{array}{c@{\;}||@{\;}c} ##1 &amp; ##3\\\hline ##2 &amp; ##4\end{array}}&#10;\def\entry##1##2##3##4##5{\localstructure{##1}{##2}{##3}{##4}\;\text{if}\;##5}&#10;\let\simpleentry\localstructure&#10;%\def\and{\vspace{.5em}\\}&#10;}&#10;&#10;\newcommand{\ozmode}{&#10;% \def\entry[##1]##2##3##4##5##6{\mbox{##1} &amp; \begin{array}{c@{\;}||@{\;}c} ##2 &amp; ##4\\\hline ##3 &amp; ##5\end{array}\;\text{if}\;##6}&#10;% \def\simpleentry[##1]##2##3##4##5{\mbox{##1} &amp; \begin{array}{c@{\;}||@{\;}c} ##2 &amp; ##4\\\hline ##3 &amp; ##5\end{array}}&#10;\def\localstructure##1##2##3##4##5{\mbox{##1}&amp;\begin{array}{c@{\;}||@{\;}c}\begin{array}{c}##2\end{array}&amp;\begin{array}{c}##4\end{array}\\\hline\begin{array}{c}##3\end{array}&amp;\begin{array}{c}##5\end{array}\end{array}}&#10;\def\myshape##1{$$\begin{array}{lc}##1\end{array}$$}&#10;\def\entry[##1]##2##3##4##5##6{\localstructure{##1}{##2}{##3}{##4}{##5}\;\text{if}\;##6}&#10;\def\simpleentry[##1]##2##3##4##5{\localstructure{##1}{##2}{##3}{##4}{##5}}&#10;\def\and{\vspace{.5em}\\}&#10;}&#10;&#10;\newcommand{\myrules}[2]{&#10;#1&#10;% \def\entry[##1]##2##3{\myformat{##1}{\localtext{##2}}{\localtext{##3}}}&#10;% \def\simpleentry[##1]##2{\myformat{##1}{##2}{}}&#10;\myshape{#2}&#10;}&#10;&#10;\newcommand{\entails}{\vDash}&#10;\newcommand{\name}[1]{\texttt{#1}}&#10;\newcommand{\lsttxt}[1]{\text{\rm\tt #1}}&#10;\newcommand{\lstcmd}[1]{\text{\rm\tt\bf #1}}&#10;&#10;&#10;% BASIC LAMBDA&#10;&#10;\newcommand{\eapp}[2]{(#1\,#2)}&#10;\newcommand{\hole}{\bullet}&#10;&#10;\newcommand{\etrue}{\lstcmd{true}}&#10;\newcommand{\efalse}{\lstcmd{false}}&#10;&#10;% BASIC PROCESS&#10;&#10;\newcommand{\SVars}{\mathcal{V}}&#10;\newcommand{\SNames}{\mathcal{N}}&#10;\newcommand{\SThreads}{\mathcal{K}}&#10;&#10;\newcommand{\send}[2]{{#1}\langle {#2} \rangle}&#10;\newcommand{\receive}[2]{#1 (#2)}&#10;\newcommand{\bang}{!}&#10;\newcommand{\cell}[2]{#1\mathrel{:=}#2}&#10;\newcommand{\thread}[3]{#1[ #2;#3]}&#10;\newcommand{\hsend}[2]{#1:\langle #2 \rangle}&#10;\newcommand{\hreceive}[3]{#1:#2( #3 )}&#10;\newcommand{\hvar}[1]{*#1}&#10;\newcommand{\hth}[1]{*#1}&#10;\newcommand{\hch}[1]{\bar{#1}}&#10;&#10;&#10;\newcommand{\ectx}{\mathbb{E}}&#10;&#10;\newcommand{\redm}{\red_{vm}}&#10;\newcommand{\red}{\rightarrow}&#10;\newcommand{\fw}{\twoheadrightarrow}&#10;\newcommand{\bk}{\rightsquigarrow}&#10;&#10;% \newcommand{\mem}[3]{[{#1}\pa{#2};{#3}]}&#10;% \newcommand{\mlink}[3]{{#1}\mapsto({#2},{#3})}&#10;% \newcommand{\vtov}[2]{{#1}={#2}}&#10;% \newcommand{\sdata}[2]{{#1}[#2]}&#10;% \newcommand{\hroot}{\epsilon}&#10;% \newcommand{\hson}[1]{[#1]}&#10;% \newcommand{\assign}[2]{#1\mathrel{:=}#2}&#10;&#10;% FOR OZ&#10;&#10;\newcommand{\moz}{$\mu$Oz}&#10;&#10;\newcommand{\wrap}[1]{\lsttxt{\{}\ #1\ \lsttxt{\}}}&#10;\newcommand{\ozeskip}{\lstcmd{skip}}&#10;\newcommand{\ozeend}{\lstcmd{end}}&#10;\newcommand{\ozeport}[1]{\wrap{\lsttxt{NewPort}\ #1}}&#10;\newcommand{\ozeportdecl}[2]{\lstcmd{let}\ #1 = \lsttxt{NewPort}\ \lstcmd{in}\ #2\ \ozeend}&#10;\newcommand{\ozelet}[3]{\lstcmd{let}\ #1 = #2\ \lstcmd{in}\ #3\ \ozeend}&#10;\newcommand{\ozelocal}[2]{\lstcmd{local}\ #1\ \lstcmd{in}\ #2\ \ozeend}&#10;\newcommand{\ozeif}[3]{\lstcmd{if}\ #1\ \lstcmd{then}\ #2\ \lstcmd{else}\ #3\ \ozeend}&#10;\newcommand{\ozethread}[1]{\lstcmd{thread}\ #1\ \ozeend}&#10;\newcommand{\ozeprocdecl}[3]{\lstcmd{let}\ #1 = #2\ \lstcmd{in}\ #3\ \ozeend}&#10;\newcommand{\ozepc}[2]{\wrap{#1\ #2}}&#10;\newcommand{\ozesend}[2]{\wrap{\lsttxt{Send}\ #1\ #2}}&#10;\newcommand{\ozereceive}[2]{\wrap{\lsttxt{Receive}\ #1\ #2}}&#10;\newcommand{\ozerecdecl}[3]{\lstcmd{let}\ #1 = \wrap{\lsttxt{Receive}\ #2}\ \lstcmd{in}\ #3\ \ozeend}&#10;\newcommand{\ozep}[3]{\lstcmd{proc}\ \wrap{#1\ #2}\ #3\ \ozeend}&#10;\newcommand{\ozvp}[2]{\lstcmd{proc}\ \wrap{#1}\ #2\ \ozeend}&#10;&#10;%% For simple VM&#10;&#10;\newcommand{\ozvmskip}{\lstcmd{seq}}&#10;\newcommand{\ozsthread}[1]{\langle #1\rangle}&#10;\newcommand{\ozsv}[2]{#1=#2}&#10;\newcommand{\ozv}[2]{#1=#2}&#10;\newcommand{\ozsn}[2]{#1:#2}&#10;\newcommand{\ozn}[2]{#1:#2}&#10;\newcommand{\ozsp}[2]{#1=#2}&#10;\newcommand{\ozsm}[1]{#1}&#10;\newcommand{\ozequeue}{\bot}&#10;\newcommand{\ozehistory}{\bot}&#10;&#10;%% For Reversible VM&#10;&#10;%\newcommand{\ozn}[3]{#1:#2|#3}&#10;\newcommand{\ozescope}{\lstcmd{esc}}&#10;\newcommand{\ozthread}[3]{#1[#2] \langle #3 \rangle}&#10;\newcommand{\ozthreadn}[3]{#1[#2] #3 }&#10;\newcommand{\ozhskip}{\ozeskip}&#10;\newcommand{\ozhsend}[1]{\uparrow #1}&#10;\newcommand{\ozhreceive}[2]{\downarrow #1(#2)}&#10;%\newcommand{\ozhreceive}[1]{\downarrow #1}&#10;\newcommand{\ozhvar}[1]{*#1}&#10;\newcommand{\ozhasv}[1]{!#1}&#10;\newcommand{\ozhth}[1]{*t}&#10;\newcommand{\ozhpc}[2]{\wrap{#1\ #2}}&#10;\newcommand{\ozhif}[2]{\lstcmd{if}(#1)#2}&#10;\newcommand{\ozhscope}{\ozescope}&#10;&#10;\newcommand{\ozq}[2]{#1|#2}&#10;\newcommand{\ozm}[2]{#1\!:\!#2}&#10;\newcommand{\ozhm}[3]{\ozm{#1}{#2},{#3}}&#10;&#10;% VM Correspondance&#10;&#10;%\newcommand{\extract}{\text{\rm\bf extract}}&#10;\newcommand{\extract}{\text{\rm\bf erase}}&#10;\newcommand{\overhead}{\text{\rm\bf overhead}}&#10;\newcommand{\size}{\text{\rm\bf size}}&#10;\newcommand{\rsize}{\text{\rm\bf rsize}}&#10;\newcommand{\stsize}{\text{\rm\bf stsize}}&#10;&#10;% Causality&#10;&#10;\newcommand{\causeq}{\asymp}&#10;\newcommand{\rev}[1]{#1_{\bullet}}&#10;&#10;\begin{document}&#10;%\begin{figure}[t!]&#10;\myrules{\mathmode\ozmode}{&#10;\simpleentry[R:skp]{\ozsthread{\ozeskip\ T}}{0}{T}{0}\and&#10;\entry[R:var]{\ozsthread{\ozelet x v S \ T}}{0}{\ozsthread {\subst S{x}{x'} \ T} }{\ozsv{x'}v}{x'\fresh}\and&#10;\entry[R:npr]{\ozsthread{\ozelet x c S \ T}}{0}{\ozsthread {\subst S{x}{x'} \ T} }{\ozv{x'}\xi\parallel\ozn\xi c}{x',\xi\fresh}\and&#10;\entry[R:npt]{\ozsthread{\ozeportdecl x S \ T}}{0}{\ozsthread{\subst Sx{x'}\ T}}{\ozsv {x'}\xi\parallel\ozn\xi\ozequeue}{x',\xi\fresh}\and&#10;\simpleentry[R:if1]{\ozsthread{\ozeif x{S_1}{S_2}\ T}}{\ozsv x\etrue}{\ozsthread{S_1\ T}}{\ozsv x\etrue}\and&#10;%\simpleentry[R:if2]{\ozsthread {\ozeif x{S_1}{S_2}\ T}}{\ozsv x\efalse}{\ozsthread{S_2\ T}}{\ozsv x\efalse}\and&#10;\simpleentry[R:nth]{\ozsthread {\ozethread S\ T}}{0}{T \parallel\ozsthread{S\ \ozsthread{}}}{0}\and&#10;\simpleentry[R:pc]{\ozsthread {\ozepc x{x_1 \dots x_n}\ T}}{\ozsv x\xi\parallel\ozn \xi {\ozvp{y_1\dots y_n}{S}} }&#10;            {\ozsthread{\subst{S}{y_1}{x_1}\dots\subs{y_n}{x_n}\ T}}{\ozsv x\xi\parallel\ozn \xi {\ozvp{y_1\dots y_n}{S}}}\and&#10;\simpleentry[R:snd]{\ozsthread{\ozesend xy\ T}}{\ozsv x\xi\parallel\ozn\xi{Q}}{T}{\ozsv x\xi\parallel\ozn\xi{\ozsm y;Q}}\and&#10;\entry[R:rcv]{\hspace{-.2em}\ozsthread{\ozerecdecl xyS\ T}}{\ozsv y\xi\parallel\ozn\xi{Q;\ozsm{z}}\parallel\ozv zw}{\ozsthread{\subst Sx{x'}\ T}}{\ozsv y\xi\parallel\ozn\xi{Q}\parallel\ozv zw\parallel\ozv{x'}w\hspace{-.2em}}{x'\fresh}&#10;}&#10;%\caption{\moz\ Abstract Machine Semantics}\label{fig:svm:semantics}&#10;%\end{figure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mathpartir}&#10;\usepackage{color}&#10;\pagestyle{empty}&#10;&#10;\newcommand{\subsets}{\mathcal{P}}&#10;\newcommand{\sht}{\;|\;}&#10;\newcommand{\definedas}{\triangleq}&#10;\newcommand{\fv}{\textit{fv}}&#10;\newcommand{\bv}{\textit{bv}}&#10;\newcommand{\fn}{\textit{fn}}&#10;\newcommand{\vect}[1]{\overline{#1}}&#10;\newcommand{\fresh}{\text{\rm~fresh}}&#10;\newcommand{\subst}[3]{#1\{^{#3} \!/\! _{#2}\}}&#10;\newcommand{\subs}[2]{\{^{#2} \!/\! _{#1}\}}&#10;\newcommand{\match}{\text{\rm\bf match}}&#10;\newcommand{\bnfdef}{\mathrel{::=}}&#10;\newcommand{\bnfor}{\quad|\quad}&#10;\newcommand{\syntaxp}{\mathrel{\ \rule[-1ex]{0.4pt}{3ex}\ }}&#10;\newcommand{\syntaxpar}{\;\;\syntaxp\;\;}&#10;\newcommand{\card}[1]{\#(#1)}&#10;&#10;&#10;% SIMPLE TYPOGRAPHIC ENVIRONMENTS&#10;&#10;%\lst@definelanguage{Oz}%&#10;%  {morekeywords={andthen,at,attr,case,catch,choice,class,%&#10;%      cond,declare,define,dis,div,else,elsecase,%&#10;%      elseif,end,export,fail,false,feat,finally,%&#10;%      from,fun,functor,if,import,in,local,%&#10;%      lock,meth,mod,not,of,or,orelse,%&#10;%      prepare,proc,prop,raise,require,self,skip,%&#10;%      then,thread,true,try,unit,kell,all},%&#10;%   sensitive=true,%&#10;%   morecomment=[l]{\%},%&#10;%   morecomment=[s]{/*}{*/},%&#10;%   morestring=[b]&quot;,%&#10;%   morestring=[d]'%&#10;%  }[keywords,comments,strings]%%%&#10;%\lstset{language=Oz, mathescape = true, basicstyle = \ttfamily\small}&#10;&#10;\newcommand{\mathmode}{&#10;\def\localtext##1{##1}&#10;}&#10;\newcommand{\textmode}{&#10;\def\localtext##1{\mbox{##1}}&#10;}&#10;&#10;\newcommand{\mysyntax}[2]{&#10;#1&#10;\def\entry##1[##2]##3[##4]{{##1} &amp; \bnfdef &amp; \hspace{3cm} &amp; \!\!\!\! \mbox{##2}\\ &amp; &amp; \localtext{##3} &amp; \mbox{\scriptsize ##4} }&#10;\def\simpleentry##1[]##2[##3]{{##1} &amp; \bnfdef &amp; \localtext{##2} &amp; \!\!\!\! \mbox{##3} }&#10;\def\oris##1[##2]{\\ &amp; | &amp; \localtext{##1} &amp; \mbox{\scriptsize ##2} }&#10;\def\oristwo##1||##2[##3]{\\ &amp; | &amp; \localtext{##1} &amp; \mbox{\scriptsize ##3} \\ &amp; &amp; \qquad\localtext{##2} &amp; }&#10;%\def\orisopt##1[##2]{\\ \left( &amp; | &amp; {##1} &amp; \mbox{##2} \right) }&#10;$$\begin{array}{rcll}&#10;#2&#10;\end{array}$$&#10;}&#10;&#10;\newcommand{\defaultmode}{&#10;\def\myshape##1{$$\begin{array}{lc}##1\end{array}$$}&#10;\def\myformat##1##2##3{\mbox{##1}&amp;\inferrule{##2}{##3}}&#10;\def\entry[##1]##2##3{\myformat{##1}{\localtext{##2}}{\localtext{##3}}}&#10;\def\simpleentry[##1]##2{\myformat{##1}{##2}{}}&#10;}&#10;&#10;\newcommand{\simplemode}{&#10;\def\myshape##1{\begin{mathpar}##1\end{mathpar}}&#10;\def\entry##1##2{\inferrule{\localtext{##1}}{\localtext{##2}}}&#10;\def\simpleentry##1{\localtext{##1}}&#10;}&#10;&#10;\newcommand{\ozsmode}{&#10;\def\localstructure##1##2##3##4{\begin{array}{c@{\;}||@{\;}c}\begin{array}{c}##1\end{array}&amp;\begin{array}{c}##3\end{array}\\\hline\begin{array}{c}##2\end{array}&amp;\begin{array}{c}##4\end{array}\end{array}}&#10;\def\myshape##1{\begin{mathpar}##1\end{mathpar}}&#10;%\def\entry##1##2##3##4##5{{array}{c@{\;}||@{\;}c} ##1 &amp; ##3\\\hline ##2 &amp; ##4\end{array}\;\text{if}\;##5}&#10;%\def\simpleentry##1##2##3##4{\begin{array}{c@{\;}||@{\;}c} ##1 &amp; ##3\\\hline ##2 &amp; ##4\end{array}}&#10;\def\entry##1##2##3##4##5{\localstructure{##1}{##2}{##3}{##4}\;\text{if}\;##5}&#10;\let\simpleentry\localstructure&#10;%\def\and{\vspace{.5em}\\}&#10;}&#10;&#10;\newcommand{\ozmode}{&#10;% \def\entry[##1]##2##3##4##5##6{\mbox{##1} &amp; \begin{array}{c@{\;}||@{\;}c} ##2 &amp; ##4\\\hline ##3 &amp; ##5\end{array}\;\text{if}\;##6}&#10;% \def\simpleentry[##1]##2##3##4##5{\mbox{##1} &amp; \begin{array}{c@{\;}||@{\;}c} ##2 &amp; ##4\\\hline ##3 &amp; ##5\end{array}}&#10;\def\localstructure##1##2##3##4##5{\mbox{##1}&amp;\begin{array}{c@{\;}||@{\;}c}\begin{array}{c}##2\end{array}&amp;\begin{array}{c}##4\end{array}\\\hline\begin{array}{c}##3\end{array}&amp;\begin{array}{c}##5\end{array}\end{array}}&#10;\def\myshape##1{$$\begin{array}{lc}##1\end{array}$$}&#10;\def\entry[##1]##2##3##4##5##6{\localstructure{##1}{##2}{##3}{##4}{##5}\;\text{if}\;##6}&#10;\def\simpleentry[##1]##2##3##4##5{\localstructure{##1}{##2}{##3}{##4}{##5}}&#10;\def\and{\vspace{.5em}\\}&#10;}&#10;&#10;\newcommand{\myrules}[2]{&#10;#1&#10;% \def\entry[##1]##2##3{\myformat{##1}{\localtext{##2}}{\localtext{##3}}}&#10;% \def\simpleentry[##1]##2{\myformat{##1}{##2}{}}&#10;\myshape{#2}&#10;}&#10;&#10;\newcommand{\entails}{\vDash}&#10;\newcommand{\name}[1]{\texttt{#1}}&#10;\newcommand{\lsttxt}[1]{\text{\rm\tt #1}}&#10;\newcommand{\lstcmd}[1]{\text{\rm\tt\bf #1}}&#10;&#10;&#10;% BASIC LAMBDA&#10;&#10;\newcommand{\eapp}[2]{(#1\,#2)}&#10;\newcommand{\hole}{\bullet}&#10;&#10;\newcommand{\etrue}{\lstcmd{true}}&#10;\newcommand{\efalse}{\lstcmd{false}}&#10;&#10;% BASIC PROCESS&#10;&#10;\newcommand{\SVars}{\mathcal{V}}&#10;\newcommand{\SNames}{\mathcal{N}}&#10;\newcommand{\SThreads}{\mathcal{K}}&#10;&#10;\newcommand{\send}[2]{{#1}\langle {#2} \rangle}&#10;\newcommand{\receive}[2]{#1 (#2)}&#10;\newcommand{\bang}{!}&#10;\newcommand{\cell}[2]{#1\mathrel{:=}#2}&#10;\newcommand{\thread}[3]{#1[ #2;#3]}&#10;\newcommand{\hsend}[2]{#1:\langle #2 \rangle}&#10;\newcommand{\hreceive}[3]{#1:#2( #3 )}&#10;\newcommand{\hvar}[1]{*#1}&#10;\newcommand{\hth}[1]{*#1}&#10;\newcommand{\hch}[1]{\bar{#1}}&#10;&#10;&#10;\newcommand{\ectx}{\mathbb{E}}&#10;&#10;\newcommand{\redm}{\red_{vm}}&#10;\newcommand{\red}{\rightarrow}&#10;\newcommand{\fw}{\twoheadrightarrow}&#10;\newcommand{\bk}{\rightsquigarrow}&#10;&#10;% \newcommand{\mem}[3]{[{#1}\pa{#2};{#3}]}&#10;% \newcommand{\mlink}[3]{{#1}\mapsto({#2},{#3})}&#10;% \newcommand{\vtov}[2]{{#1}={#2}}&#10;% \newcommand{\sdata}[2]{{#1}[#2]}&#10;% \newcommand{\hroot}{\epsilon}&#10;% \newcommand{\hson}[1]{[#1]}&#10;% \newcommand{\assign}[2]{#1\mathrel{:=}#2}&#10;&#10;% FOR OZ&#10;&#10;\newcommand{\moz}{$\mu$Oz}&#10;&#10;\newcommand{\wrap}[1]{\lsttxt{\{}\ #1\ \lsttxt{\}}}&#10;\newcommand{\ozeskip}{\lstcmd{skip}}&#10;\newcommand{\ozeend}{\lstcmd{end}}&#10;\newcommand{\ozeport}[1]{\wrap{\lsttxt{NewPort}\ #1}}&#10;\newcommand{\ozeportdecl}[2]{\lstcmd{let}\ #1 = \lsttxt{NewPort}\ \lstcmd{in}\ #2\ \ozeend}&#10;\newcommand{\ozelet}[3]{\lstcmd{let}\ #1 = #2\ \lstcmd{in}\ #3\ \ozeend}&#10;\newcommand{\ozelocal}[2]{\lstcmd{local}\ #1\ \lstcmd{in}\ #2\ \ozeend}&#10;\newcommand{\ozeif}[3]{\lstcmd{if}\ #1\ \lstcmd{then}\ #2\ \lstcmd{else}\ #3\ \ozeend}&#10;\newcommand{\ozethread}[1]{\lstcmd{thread}\ #1\ \ozeend}&#10;\newcommand{\ozeprocdecl}[3]{\lstcmd{let}\ #1 = #2\ \lstcmd{in}\ #3\ \ozeend}&#10;\newcommand{\ozepc}[2]{\wrap{#1\ #2}}&#10;\newcommand{\ozesend}[2]{\wrap{\lsttxt{Send}\ #1\ #2}}&#10;\newcommand{\ozereceive}[2]{\wrap{\lsttxt{Receive}\ #1\ #2}}&#10;\newcommand{\ozerecdecl}[3]{\lstcmd{let}\ #1 = \wrap{\lsttxt{Receive}\ #2}\ \lstcmd{in}\ #3\ \ozeend}&#10;\newcommand{\ozep}[3]{\lstcmd{proc}\ \wrap{#1\ #2}\ #3\ \ozeend}&#10;\newcommand{\ozvp}[2]{\lstcmd{proc}\ \wrap{#1}\ #2\ \ozeend}&#10;&#10;%% For simple VM&#10;&#10;\newcommand{\ozvmskip}{\lstcmd{seq}}&#10;\newcommand{\ozsthread}[1]{\langle #1\rangle}&#10;\newcommand{\ozsv}[2]{#1=#2}&#10;\newcommand{\ozv}[2]{#1=#2}&#10;\newcommand{\ozsn}[2]{#1:#2}&#10;\newcommand{\ozn}[2]{#1:#2}&#10;\newcommand{\ozsp}[2]{#1=#2}&#10;\newcommand{\ozsm}[1]{#1}&#10;\newcommand{\ozequeue}{\bot}&#10;\newcommand{\ozehistory}{\bot}&#10;&#10;%% For Reversible VM&#10;&#10;%\newcommand{\ozn}[3]{#1:#2|#3}&#10;\newcommand{\ozescope}{\lstcmd{esc}}&#10;\newcommand{\ozthread}[3]{#1[#2] \langle #3 \rangle}&#10;\newcommand{\ozthreadn}[3]{#1[#2] #3 }&#10;\newcommand{\ozhskip}{\ozeskip}&#10;\newcommand{\ozhsend}[1]{\uparrow #1}&#10;\newcommand{\ozhreceive}[2]{\downarrow #1(#2)}&#10;%\newcommand{\ozhreceive}[1]{\downarrow #1}&#10;\newcommand{\ozhvar}[1]{*#1}&#10;\newcommand{\ozhasv}[1]{!#1}&#10;\newcommand{\ozhth}[1]{*t}&#10;\newcommand{\ozhpc}[2]{\wrap{#1\ #2}}&#10;\newcommand{\ozhif}[2]{\lstcmd{if}(#1)#2}&#10;\newcommand{\ozhscope}{\ozescope}&#10;&#10;\newcommand{\ozq}[2]{#1|#2}&#10;\newcommand{\ozm}[2]{#1\!:\!#2}&#10;\newcommand{\ozhm}[3]{\ozm{#1}{#2},{#3}}&#10;&#10;% VM Correspondance&#10;&#10;%\newcommand{\extract}{\text{\rm\bf extract}}&#10;\newcommand{\extract}{\text{\rm\bf erase}}&#10;\newcommand{\overhead}{\text{\rm\bf overhead}}&#10;\newcommand{\size}{\text{\rm\bf size}}&#10;\newcommand{\rsize}{\text{\rm\bf rsize}}&#10;\newcommand{\stsize}{\text{\rm\bf stsize}}&#10;&#10;% Causality&#10;&#10;\newcommand{\causeq}{\asymp}&#10;\newcommand{\rev}[1]{#1_{\bullet}}&#10;&#10;\begin{document}&#10;&#10;\myrules{\mathmode\ozmode}{&#10;\simpleentry[R:fw:skp]{\ozthread tH{\ozeskip\ C}}{0}{\ozthreadn t{H\ \ozhskip}{C}}{0}\and&#10;\entry[R:fw:var]{\ozthread tH{\ozelet x v S\ C}}{0}{\ozthread t{H\ \ozhvar x'}{\subst S{x}{x'}\ \ozsthread {\ozescope\ C} } }{\ozsv{x'}v}{x'\fresh}\and&#10;\entry[R:fw:npr]{\ozthread tH{\ozelet x c S\ C}}{0}{\ozthread t{H\ \ozhvar x'}{\subst S{x}{x'}\ \ozsthread {\ozescope\ C} } }{\ozsv{x'}\xi\parallel\ozn\xi c}{x',\xi\fresh}\and&#10;\entry[R:fw:npt]{\hspace{-.2em}\ozthread tH{\ozeportdecl x S\ C}}{0}{\ozthread t{H\ \ozhvar x'}{\subst Sx{x'}\ \ozsthread {\ozescope\ C}}\hspace{-.2em}}{\ozsv {x'}\xi\parallel\ozn\xi{\ozq\ozequeue{\ozequeue}}}{x',\xi \fresh}\and&#10;\simpleentry[R:fw:if1]{\ozthread tH{\ozeif x{S_1}{S_2}\ C}}{\ozsv x\etrue}{\ozthread t{H\ \ozhif x{S_2}}{S_1\ \ozsthread {\ozescope\ C}}}{\ozsv x\etrue}\and&#10;%\simpleentry[R:fw:if2]{\ozthread tH{\ozeif x{S_1}{S_2}\ C}}{\ozsv x\efalse}{\ozthread t{H\ \ozhif x{S_1}}{S_2\ \ozsthread {\ozescope\ C}}}{\ozsv x\efalse}\and&#10;\entry[R:fw:nth]{\ozthread tH{\ozethread S\ C}}{0}{\ozthreadn t{H\ \ozhth t'}{C}\parallel\ozthread{t'}{\ozehistory}{S\ \ozsthread{}}}{0}{t'\fresh}\and&#10;\simpleentry[R:fw:pc]{\ozthread tH{\ozepc x{(x_i)_1^n}\ C}}&#10;              {\ozsv x\xi\parallel\ozn\xi {\ozvp{(y_i)_1^n}{S}}}&#10;              {\ozthread t{H\ \ozhpc x{(x_i)_1^n}}{S(\subs{y_i}{x_i})_1^n\ \ozsthread {\ozescope\ C}}}&#10;              {\ozsv x\xi\parallel\ozn\xi {\ozvp{(y_i)_1^n}{S}} }\and&#10;\simpleentry[R:fw:snd]{\ozthread tH{\ozesend xy\ C}}{\ozsv x\xi\parallel\ozn\xi{\ozq{K}{K_h}}}{\ozthreadn t{H\ \ozhsend x}C}{\ozsv x\xi\parallel\ozn\xi{\ozq{\ozm ty;K}{K_h}}}\and&#10;\simpleentry[R:fw:rcv]{\ozthread tH{\ozerecdecl y x S\ C}}{\theta\parallel\ozn\xi{\ozq{K;\ozm {t'}{z}}{K_h}}}{\ozthread t{H\ \ozhreceive x{y'}}{\subst S{y}{y'}\ \ozsthread {\ozescope\ C}}}{\theta\parallel\ozn\xi{\ozq{K}{\ozhm {t'}{z}t;K_h}}\parallel\ozv{y'}w}\\&#10;&amp;\hspace{17em}\text{if}\;y'\fresh\;\land\;\theta\definedas\ozsv x\xi\parallel\ozv zw\and&#10;\simpleentry[R:fw:scp]{\ozthread tH{\ozescope\ C}}{0}{\ozthreadn t{H\ \ozhscope}{C}}{0}&#10;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mathpartir}&#10;\usepackage{color}&#10;\pagestyle{empty}&#10;&#10;\newcommand{\subsets}{\mathcal{P}}&#10;\newcommand{\sht}{\;|\;}&#10;\newcommand{\definedas}{\triangleq}&#10;\newcommand{\fv}{\textit{fv}}&#10;\newcommand{\bv}{\textit{bv}}&#10;\newcommand{\fn}{\textit{fn}}&#10;\newcommand{\vect}[1]{\overline{#1}}&#10;\newcommand{\fresh}{\text{\rm~fresh}}&#10;\newcommand{\subst}[3]{#1\{^{#3} \!/\! _{#2}\}}&#10;\newcommand{\subs}[2]{\{^{#2} \!/\! _{#1}\}}&#10;\newcommand{\match}{\text{\rm\bf match}}&#10;\newcommand{\bnfdef}{\mathrel{::=}}&#10;\newcommand{\bnfor}{\quad|\quad}&#10;\newcommand{\syntaxp}{\mathrel{\ \rule[-1ex]{0.4pt}{3ex}\ }}&#10;\newcommand{\syntaxpar}{\;\;\syntaxp\;\;}&#10;\newcommand{\card}[1]{\#(#1)}&#10;&#10;&#10;% SIMPLE TYPOGRAPHIC ENVIRONMENTS&#10;&#10;%\lst@definelanguage{Oz}%&#10;%  {morekeywords={andthen,at,attr,case,catch,choice,class,%&#10;%      cond,declare,define,dis,div,else,elsecase,%&#10;%      elseif,end,export,fail,false,feat,finally,%&#10;%      from,fun,functor,if,import,in,local,%&#10;%      lock,meth,mod,not,of,or,orelse,%&#10;%      prepare,proc,prop,raise,require,self,skip,%&#10;%      then,thread,true,try,unit,kell,all},%&#10;%   sensitive=true,%&#10;%   morecomment=[l]{\%},%&#10;%   morecomment=[s]{/*}{*/},%&#10;%   morestring=[b]&quot;,%&#10;%   morestring=[d]'%&#10;%  }[keywords,comments,strings]%%%&#10;%\lstset{language=Oz, mathescape = true, basicstyle = \ttfamily\small}&#10;&#10;\newcommand{\mathmode}{&#10;\def\localtext##1{##1}&#10;}&#10;\newcommand{\textmode}{&#10;\def\localtext##1{\mbox{##1}}&#10;}&#10;&#10;\newcommand{\mysyntax}[2]{&#10;#1&#10;\def\entry##1[##2]##3[##4]{{##1} &amp; \bnfdef &amp; \hspace{3cm} &amp; \!\!\!\! \mbox{##2}\\ &amp; &amp; \localtext{##3} &amp; \mbox{\scriptsize ##4} }&#10;\def\simpleentry##1[]##2[##3]{{##1} &amp; \bnfdef &amp; \localtext{##2} &amp; \!\!\!\! \mbox{##3} }&#10;\def\oris##1[##2]{\\ &amp; | &amp; \localtext{##1} &amp; \mbox{\scriptsize ##2} }&#10;\def\oristwo##1||##2[##3]{\\ &amp; | &amp; \localtext{##1} &amp; \mbox{\scriptsize ##3} \\ &amp; &amp; \qquad\localtext{##2} &amp; }&#10;%\def\orisopt##1[##2]{\\ \left( &amp; | &amp; {##1} &amp; \mbox{##2} \right) }&#10;$$\begin{array}{rcll}&#10;#2&#10;\end{array}$$&#10;}&#10;&#10;\newcommand{\defaultmode}{&#10;\def\myshape##1{$$\begin{array}{lc}##1\end{array}$$}&#10;\def\myformat##1##2##3{\mbox{##1}&amp;\inferrule{##2}{##3}}&#10;\def\entry[##1]##2##3{\myformat{##1}{\localtext{##2}}{\localtext{##3}}}&#10;\def\simpleentry[##1]##2{\myformat{##1}{##2}{}}&#10;}&#10;&#10;\newcommand{\simplemode}{&#10;\def\myshape##1{\begin{mathpar}##1\end{mathpar}}&#10;\def\entry##1##2{\inferrule{\localtext{##1}}{\localtext{##2}}}&#10;\def\simpleentry##1{\localtext{##1}}&#10;}&#10;&#10;\newcommand{\ozsmode}{&#10;\def\localstructure##1##2##3##4{\begin{array}{c@{\;}||@{\;}c}\begin{array}{c}##1\end{array}&amp;\begin{array}{c}##3\end{array}\\\hline\begin{array}{c}##2\end{array}&amp;\begin{array}{c}##4\end{array}\end{array}}&#10;\def\myshape##1{\begin{mathpar}##1\end{mathpar}}&#10;%\def\entry##1##2##3##4##5{{array}{c@{\;}||@{\;}c} ##1 &amp; ##3\\\hline ##2 &amp; ##4\end{array}\;\text{if}\;##5}&#10;%\def\simpleentry##1##2##3##4{\begin{array}{c@{\;}||@{\;}c} ##1 &amp; ##3\\\hline ##2 &amp; ##4\end{array}}&#10;\def\entry##1##2##3##4##5{\localstructure{##1}{##2}{##3}{##4}\;\text{if}\;##5}&#10;\let\simpleentry\localstructure&#10;%\def\and{\vspace{.5em}\\}&#10;}&#10;&#10;\newcommand{\ozmode}{&#10;% \def\entry[##1]##2##3##4##5##6{\mbox{##1} &amp; \begin{array}{c@{\;}||@{\;}c} ##2 &amp; ##4\\\hline ##3 &amp; ##5\end{array}\;\text{if}\;##6}&#10;% \def\simpleentry[##1]##2##3##4##5{\mbox{##1} &amp; \begin{array}{c@{\;}||@{\;}c} ##2 &amp; ##4\\\hline ##3 &amp; ##5\end{array}}&#10;\def\localstructure##1##2##3##4##5{\mbox{##1}&amp;\begin{array}{c@{\;}||@{\;}c}\begin{array}{c}##2\end{array}&amp;\begin{array}{c}##4\end{array}\\\hline\begin{array}{c}##3\end{array}&amp;\begin{array}{c}##5\end{array}\end{array}}&#10;\def\myshape##1{$$\begin{array}{lc}##1\end{array}$$}&#10;\def\entry[##1]##2##3##4##5##6{\localstructure{##1}{##2}{##3}{##4}{##5}\;\text{if}\;##6}&#10;\def\simpleentry[##1]##2##3##4##5{\localstructure{##1}{##2}{##3}{##4}{##5}}&#10;\def\and{\vspace{.5em}\\}&#10;}&#10;&#10;\newcommand{\myrules}[2]{&#10;#1&#10;% \def\entry[##1]##2##3{\myformat{##1}{\localtext{##2}}{\localtext{##3}}}&#10;% \def\simpleentry[##1]##2{\myformat{##1}{##2}{}}&#10;\myshape{#2}&#10;}&#10;&#10;\newcommand{\entails}{\vDash}&#10;\newcommand{\name}[1]{\texttt{#1}}&#10;\newcommand{\lsttxt}[1]{\text{\rm\tt #1}}&#10;\newcommand{\lstcmd}[1]{\text{\rm\tt\bf #1}}&#10;&#10;&#10;% BASIC LAMBDA&#10;&#10;\newcommand{\eapp}[2]{(#1\,#2)}&#10;\newcommand{\hole}{\bullet}&#10;&#10;\newcommand{\etrue}{\lstcmd{true}}&#10;\newcommand{\efalse}{\lstcmd{false}}&#10;&#10;% BASIC PROCESS&#10;&#10;\newcommand{\SVars}{\mathcal{V}}&#10;\newcommand{\SNames}{\mathcal{N}}&#10;\newcommand{\SThreads}{\mathcal{K}}&#10;&#10;\newcommand{\send}[2]{{#1}\langle {#2} \rangle}&#10;\newcommand{\receive}[2]{#1 (#2)}&#10;\newcommand{\bang}{!}&#10;\newcommand{\cell}[2]{#1\mathrel{:=}#2}&#10;\newcommand{\thread}[3]{#1[ #2;#3]}&#10;\newcommand{\hsend}[2]{#1:\langle #2 \rangle}&#10;\newcommand{\hreceive}[3]{#1:#2( #3 )}&#10;\newcommand{\hvar}[1]{*#1}&#10;\newcommand{\hth}[1]{*#1}&#10;\newcommand{\hch}[1]{\bar{#1}}&#10;&#10;&#10;\newcommand{\ectx}{\mathbb{E}}&#10;&#10;\newcommand{\redm}{\red_{vm}}&#10;\newcommand{\red}{\rightarrow}&#10;\newcommand{\fw}{\twoheadrightarrow}&#10;\newcommand{\bk}{\rightsquigarrow}&#10;&#10;% \newcommand{\mem}[3]{[{#1}\pa{#2};{#3}]}&#10;% \newcommand{\mlink}[3]{{#1}\mapsto({#2},{#3})}&#10;% \newcommand{\vtov}[2]{{#1}={#2}}&#10;% \newcommand{\sdata}[2]{{#1}[#2]}&#10;% \newcommand{\hroot}{\epsilon}&#10;% \newcommand{\hson}[1]{[#1]}&#10;% \newcommand{\assign}[2]{#1\mathrel{:=}#2}&#10;&#10;% FOR OZ&#10;&#10;\newcommand{\moz}{$\mu$Oz}&#10;&#10;\newcommand{\wrap}[1]{\lsttxt{\{}\ #1\ \lsttxt{\}}}&#10;\newcommand{\ozeskip}{\lstcmd{skip}}&#10;\newcommand{\ozeend}{\lstcmd{end}}&#10;\newcommand{\ozeport}[1]{\wrap{\lsttxt{NewPort}\ #1}}&#10;\newcommand{\ozeportdecl}[2]{\lstcmd{let}\ #1 = \lsttxt{NewPort}\ \lstcmd{in}\ #2\ \ozeend}&#10;\newcommand{\ozelet}[3]{\lstcmd{let}\ #1 = #2\ \lstcmd{in}\ #3\ \ozeend}&#10;\newcommand{\ozelocal}[2]{\lstcmd{local}\ #1\ \lstcmd{in}\ #2\ \ozeend}&#10;\newcommand{\ozeif}[3]{\lstcmd{if}\ #1\ \lstcmd{then}\ #2\ \lstcmd{else}\ #3\ \ozeend}&#10;\newcommand{\ozethread}[1]{\lstcmd{thread}\ #1\ \ozeend}&#10;\newcommand{\ozeprocdecl}[3]{\lstcmd{let}\ #1 = #2\ \lstcmd{in}\ #3\ \ozeend}&#10;\newcommand{\ozepc}[2]{\wrap{#1\ #2}}&#10;\newcommand{\ozesend}[2]{\wrap{\lsttxt{Send}\ #1\ #2}}&#10;\newcommand{\ozereceive}[2]{\wrap{\lsttxt{Receive}\ #1\ #2}}&#10;\newcommand{\ozerecdecl}[3]{\lstcmd{let}\ #1 = \wrap{\lsttxt{Receive}\ #2}\ \lstcmd{in}\ #3\ \ozeend}&#10;\newcommand{\ozep}[3]{\lstcmd{proc}\ \wrap{#1\ #2}\ #3\ \ozeend}&#10;\newcommand{\ozvp}[2]{\lstcmd{proc}\ \wrap{#1}\ #2\ \ozeend}&#10;&#10;%% For simple VM&#10;&#10;\newcommand{\ozvmskip}{\lstcmd{seq}}&#10;\newcommand{\ozsthread}[1]{\langle #1\rangle}&#10;\newcommand{\ozsv}[2]{#1=#2}&#10;\newcommand{\ozv}[2]{#1=#2}&#10;\newcommand{\ozsn}[2]{#1:#2}&#10;\newcommand{\ozn}[2]{#1:#2}&#10;\newcommand{\ozsp}[2]{#1=#2}&#10;\newcommand{\ozsm}[1]{#1}&#10;\newcommand{\ozequeue}{\bot}&#10;\newcommand{\ozehistory}{\bot}&#10;&#10;%% For Reversible VM&#10;&#10;%\newcommand{\ozn}[3]{#1:#2|#3}&#10;\newcommand{\ozescope}{\lstcmd{esc}}&#10;\newcommand{\ozthread}[3]{#1[#2] \langle #3 \rangle}&#10;\newcommand{\ozthreadn}[3]{#1[#2] #3 }&#10;\newcommand{\ozhskip}{\ozeskip}&#10;\newcommand{\ozhsend}[1]{\uparrow #1}&#10;\newcommand{\ozhreceive}[2]{\downarrow #1(#2)}&#10;%\newcommand{\ozhreceive}[1]{\downarrow #1}&#10;\newcommand{\ozhvar}[1]{*#1}&#10;\newcommand{\ozhasv}[1]{!#1}&#10;\newcommand{\ozhth}[1]{*t}&#10;\newcommand{\ozhpc}[2]{\wrap{#1\ #2}}&#10;\newcommand{\ozhif}[2]{\lstcmd{if}(#1)#2}&#10;\newcommand{\ozhscope}{\ozescope}&#10;&#10;\newcommand{\ozq}[2]{#1|#2}&#10;\newcommand{\ozm}[2]{#1\!:\!#2}&#10;\newcommand{\ozhm}[3]{\ozm{#1}{#2},{#3}}&#10;&#10;% VM Correspondance&#10;&#10;%\newcommand{\extract}{\text{\rm\bf extract}}&#10;\newcommand{\extract}{\text{\rm\bf erase}}&#10;\newcommand{\overhead}{\text{\rm\bf overhead}}&#10;\newcommand{\size}{\text{\rm\bf size}}&#10;\newcommand{\rsize}{\text{\rm\bf rsize}}&#10;\newcommand{\stsize}{\text{\rm\bf stsize}}&#10;&#10;% Causality&#10;&#10;\newcommand{\causeq}{\asymp}&#10;\newcommand{\rev}[1]{#1_{\bullet}}&#10;&#10;\begin{document}&#10;&#10;\myrules{\mathmode\ozmode}{&#10;\simpleentry[R:bk:skp]{\ozthreadn t{H\ \ozhskip}{C}}{0}{\ozthread tH{\ozeskip\ C}}{0}\and&#10;\simpleentry[R:bk:var]{\ozthread t{H\ \ozhvar x}{S\ \ozsthread {\ozescope\ C}}}{\ozv xv}{\ozthread tH{\ozelet xvS\ C}}{0}\and&#10;\simpleentry[R:bk:npr]{\ozthread t{H\ \ozhvar x}{S\ \ozsthread {\ozescope\ C}}}{\ozv x\xi\parallel\ozn\xi c}{\ozthread tH{\ozelet xcS\ C}}{0}\and&#10;\simpleentry[R:bk:npt]{\ozthread t{H\ \ozhvar x}{S\ \ozsthread {\ozescope\ C}}}{\ozv x\xi\parallel\ozn\xi{\ozq\ozequeue{\ozequeue}}}{\ozthread tH{\ozeportdecl x S\ C}}{0}\and&#10;\simpleentry[R:bk:if1]{\ozthread t{H\ \ozhif x{S_2}}{S_1\ \ozsthread {\ozescope\ C}}}{\ozv x\etrue}{\ozthread tH{\ozeif x{S_1}{S_2}\ C}}{\ozv x\etrue}\and&#10;%\simpleentry[R:bk:if2]{\ozthread t{H\ \ozhif x{S_1}}{S_2\ \ozsthread {\ozescope\ C}}}{\ozv x\efalse}{\ozthread tH{\ozeif x{S_1}{S_2}\ C}}{\ozv x\efalse}\and&#10;\simpleentry[R:bk:nth]{\ozthreadn t{H\ \ozhth t'}{C}\parallel\ozthread{t'}{\ozehistory}{S\ \ozsthread{}}}{0}{\ozthread tH{\ozethread S\ C}}{0}\and&#10;\simpleentry[R:bk:pc] {\ozthread t{H\ \ozhpc x{(x_i)_1^n}}{S\ \ozsthread {\ozescope\ C}}}{0}{\ozthread tH{\ozepc x{(x_i)_1^n}\ C}}{0}\and&#10;\simpleentry[R:bk:snd]{\ozthreadn t{H\ \ozhsend x}C}{\ozv x\xi\parallel\ozn\xi{\ozq{\ozm ty;K}{K_h}}}{\ozthread tH{\ozesend xy\ C}}{\ozv x\xi\parallel\ozn\xi{\ozq K{K_h}}}\and&#10;\simpleentry[R:bk:rcv]{\ozthread t{H\ \ozhreceive xz}{S\ \ozsthread {\ozescope\ C}}}&#10;              {\ozv{z}{w} \parallel \ozv{x}\xi\parallel\ozn\xi{\ozq{K}{\ozhm {t'}yt;K_h}}}&#10;              {\ozthread tH{\ozerecdecl z x S\ C}}&#10;              {\ozv x\xi\parallel\ozn\xi{\ozq{K;\ozm {t'}y}{K_h}}}\and&#10;\simpleentry[R:bk:scp]{\ozthreadn t{H\ \ozhscope}{C}}{0}{\ozthread tH{\ozescope\ C}}{0}&#10;}&#10;\end{document}"/>
  <p:tag name="IGUANATEX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">
  <a:themeElements>
    <a:clrScheme name="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23697</TotalTime>
  <Words>700</Words>
  <Application>Microsoft Office PowerPoint</Application>
  <PresentationFormat>Custom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cmtt9</vt:lpstr>
      <vt:lpstr>Monotype Sorts</vt:lpstr>
      <vt:lpstr>Impact</vt:lpstr>
      <vt:lpstr>Helvetica</vt:lpstr>
      <vt:lpstr>Times</vt:lpstr>
      <vt:lpstr>Times New Roman</vt:lpstr>
      <vt:lpstr>Arial Black</vt:lpstr>
      <vt:lpstr>Lucida Console</vt:lpstr>
      <vt:lpstr>1_dan</vt:lpstr>
      <vt:lpstr>dan</vt:lpstr>
      <vt:lpstr>Causal-Consistent  Reversible Debugging</vt:lpstr>
      <vt:lpstr>Reversibility for debugging</vt:lpstr>
      <vt:lpstr>Debugging and causality</vt:lpstr>
      <vt:lpstr>μOz</vt:lpstr>
      <vt:lpstr>Main primitives</vt:lpstr>
      <vt:lpstr>Using causal-consistent primitives</vt:lpstr>
      <vt:lpstr>Additional commands</vt:lpstr>
      <vt:lpstr>Execution control commands: standard</vt:lpstr>
      <vt:lpstr>Execution control commands: non standard</vt:lpstr>
      <vt:lpstr>Configuration exploration commands</vt:lpstr>
      <vt:lpstr>Testing our approach</vt:lpstr>
      <vt:lpstr>CaReDeb: a causal-consistent debugger</vt:lpstr>
      <vt:lpstr>CaReDeb: a causal-consistent debugger</vt:lpstr>
      <vt:lpstr>Future work</vt:lpstr>
      <vt:lpstr>Finally</vt:lpstr>
      <vt:lpstr>µOz syntax</vt:lpstr>
      <vt:lpstr>μOz semantics</vt:lpstr>
      <vt:lpstr>μOz semantics: rules</vt:lpstr>
      <vt:lpstr>μOz reversible semantics</vt:lpstr>
      <vt:lpstr>μOz reversible semantics: forward rules</vt:lpstr>
      <vt:lpstr>μOz reversible semantics: backward rules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666</cp:revision>
  <cp:lastPrinted>2002-05-03T10:05:46Z</cp:lastPrinted>
  <dcterms:created xsi:type="dcterms:W3CDTF">1999-02-22T11:07:13Z</dcterms:created>
  <dcterms:modified xsi:type="dcterms:W3CDTF">2013-11-01T22:25:37Z</dcterms:modified>
</cp:coreProperties>
</file>