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9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55"/>
  </p:notesMasterIdLst>
  <p:handoutMasterIdLst>
    <p:handoutMasterId r:id="rId56"/>
  </p:handoutMasterIdLst>
  <p:sldIdLst>
    <p:sldId id="256" r:id="rId3"/>
    <p:sldId id="513" r:id="rId4"/>
    <p:sldId id="511" r:id="rId5"/>
    <p:sldId id="515" r:id="rId6"/>
    <p:sldId id="517" r:id="rId7"/>
    <p:sldId id="518" r:id="rId8"/>
    <p:sldId id="519" r:id="rId9"/>
    <p:sldId id="520" r:id="rId10"/>
    <p:sldId id="521" r:id="rId11"/>
    <p:sldId id="523" r:id="rId12"/>
    <p:sldId id="490" r:id="rId13"/>
    <p:sldId id="491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4" r:id="rId29"/>
    <p:sldId id="502" r:id="rId30"/>
    <p:sldId id="493" r:id="rId31"/>
    <p:sldId id="556" r:id="rId32"/>
    <p:sldId id="494" r:id="rId33"/>
    <p:sldId id="509" r:id="rId34"/>
    <p:sldId id="549" r:id="rId35"/>
    <p:sldId id="550" r:id="rId36"/>
    <p:sldId id="507" r:id="rId37"/>
    <p:sldId id="508" r:id="rId38"/>
    <p:sldId id="527" r:id="rId39"/>
    <p:sldId id="497" r:id="rId40"/>
    <p:sldId id="525" r:id="rId41"/>
    <p:sldId id="557" r:id="rId42"/>
    <p:sldId id="498" r:id="rId43"/>
    <p:sldId id="510" r:id="rId44"/>
    <p:sldId id="505" r:id="rId45"/>
    <p:sldId id="526" r:id="rId46"/>
    <p:sldId id="479" r:id="rId47"/>
    <p:sldId id="445" r:id="rId48"/>
    <p:sldId id="451" r:id="rId49"/>
    <p:sldId id="551" r:id="rId50"/>
    <p:sldId id="552" r:id="rId51"/>
    <p:sldId id="553" r:id="rId52"/>
    <p:sldId id="554" r:id="rId53"/>
    <p:sldId id="555" r:id="rId54"/>
  </p:sldIdLst>
  <p:sldSz cx="9902825" cy="6858000"/>
  <p:notesSz cx="6858000" cy="9906000"/>
  <p:embeddedFontLst>
    <p:embeddedFont>
      <p:font typeface="Helvetica" pitchFamily="34" charset="0"/>
      <p:regular r:id="rId57"/>
      <p:bold r:id="rId58"/>
      <p:italic r:id="rId59"/>
      <p:boldItalic r:id="rId60"/>
    </p:embeddedFont>
    <p:embeddedFont>
      <p:font typeface="Times" pitchFamily="18" charset="0"/>
      <p:regular r:id="rId61"/>
      <p:bold r:id="rId62"/>
      <p:italic r:id="rId63"/>
      <p:boldItalic r:id="rId64"/>
    </p:embeddedFont>
    <p:embeddedFont>
      <p:font typeface="Cambria Math" pitchFamily="18" charset="0"/>
      <p:regular r:id="rId65"/>
    </p:embeddedFont>
    <p:embeddedFont>
      <p:font typeface="Verdana" pitchFamily="34" charset="0"/>
      <p:regular r:id="rId66"/>
      <p:bold r:id="rId67"/>
      <p:italic r:id="rId68"/>
      <p:boldItalic r:id="rId69"/>
    </p:embeddedFont>
  </p:embeddedFontLst>
  <p:custDataLst>
    <p:tags r:id="rId70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9C"/>
    <a:srgbClr val="36E400"/>
    <a:srgbClr val="A0A0A0"/>
    <a:srgbClr val="808080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D7F3A5-E257-4AFD-9ECA-5389690756DC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677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A509CFE-66A1-4E46-956D-6F7FA59729EA}" type="datetime2">
              <a:rPr lang="en-US"/>
              <a:pPr/>
              <a:t>Wednesday, March 04, 2015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358D2BC-1572-4B2D-9E25-D7DAF6ED3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291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804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6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77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956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20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943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350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149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86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11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619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914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464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6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1208088"/>
            <a:ext cx="8996363" cy="525621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82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62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04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8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133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444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4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538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.xml"/><Relationship Id="rId7" Type="http://schemas.openxmlformats.org/officeDocument/2006/relationships/image" Target="../media/image3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0.png"/><Relationship Id="rId4" Type="http://schemas.openxmlformats.org/officeDocument/2006/relationships/tags" Target="../tags/tag5.xml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6127" y="531980"/>
            <a:ext cx="6936552" cy="9459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16803" y="4030183"/>
            <a:ext cx="4149755" cy="157904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268701" y="3992069"/>
            <a:ext cx="5187950" cy="161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noProof="1" smtClean="0">
                <a:solidFill>
                  <a:schemeClr val="accent3"/>
                </a:solidFill>
                <a:latin typeface="Helvetica" pitchFamily="34" charset="0"/>
              </a:rPr>
              <a:t>Ivan Lanese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noProof="1" smtClean="0">
                <a:solidFill>
                  <a:schemeClr val="accent3"/>
                </a:solidFill>
                <a:latin typeface="Helvetica" pitchFamily="34" charset="0"/>
              </a:rPr>
              <a:t>Computer Science Department</a:t>
            </a:r>
            <a:endParaRPr lang="en-US" sz="2400" b="0" noProof="1">
              <a:solidFill>
                <a:schemeClr val="accent3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 smtClean="0">
                <a:solidFill>
                  <a:schemeClr val="accent3"/>
                </a:solidFill>
                <a:latin typeface="Helvetica" pitchFamily="34" charset="0"/>
              </a:rPr>
              <a:t>University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 smtClean="0">
                <a:solidFill>
                  <a:schemeClr val="accent3"/>
                </a:solidFill>
                <a:latin typeface="Helvetica" pitchFamily="34" charset="0"/>
              </a:rPr>
              <a:t>Italy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chemeClr val="accent3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 smtClean="0">
              <a:solidFill>
                <a:schemeClr val="accent3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789217"/>
            <a:ext cx="9902825" cy="709613"/>
          </a:xfrm>
          <a:noFill/>
          <a:ln/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  <a:t>Causal-Consistent Reversibility</a:t>
            </a:r>
            <a:b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  <a:t> in a Tuple-Based </a:t>
            </a:r>
            <a: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  <a:t>Language</a:t>
            </a:r>
            <a:endParaRPr lang="el-GR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653901" y="5780472"/>
            <a:ext cx="8681168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b="0" dirty="0">
                <a:solidFill>
                  <a:srgbClr val="FF0000"/>
                </a:solidFill>
                <a:latin typeface="Helvetica" pitchFamily="34" charset="0"/>
              </a:rPr>
              <a:t>Joint work with </a:t>
            </a:r>
            <a:r>
              <a:rPr lang="it-IT" b="0" dirty="0" smtClean="0">
                <a:solidFill>
                  <a:srgbClr val="FF0000"/>
                </a:solidFill>
                <a:latin typeface="Helvetica" pitchFamily="34" charset="0"/>
              </a:rPr>
              <a:t>Elena </a:t>
            </a:r>
            <a:r>
              <a:rPr lang="it-IT" b="0" smtClean="0">
                <a:solidFill>
                  <a:srgbClr val="FF0000"/>
                </a:solidFill>
                <a:latin typeface="Helvetica" pitchFamily="34" charset="0"/>
              </a:rPr>
              <a:t>Giachino</a:t>
            </a:r>
            <a:r>
              <a:rPr lang="it-IT" b="0" smtClean="0">
                <a:solidFill>
                  <a:srgbClr val="FF0000"/>
                </a:solidFill>
                <a:latin typeface="Helvetica" pitchFamily="34" charset="0"/>
              </a:rPr>
              <a:t>,</a:t>
            </a:r>
            <a:br>
              <a:rPr lang="it-IT" b="0" smtClean="0">
                <a:solidFill>
                  <a:srgbClr val="FF0000"/>
                </a:solidFill>
                <a:latin typeface="Helvetica" pitchFamily="34" charset="0"/>
              </a:rPr>
            </a:br>
            <a:r>
              <a:rPr lang="it-IT" b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it-IT" b="0" dirty="0" smtClean="0">
                <a:solidFill>
                  <a:srgbClr val="FF0000"/>
                </a:solidFill>
                <a:latin typeface="Helvetica" pitchFamily="34" charset="0"/>
              </a:rPr>
              <a:t>Claudio Antares Mezzina and Francesco Tiezzi</a:t>
            </a:r>
            <a:endParaRPr lang="it-IT" b="0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5" y="1067937"/>
            <a:ext cx="3108485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0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Coordination language based on distributed tuple spaces</a:t>
            </a:r>
          </a:p>
          <a:p>
            <a:pPr lvl="1"/>
            <a:r>
              <a:rPr lang="it-IT" sz="2400" dirty="0" smtClean="0"/>
              <a:t>Linda operations for creating and accessing tuples</a:t>
            </a:r>
          </a:p>
          <a:p>
            <a:pPr lvl="1"/>
            <a:r>
              <a:rPr lang="it-IT" sz="2400" dirty="0" smtClean="0"/>
              <a:t>Tuples </a:t>
            </a:r>
            <a:r>
              <a:rPr lang="it-IT" sz="2400" dirty="0" err="1" smtClean="0"/>
              <a:t>accessed</a:t>
            </a:r>
            <a:r>
              <a:rPr lang="it-IT" sz="2400" dirty="0" smtClean="0"/>
              <a:t> via pattern-</a:t>
            </a:r>
            <a:r>
              <a:rPr lang="it-IT" sz="2400" dirty="0" err="1" smtClean="0"/>
              <a:t>matching</a:t>
            </a:r>
            <a:endParaRPr lang="it-IT" sz="2400" dirty="0" smtClean="0"/>
          </a:p>
          <a:p>
            <a:r>
              <a:rPr lang="it-IT" sz="2800" dirty="0" smtClean="0"/>
              <a:t>Klaim nets composed by distributed nodes containing processes and data (tuples)</a:t>
            </a:r>
          </a:p>
          <a:p>
            <a:r>
              <a:rPr lang="it-IT" sz="2800" dirty="0" smtClean="0"/>
              <a:t>We consider a subset of Klaim called </a:t>
            </a:r>
            <a:r>
              <a:rPr lang="el-GR" sz="2800" dirty="0" smtClean="0">
                <a:solidFill>
                  <a:srgbClr val="FF0000"/>
                </a:solidFill>
              </a:rPr>
              <a:t>μ</a:t>
            </a:r>
            <a:r>
              <a:rPr lang="en-US" sz="2800" dirty="0" err="1" smtClean="0">
                <a:solidFill>
                  <a:srgbClr val="FF0000"/>
                </a:solidFill>
              </a:rPr>
              <a:t>Klaim</a:t>
            </a:r>
            <a:endParaRPr lang="it-IT" sz="28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4196689"/>
            <a:ext cx="152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3" y="4523047"/>
            <a:ext cx="1704975" cy="1495425"/>
          </a:xfrm>
          <a:prstGeom prst="rect">
            <a:avLst/>
          </a:prstGeom>
        </p:spPr>
      </p:pic>
      <p:pic>
        <p:nvPicPr>
          <p:cNvPr id="5" name="Picture 4" descr="internet_festival_2013_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4" y="4623142"/>
            <a:ext cx="195072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4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9" y="3596402"/>
            <a:ext cx="5864627" cy="3211298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491"/>
            <a:ext cx="9902825" cy="2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49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46103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2" name="Picture 1" descr="klaimSyntax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30"/>
            <a:ext cx="9902825" cy="26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5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2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45360"/>
            <a:ext cx="9094583" cy="3240000"/>
          </a:xfrm>
          <a:prstGeom prst="rect">
            <a:avLst/>
          </a:prstGeom>
        </p:spPr>
      </p:pic>
      <p:pic>
        <p:nvPicPr>
          <p:cNvPr id="5" name="Picture 4" descr="klaimSyntax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905"/>
            <a:ext cx="9902825" cy="26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2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2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583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2" name="Picture 1" descr="klaimSyntax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853"/>
            <a:ext cx="9902825" cy="26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9"/>
            <a:ext cx="9094571" cy="3239996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7" name="Picture 6" descr="klaimSyntax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50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7" name="Picture 6" descr="klaimSyntax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50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6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0" y="3537390"/>
            <a:ext cx="9094565" cy="3239994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67"/>
            <a:ext cx="9902825" cy="26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4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cs typeface="Times New Roman" pitchFamily="18" charset="0"/>
              </a:rPr>
              <a:t>Map</a:t>
            </a:r>
            <a:r>
              <a:rPr lang="it-IT" dirty="0">
                <a:cs typeface="Times New Roman" pitchFamily="18" charset="0"/>
              </a:rPr>
              <a:t> of the talk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/>
              <a:t>Reversibility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/>
              <a:t>Uncontrolled</a:t>
            </a:r>
            <a:r>
              <a:rPr lang="it-IT" sz="2800" dirty="0" smtClean="0"/>
              <a:t> </a:t>
            </a:r>
            <a:r>
              <a:rPr lang="it-IT" sz="2800" dirty="0" err="1" smtClean="0"/>
              <a:t>reversibility</a:t>
            </a:r>
            <a:r>
              <a:rPr lang="it-IT" sz="2800" dirty="0" smtClean="0"/>
              <a:t> in </a:t>
            </a:r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cs typeface="Times New Roman" pitchFamily="18" charset="0"/>
              </a:rPr>
              <a:t>Controlling</a:t>
            </a:r>
            <a:r>
              <a:rPr lang="it-IT" sz="2800" dirty="0">
                <a:cs typeface="Times New Roman" pitchFamily="18" charset="0"/>
              </a:rPr>
              <a:t> </a:t>
            </a:r>
            <a:r>
              <a:rPr lang="it-IT" sz="2800" dirty="0" err="1" smtClean="0">
                <a:cs typeface="Times New Roman" pitchFamily="18" charset="0"/>
              </a:rPr>
              <a:t>reversibility</a:t>
            </a:r>
            <a:r>
              <a:rPr lang="it-IT" sz="2800" dirty="0" smtClean="0">
                <a:cs typeface="Times New Roman" pitchFamily="18" charset="0"/>
              </a:rPr>
              <a:t>: </a:t>
            </a:r>
            <a:r>
              <a:rPr lang="it-IT" sz="2800" b="1" dirty="0" err="1" smtClean="0"/>
              <a:t>roll</a:t>
            </a:r>
            <a:r>
              <a:rPr lang="it-IT" sz="2800" dirty="0" smtClean="0"/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5" y="1067937"/>
            <a:ext cx="3108485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67"/>
            <a:ext cx="9902825" cy="26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5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6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5837"/>
            <a:ext cx="9094577" cy="3239998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256"/>
            <a:ext cx="9902825" cy="26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0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256"/>
            <a:ext cx="9902825" cy="26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0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6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0"/>
            <a:ext cx="9902825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1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0"/>
            <a:ext cx="9902825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laim6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91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7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8" y="3534902"/>
            <a:ext cx="9155389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91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8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 bwMode="auto">
          <a:xfrm flipH="1" flipV="1">
            <a:off x="1801398" y="3265406"/>
            <a:ext cx="2924675" cy="255813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2" idx="2"/>
          </p:cNvCxnSpPr>
          <p:nvPr/>
        </p:nvCxnSpPr>
        <p:spPr bwMode="auto">
          <a:xfrm flipH="1" flipV="1">
            <a:off x="4951413" y="1726663"/>
            <a:ext cx="3964855" cy="22773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2" idx="2"/>
          </p:cNvCxnSpPr>
          <p:nvPr/>
        </p:nvCxnSpPr>
        <p:spPr bwMode="auto">
          <a:xfrm flipV="1">
            <a:off x="1903459" y="1726663"/>
            <a:ext cx="3047954" cy="10431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6" idx="0"/>
          </p:cNvCxnSpPr>
          <p:nvPr/>
        </p:nvCxnSpPr>
        <p:spPr bwMode="auto">
          <a:xfrm flipV="1">
            <a:off x="4726073" y="4457538"/>
            <a:ext cx="3931002" cy="136600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1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4" y="1297815"/>
            <a:ext cx="7711017" cy="428848"/>
          </a:xfrm>
          <a:prstGeom prst="rect">
            <a:avLst/>
          </a:prstGeom>
        </p:spPr>
      </p:pic>
      <p:pic>
        <p:nvPicPr>
          <p:cNvPr id="3" name="Picture 2" descr="ex1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" y="2782454"/>
            <a:ext cx="6181027" cy="396000"/>
          </a:xfrm>
          <a:prstGeom prst="rect">
            <a:avLst/>
          </a:prstGeom>
        </p:spPr>
      </p:pic>
      <p:pic>
        <p:nvPicPr>
          <p:cNvPr id="5" name="Picture 4" descr="ex1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39" y="4035345"/>
            <a:ext cx="6128521" cy="359997"/>
          </a:xfrm>
          <a:prstGeom prst="rect">
            <a:avLst/>
          </a:prstGeom>
        </p:spPr>
      </p:pic>
      <p:pic>
        <p:nvPicPr>
          <p:cNvPr id="6" name="Picture 5" descr="ex1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05" y="5823543"/>
            <a:ext cx="4268536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/>
              <a:t>Uncontrolled</a:t>
            </a:r>
            <a:r>
              <a:rPr lang="it-IT" sz="2800" dirty="0" smtClean="0"/>
              <a:t> </a:t>
            </a:r>
            <a:r>
              <a:rPr lang="it-IT" sz="2800" dirty="0" err="1" smtClean="0"/>
              <a:t>reversibility</a:t>
            </a:r>
            <a:r>
              <a:rPr lang="it-IT" sz="2800" dirty="0" smtClean="0"/>
              <a:t> in </a:t>
            </a:r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5" y="1067937"/>
            <a:ext cx="3108485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Making 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en-US" dirty="0" err="1" smtClean="0">
                <a:cs typeface="Times New Roman" pitchFamily="18" charset="0"/>
              </a:rPr>
              <a:t>Klaim</a:t>
            </a:r>
            <a:r>
              <a:rPr lang="en-US" dirty="0" smtClean="0">
                <a:cs typeface="Times New Roman" pitchFamily="18" charset="0"/>
              </a:rPr>
              <a:t> reversible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19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7"/>
                <a:ext cx="8593138" cy="5443999"/>
              </a:xfrm>
            </p:spPr>
            <p:txBody>
              <a:bodyPr/>
              <a:lstStyle/>
              <a:p>
                <a:r>
                  <a:rPr lang="it-IT" sz="2800" dirty="0" smtClean="0"/>
                  <a:t>We </a:t>
                </a:r>
                <a:r>
                  <a:rPr lang="it-IT" sz="2800" dirty="0" err="1" smtClean="0"/>
                  <a:t>define</a:t>
                </a:r>
                <a:r>
                  <a:rPr lang="it-IT" sz="2800" dirty="0"/>
                  <a:t> </a:t>
                </a:r>
                <a:r>
                  <a:rPr lang="it-IT" sz="2800" dirty="0" err="1" smtClean="0"/>
                  <a:t>R</a:t>
                </a:r>
                <a:r>
                  <a:rPr lang="el-GR" sz="2800" dirty="0" smtClean="0">
                    <a:cs typeface="Times New Roman" pitchFamily="18" charset="0"/>
                  </a:rPr>
                  <a:t>μ</a:t>
                </a:r>
                <a:r>
                  <a:rPr lang="en-US" sz="2800" dirty="0" err="1" smtClean="0">
                    <a:cs typeface="Times New Roman" pitchFamily="18" charset="0"/>
                  </a:rPr>
                  <a:t>Klaim</a:t>
                </a:r>
                <a:r>
                  <a:rPr lang="en-US" sz="2800" dirty="0" smtClean="0">
                    <a:cs typeface="Times New Roman" pitchFamily="18" charset="0"/>
                  </a:rPr>
                  <a:t>, </a:t>
                </a:r>
                <a:r>
                  <a:rPr lang="it-IT" sz="2800" dirty="0" smtClean="0"/>
                  <a:t>an </a:t>
                </a:r>
                <a:r>
                  <a:rPr lang="it-IT" sz="2800" dirty="0"/>
                  <a:t>extension of μKlaim </a:t>
                </a:r>
                <a:r>
                  <a:rPr lang="it-IT" sz="2800" dirty="0" smtClean="0"/>
                  <a:t>allowing:</a:t>
                </a:r>
                <a:br>
                  <a:rPr lang="it-IT" sz="2800" dirty="0" smtClean="0"/>
                </a:br>
                <a:r>
                  <a:rPr lang="it-IT" sz="2800" dirty="0" smtClean="0"/>
                  <a:t>- </a:t>
                </a:r>
                <a:r>
                  <a:rPr lang="it-IT" sz="2800" i="1" dirty="0" smtClean="0"/>
                  <a:t>forward</a:t>
                </a:r>
                <a:r>
                  <a:rPr lang="it-IT" sz="2800" dirty="0" smtClean="0"/>
                  <a:t> </a:t>
                </a:r>
                <a:r>
                  <a:rPr lang="it-IT" sz="2800" dirty="0"/>
                  <a:t>actions, </a:t>
                </a:r>
                <a:r>
                  <a:rPr lang="it-IT" sz="2800" dirty="0" smtClean="0"/>
                  <a:t>corresponding to </a:t>
                </a:r>
                <a:r>
                  <a:rPr lang="it-IT" sz="2800" dirty="0"/>
                  <a:t>μKlaim </a:t>
                </a:r>
                <a:r>
                  <a:rPr lang="it-IT" sz="2800" dirty="0" smtClean="0"/>
                  <a:t>actions</a:t>
                </a:r>
                <a:br>
                  <a:rPr lang="it-IT" sz="2800" dirty="0" smtClean="0"/>
                </a:br>
                <a:r>
                  <a:rPr lang="it-IT" sz="2800" dirty="0" smtClean="0"/>
                  <a:t>- </a:t>
                </a:r>
                <a:r>
                  <a:rPr lang="it-IT" sz="2800" i="1" dirty="0" smtClean="0"/>
                  <a:t>backward </a:t>
                </a:r>
                <a:r>
                  <a:rPr lang="it-IT" sz="2800" dirty="0"/>
                  <a:t>actions, undoing </a:t>
                </a:r>
                <a:r>
                  <a:rPr lang="it-IT" sz="2800" dirty="0" smtClean="0"/>
                  <a:t>them</a:t>
                </a:r>
                <a:endParaRPr lang="it-IT" sz="2800" dirty="0"/>
              </a:p>
              <a:p>
                <a:r>
                  <a:rPr lang="en-US" sz="2800" dirty="0" smtClean="0"/>
                  <a:t>One has to trace history and causality information</a:t>
                </a:r>
              </a:p>
              <a:p>
                <a:pPr lvl="1"/>
                <a:r>
                  <a:rPr lang="en-US" sz="2400" dirty="0" smtClean="0"/>
                  <a:t>We label evaluated tuples and processes with unique keys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We use connectors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≺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to store causality information</a:t>
                </a:r>
              </a:p>
              <a:p>
                <a:pPr lvl="1"/>
                <a:r>
                  <a:rPr lang="en-US" sz="2400" dirty="0" smtClean="0"/>
                  <a:t>We use memories to store past actions</a:t>
                </a:r>
              </a:p>
              <a:p>
                <a:r>
                  <a:rPr lang="en-US" sz="2800" dirty="0" smtClean="0"/>
                  <a:t>Similarly to past works on other languages</a:t>
                </a:r>
                <a:endParaRPr lang="en-US" sz="2800" dirty="0"/>
              </a:p>
              <a:p>
                <a:pPr marL="0" indent="0">
                  <a:buNone/>
                </a:pPr>
                <a:endParaRPr lang="it-IT" sz="2800" dirty="0" smtClean="0"/>
              </a:p>
            </p:txBody>
          </p:sp>
        </mc:Choice>
        <mc:Fallback xmlns="">
          <p:sp>
            <p:nvSpPr>
              <p:cNvPr id="1191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7"/>
                <a:ext cx="8593138" cy="5443999"/>
              </a:xfrm>
              <a:blipFill rotWithShape="1">
                <a:blip r:embed="rId3"/>
                <a:stretch>
                  <a:fillRect l="-710" t="-11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253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reversibility? </a:t>
            </a:r>
            <a:endParaRPr lang="en-US" dirty="0">
              <a:effectLst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0660"/>
            <a:ext cx="8593138" cy="2784240"/>
          </a:xfrm>
        </p:spPr>
        <p:txBody>
          <a:bodyPr/>
          <a:lstStyle/>
          <a:p>
            <a:r>
              <a:rPr lang="en-US" sz="2800" dirty="0"/>
              <a:t>Reversibility </a:t>
            </a:r>
            <a:r>
              <a:rPr lang="en-US" sz="2800" dirty="0" smtClean="0"/>
              <a:t>everywhere</a:t>
            </a:r>
            <a:endParaRPr lang="it-IT" sz="2800" dirty="0">
              <a:latin typeface="Helvetica" pitchFamily="34" charset="0"/>
            </a:endParaRPr>
          </a:p>
          <a:p>
            <a:pPr lvl="1"/>
            <a:r>
              <a:rPr lang="en-US" sz="2400" dirty="0" smtClean="0"/>
              <a:t>chemistry</a:t>
            </a:r>
            <a:r>
              <a:rPr lang="en-US" sz="2400" dirty="0"/>
              <a:t>/</a:t>
            </a:r>
            <a:r>
              <a:rPr lang="en-US" sz="2400" dirty="0" smtClean="0"/>
              <a:t>biology</a:t>
            </a:r>
          </a:p>
          <a:p>
            <a:pPr lvl="1"/>
            <a:r>
              <a:rPr lang="en-US" sz="2400" dirty="0"/>
              <a:t>quantum computing </a:t>
            </a:r>
            <a:endParaRPr lang="en-US" sz="2400" dirty="0" smtClean="0"/>
          </a:p>
          <a:p>
            <a:pPr lvl="1"/>
            <a:r>
              <a:rPr lang="en-US" sz="2400" dirty="0" smtClean="0"/>
              <a:t>state </a:t>
            </a:r>
            <a:r>
              <a:rPr lang="en-US" sz="2400" dirty="0"/>
              <a:t>space exploration </a:t>
            </a:r>
            <a:endParaRPr lang="en-US" sz="2400" dirty="0" smtClean="0"/>
          </a:p>
          <a:p>
            <a:pPr lvl="1"/>
            <a:r>
              <a:rPr lang="en-US" sz="2400" dirty="0" smtClean="0"/>
              <a:t>debugging</a:t>
            </a:r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4326" y="1425375"/>
            <a:ext cx="9058825" cy="223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5059B"/>
                </a:solidFill>
                <a:latin typeface="Times New Roman,Bold"/>
              </a:rPr>
              <a:t>The possibility of executing a computation both in the standard, forward direction, </a:t>
            </a: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>and </a:t>
            </a:r>
            <a:r>
              <a:rPr lang="en-US" dirty="0">
                <a:solidFill>
                  <a:srgbClr val="05059B"/>
                </a:solidFill>
                <a:latin typeface="Times New Roman,Bold"/>
              </a:rPr>
              <a:t>in </a:t>
            </a: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/>
            </a:r>
            <a:br>
              <a:rPr lang="en-US" dirty="0" smtClean="0">
                <a:solidFill>
                  <a:srgbClr val="05059B"/>
                </a:solidFill>
                <a:latin typeface="Times New Roman,Bold"/>
              </a:rPr>
            </a:b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>the </a:t>
            </a:r>
            <a:r>
              <a:rPr lang="en-US" dirty="0">
                <a:solidFill>
                  <a:srgbClr val="05059B"/>
                </a:solidFill>
                <a:latin typeface="Times New Roman,Bold"/>
              </a:rPr>
              <a:t>backward direction, going back to a past state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53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Making 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en-US" dirty="0" err="1" smtClean="0">
                <a:cs typeface="Times New Roman" pitchFamily="18" charset="0"/>
              </a:rPr>
              <a:t>Klaim</a:t>
            </a:r>
            <a:r>
              <a:rPr lang="en-US" dirty="0" smtClean="0">
                <a:cs typeface="Times New Roman" pitchFamily="18" charset="0"/>
              </a:rPr>
              <a:t> reversible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7"/>
            <a:ext cx="8593138" cy="5443999"/>
          </a:xfrm>
        </p:spPr>
        <p:txBody>
          <a:bodyPr/>
          <a:lstStyle/>
          <a:p>
            <a:r>
              <a:rPr lang="it-IT" sz="2800" dirty="0" smtClean="0"/>
              <a:t>We have to deal with some peculiarities of </a:t>
            </a:r>
            <a:r>
              <a:rPr lang="it-IT" sz="2800" dirty="0"/>
              <a:t>μKlaim </a:t>
            </a:r>
            <a:r>
              <a:rPr lang="it-IT" sz="2800" dirty="0" smtClean="0"/>
              <a:t>causality structure</a:t>
            </a:r>
            <a:endParaRPr lang="en-US" sz="2800" dirty="0"/>
          </a:p>
          <a:p>
            <a:r>
              <a:rPr lang="it-IT" sz="2800" dirty="0" smtClean="0"/>
              <a:t>Read dependencies</a:t>
            </a:r>
          </a:p>
          <a:p>
            <a:pPr lvl="1"/>
            <a:r>
              <a:rPr lang="it-IT" sz="2400" dirty="0" smtClean="0"/>
              <a:t>Two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same tuple should not create dependences</a:t>
            </a:r>
          </a:p>
          <a:p>
            <a:pPr lvl="1"/>
            <a:r>
              <a:rPr lang="it-IT" sz="2400" dirty="0" smtClean="0"/>
              <a:t>If the </a:t>
            </a:r>
            <a:r>
              <a:rPr lang="it-IT" sz="2400" b="1" dirty="0" smtClean="0"/>
              <a:t>out</a:t>
            </a:r>
            <a:r>
              <a:rPr lang="it-IT" sz="2400" dirty="0" smtClean="0"/>
              <a:t> creating the tuple is undone then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same tuple should be undone too</a:t>
            </a:r>
          </a:p>
          <a:p>
            <a:r>
              <a:rPr lang="it-IT" sz="2800" dirty="0" smtClean="0"/>
              <a:t>Localities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 are resources and establish dependences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To undo a </a:t>
            </a:r>
            <a:r>
              <a:rPr lang="it-IT" sz="2400" b="1" dirty="0" smtClean="0">
                <a:cs typeface="Times New Roman" pitchFamily="18" charset="0"/>
              </a:rPr>
              <a:t>newloc</a:t>
            </a:r>
            <a:r>
              <a:rPr lang="it-IT" sz="2400" dirty="0" smtClean="0">
                <a:cs typeface="Times New Roman" pitchFamily="18" charset="0"/>
              </a:rPr>
              <a:t> one has to undo all the operations on the created locality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rKlaimSynt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0" y="1578447"/>
            <a:ext cx="9902825" cy="32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6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86" y="1437425"/>
            <a:ext cx="5242560" cy="560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06" y="5723190"/>
            <a:ext cx="607504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42" y="3962315"/>
            <a:ext cx="5859780" cy="864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" y="2907873"/>
            <a:ext cx="6075045" cy="5619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2501221" y="3498650"/>
            <a:ext cx="1918034" cy="21121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 flipH="1" flipV="1">
            <a:off x="4849766" y="1997495"/>
            <a:ext cx="3988744" cy="21490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1" idx="2"/>
          </p:cNvCxnSpPr>
          <p:nvPr/>
        </p:nvCxnSpPr>
        <p:spPr bwMode="auto">
          <a:xfrm flipV="1">
            <a:off x="3005033" y="1997495"/>
            <a:ext cx="1844733" cy="7593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471094" y="4859236"/>
            <a:ext cx="1684760" cy="7645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712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41381" y="208552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I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1156886"/>
            <a:ext cx="6332307" cy="786432"/>
          </a:xfrm>
          <a:prstGeom prst="rect">
            <a:avLst/>
          </a:prstGeom>
        </p:spPr>
      </p:pic>
      <p:pic>
        <p:nvPicPr>
          <p:cNvPr id="3" name="Picture 2" descr="exI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0" y="4911657"/>
            <a:ext cx="7073285" cy="165009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842881" y="2728339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830306" y="338223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817731" y="4023547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821006" y="2073273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805" y="2679203"/>
            <a:ext cx="254321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6769" y="3365974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7729" y="3997818"/>
            <a:ext cx="26240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133889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2" y="3702980"/>
            <a:ext cx="1955232" cy="31621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41381" y="208552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I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1156886"/>
            <a:ext cx="6332307" cy="786432"/>
          </a:xfrm>
          <a:prstGeom prst="rect">
            <a:avLst/>
          </a:prstGeom>
        </p:spPr>
      </p:pic>
      <p:pic>
        <p:nvPicPr>
          <p:cNvPr id="3" name="Picture 2" descr="exI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0" y="4911657"/>
            <a:ext cx="7073285" cy="165009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842881" y="2728339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830306" y="338223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817731" y="4023547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821006" y="2073273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805" y="2679203"/>
            <a:ext cx="254321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6769" y="3365974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7729" y="3997818"/>
            <a:ext cx="26240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7670" y="3006247"/>
            <a:ext cx="2280906" cy="7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9558" y="5299805"/>
            <a:ext cx="6829758" cy="63494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43" y="3612273"/>
            <a:ext cx="456203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it needs                        to perform</a:t>
            </a:r>
          </a:p>
          <a:p>
            <a:pPr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a backward step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323992" y="4444581"/>
            <a:ext cx="1464446" cy="1451291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179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Properties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8829887" cy="5256212"/>
          </a:xfrm>
        </p:spPr>
        <p:txBody>
          <a:bodyPr/>
          <a:lstStyle/>
          <a:p>
            <a:r>
              <a:rPr lang="it-IT" sz="2800" dirty="0"/>
              <a:t>The forward semantics of 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</a:t>
            </a:r>
            <a:r>
              <a:rPr lang="en-US" sz="2800" dirty="0" smtClean="0"/>
              <a:t>is an annotated version of </a:t>
            </a:r>
            <a:r>
              <a:rPr lang="en-US" sz="2800" dirty="0"/>
              <a:t>the semantics of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Loop Lemma </a:t>
            </a:r>
            <a:r>
              <a:rPr lang="en-US" sz="2800" dirty="0" smtClean="0"/>
              <a:t>holds </a:t>
            </a:r>
          </a:p>
          <a:p>
            <a:pPr lvl="1"/>
            <a:r>
              <a:rPr lang="en-US" sz="2400" dirty="0" smtClean="0"/>
              <a:t>i.e., each reduction in </a:t>
            </a:r>
            <a:r>
              <a:rPr lang="it-IT" sz="2400" dirty="0" err="1"/>
              <a:t>R</a:t>
            </a:r>
            <a:r>
              <a:rPr lang="el-GR" sz="2400" dirty="0"/>
              <a:t>μ</a:t>
            </a: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smtClean="0"/>
              <a:t>has an inverse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it-IT" sz="2800" dirty="0"/>
              <a:t>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is causally </a:t>
            </a:r>
            <a:r>
              <a:rPr lang="en-US" sz="2800" dirty="0" smtClean="0"/>
              <a:t>consistent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74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Concurrency in </a:t>
            </a:r>
            <a:r>
              <a:rPr lang="it-IT" dirty="0"/>
              <a:t>R</a:t>
            </a:r>
            <a:r>
              <a:rPr lang="el-GR" dirty="0"/>
              <a:t>μ</a:t>
            </a:r>
            <a:r>
              <a:rPr lang="en-US" dirty="0" err="1"/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Two </a:t>
            </a:r>
            <a:r>
              <a:rPr lang="it-IT" sz="2800" dirty="0"/>
              <a:t>transitions are </a:t>
            </a:r>
            <a:r>
              <a:rPr lang="it-IT" sz="2800" dirty="0" smtClean="0"/>
              <a:t>concurrent </a:t>
            </a:r>
            <a:r>
              <a:rPr lang="it-IT" sz="2800" dirty="0"/>
              <a:t>unless 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They use the same resource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At least one transition does not use it in read-only modality</a:t>
            </a:r>
          </a:p>
          <a:p>
            <a:r>
              <a:rPr lang="it-IT" sz="2800" dirty="0">
                <a:cs typeface="Times New Roman" pitchFamily="18" charset="0"/>
              </a:rPr>
              <a:t>Resources defined by function </a:t>
            </a:r>
            <a:r>
              <a:rPr lang="el-GR" sz="2800" dirty="0">
                <a:cs typeface="Times New Roman" pitchFamily="18" charset="0"/>
              </a:rPr>
              <a:t>λ</a:t>
            </a:r>
            <a:r>
              <a:rPr lang="en-US" sz="2800" dirty="0">
                <a:cs typeface="Times New Roman" pitchFamily="18" charset="0"/>
              </a:rPr>
              <a:t> on </a:t>
            </a:r>
            <a:r>
              <a:rPr lang="en-US" sz="2800" dirty="0" smtClean="0">
                <a:cs typeface="Times New Roman" pitchFamily="18" charset="0"/>
              </a:rPr>
              <a:t>memories</a:t>
            </a: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uses the tuple in read-only modality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primitives but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newloc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 the target locality in read-only modality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3237656"/>
            <a:ext cx="6831138" cy="16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0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consistency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i="1" dirty="0" err="1" smtClean="0"/>
              <a:t>Causal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equivalence</a:t>
            </a:r>
            <a:r>
              <a:rPr lang="it-IT" sz="2800" i="1" dirty="0"/>
              <a:t> </a:t>
            </a:r>
            <a:r>
              <a:rPr lang="it-IT" sz="2800" dirty="0" err="1" smtClean="0"/>
              <a:t>identifies</a:t>
            </a:r>
            <a:r>
              <a:rPr lang="it-IT" sz="2800" dirty="0" smtClean="0"/>
              <a:t> </a:t>
            </a:r>
            <a:r>
              <a:rPr lang="it-IT" sz="2800" dirty="0" err="1" smtClean="0"/>
              <a:t>traces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differ</a:t>
            </a:r>
            <a:r>
              <a:rPr lang="it-IT" sz="2800" dirty="0" smtClean="0"/>
              <a:t> </a:t>
            </a:r>
            <a:r>
              <a:rPr lang="it-IT" sz="2800" dirty="0" err="1" smtClean="0"/>
              <a:t>only</a:t>
            </a:r>
            <a:r>
              <a:rPr lang="it-IT" sz="2800" dirty="0" smtClean="0"/>
              <a:t> for</a:t>
            </a:r>
            <a:endParaRPr lang="it-IT" sz="2800" dirty="0"/>
          </a:p>
          <a:p>
            <a:pPr lvl="1">
              <a:buFont typeface="Times New Roman" pitchFamily="18" charset="0"/>
              <a:buChar char="‒"/>
            </a:pPr>
            <a:r>
              <a:rPr lang="it-IT" sz="2400" dirty="0" err="1" smtClean="0"/>
              <a:t>swaps</a:t>
            </a:r>
            <a:r>
              <a:rPr lang="it-IT" sz="2400" dirty="0" smtClean="0"/>
              <a:t> of </a:t>
            </a:r>
            <a:r>
              <a:rPr lang="it-IT" sz="2400" dirty="0" err="1" smtClean="0"/>
              <a:t>concurrent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transitions</a:t>
            </a:r>
            <a:endParaRPr lang="it-IT" sz="2400" dirty="0"/>
          </a:p>
          <a:p>
            <a:pPr lvl="1">
              <a:buFont typeface="Times New Roman" pitchFamily="18" charset="0"/>
              <a:buChar char="‒"/>
            </a:pPr>
            <a:r>
              <a:rPr lang="it-IT" sz="2400" dirty="0" err="1" smtClean="0"/>
              <a:t>simplifications</a:t>
            </a:r>
            <a:r>
              <a:rPr lang="it-IT" sz="2400" dirty="0" smtClean="0"/>
              <a:t> of inverse </a:t>
            </a:r>
            <a:r>
              <a:rPr lang="it-IT" sz="2400" dirty="0" err="1" smtClean="0"/>
              <a:t>transitions</a:t>
            </a:r>
            <a:endParaRPr lang="it-IT" sz="2400" dirty="0" smtClean="0"/>
          </a:p>
          <a:p>
            <a:pPr lvl="1">
              <a:buFont typeface="Times New Roman" pitchFamily="18" charset="0"/>
              <a:buChar char="‒"/>
            </a:pPr>
            <a:endParaRPr lang="it-IT" sz="2400" dirty="0"/>
          </a:p>
          <a:p>
            <a:pPr marL="457200" lvl="1" indent="0">
              <a:buNone/>
            </a:pPr>
            <a:endParaRPr lang="it-IT" sz="2400" dirty="0" smtClean="0"/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Casual 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unique way to go from one state to another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causal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equivalence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equivalent traces can be reversed in the same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ways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are not causal equivalent lead to distinct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3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Is uncontrolled reversibility enough?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Uncontrolled reversibility is a suitable setting to understand and prove properties about reversibility</a:t>
            </a:r>
          </a:p>
          <a:p>
            <a:r>
              <a:rPr lang="it-IT" sz="2800" dirty="0" smtClean="0"/>
              <a:t>... but it is not suitable for programming (reliable) systems</a:t>
            </a:r>
          </a:p>
          <a:p>
            <a:pPr lvl="1"/>
            <a:r>
              <a:rPr lang="it-IT" sz="2400" dirty="0" smtClean="0"/>
              <a:t>Actions are done and undone nondeterministically</a:t>
            </a:r>
          </a:p>
          <a:p>
            <a:pPr lvl="1"/>
            <a:r>
              <a:rPr lang="it-IT" sz="2400" dirty="0" smtClean="0"/>
              <a:t>A program may diverge by doing and undoing the same action forever</a:t>
            </a:r>
          </a:p>
          <a:p>
            <a:pPr lvl="1"/>
            <a:r>
              <a:rPr lang="it-IT" sz="2400" dirty="0" smtClean="0"/>
              <a:t>No way to keep good results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592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cs typeface="Times New Roman" pitchFamily="18" charset="0"/>
              </a:rPr>
              <a:t>Controlling</a:t>
            </a:r>
            <a:r>
              <a:rPr lang="it-IT" sz="2800" dirty="0">
                <a:cs typeface="Times New Roman" pitchFamily="18" charset="0"/>
              </a:rPr>
              <a:t> </a:t>
            </a:r>
            <a:r>
              <a:rPr lang="it-IT" sz="2800" dirty="0" err="1" smtClean="0">
                <a:cs typeface="Times New Roman" pitchFamily="18" charset="0"/>
              </a:rPr>
              <a:t>reversibility</a:t>
            </a:r>
            <a:r>
              <a:rPr lang="it-IT" sz="2800" dirty="0" smtClean="0">
                <a:cs typeface="Times New Roman" pitchFamily="18" charset="0"/>
              </a:rPr>
              <a:t>: </a:t>
            </a:r>
            <a:r>
              <a:rPr lang="it-IT" sz="2800" b="1" dirty="0" err="1" smtClean="0"/>
              <a:t>roll</a:t>
            </a:r>
            <a:r>
              <a:rPr lang="it-IT" sz="2800" dirty="0" smtClean="0"/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5" y="1067937"/>
            <a:ext cx="3108485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aim 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107488"/>
            <a:ext cx="8710873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We </a:t>
            </a:r>
            <a:r>
              <a:rPr lang="en-US" sz="2800" dirty="0"/>
              <a:t>want to exploit reversibility for programming reliable </a:t>
            </a:r>
            <a:r>
              <a:rPr lang="en-US" sz="2800" dirty="0" smtClean="0"/>
              <a:t>concurrent and distributed </a:t>
            </a:r>
            <a:r>
              <a:rPr lang="en-US" sz="2800" dirty="0"/>
              <a:t>systems 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To make a system reliable we want to </a:t>
            </a:r>
            <a:r>
              <a:rPr lang="en-US" sz="2400" dirty="0" smtClean="0"/>
              <a:t>escape </a:t>
            </a:r>
            <a:r>
              <a:rPr lang="en-US" sz="2400" dirty="0"/>
              <a:t>“bad” </a:t>
            </a:r>
            <a:r>
              <a:rPr lang="en-US" sz="2400" dirty="0" smtClean="0"/>
              <a:t>states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a bad state is reached, reversibility allows </a:t>
            </a:r>
            <a:r>
              <a:rPr lang="en-US" sz="2400" dirty="0" smtClean="0"/>
              <a:t>one to </a:t>
            </a:r>
            <a:r>
              <a:rPr lang="en-US" sz="2400" dirty="0"/>
              <a:t>go back to some past </a:t>
            </a:r>
            <a:r>
              <a:rPr lang="en-US" sz="2400" dirty="0" smtClean="0"/>
              <a:t>“good” state 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We think that reversibility </a:t>
            </a:r>
            <a:r>
              <a:rPr lang="en-US" sz="2800" dirty="0"/>
              <a:t>is the key to </a:t>
            </a:r>
          </a:p>
          <a:p>
            <a:pPr lvl="1"/>
            <a:r>
              <a:rPr lang="en-US" sz="2400" dirty="0"/>
              <a:t>Understand existing patterns for programming reliable </a:t>
            </a:r>
            <a:r>
              <a:rPr lang="en-US" sz="2400" dirty="0" smtClean="0"/>
              <a:t>systems, e.g</a:t>
            </a:r>
            <a:r>
              <a:rPr lang="en-US" sz="2400" dirty="0"/>
              <a:t>. </a:t>
            </a:r>
            <a:r>
              <a:rPr lang="en-US" sz="2400" dirty="0" err="1" smtClean="0"/>
              <a:t>checkpointing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dirty="0" smtClean="0"/>
              <a:t>ollback</a:t>
            </a:r>
            <a:r>
              <a:rPr lang="en-US" sz="2400" dirty="0"/>
              <a:t>-</a:t>
            </a:r>
            <a:r>
              <a:rPr lang="en-US" sz="2400" dirty="0" smtClean="0"/>
              <a:t>recovery, transactions, … </a:t>
            </a:r>
            <a:endParaRPr lang="en-US" sz="2400" dirty="0"/>
          </a:p>
          <a:p>
            <a:pPr lvl="1"/>
            <a:r>
              <a:rPr lang="en-US" sz="2400" dirty="0" smtClean="0"/>
              <a:t>Combine </a:t>
            </a:r>
            <a:r>
              <a:rPr lang="en-US" sz="2400" dirty="0"/>
              <a:t>and improve them 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new patterns 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5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Controlling reversibility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 reliable systems</a:t>
            </a:r>
          </a:p>
          <a:p>
            <a:pPr lvl="1"/>
            <a:r>
              <a:rPr lang="it-IT" sz="2400" dirty="0" smtClean="0"/>
              <a:t>Normal execution is forward</a:t>
            </a:r>
          </a:p>
          <a:p>
            <a:pPr lvl="1"/>
            <a:r>
              <a:rPr lang="it-IT" sz="2400" dirty="0" smtClean="0"/>
              <a:t>Backward execution is used to escape bad states</a:t>
            </a:r>
            <a:endParaRPr lang="en-US" sz="2800" dirty="0" smtClean="0"/>
          </a:p>
          <a:p>
            <a:r>
              <a:rPr lang="it-IT" sz="2800" dirty="0" smtClean="0"/>
              <a:t>We add to </a:t>
            </a:r>
            <a:r>
              <a:rPr lang="el-GR" sz="2800" dirty="0">
                <a:cs typeface="Times New Roman" pitchFamily="18" charset="0"/>
              </a:rPr>
              <a:t>μ</a:t>
            </a:r>
            <a:r>
              <a:rPr lang="en-US" sz="2800" dirty="0" err="1">
                <a:cs typeface="Times New Roman" pitchFamily="18" charset="0"/>
              </a:rPr>
              <a:t>Klaim</a:t>
            </a:r>
            <a:r>
              <a:rPr lang="it-IT" sz="2800" dirty="0" smtClean="0"/>
              <a:t> a </a:t>
            </a:r>
            <a:r>
              <a:rPr lang="it-IT" sz="2800" b="1" dirty="0" smtClean="0"/>
              <a:t>roll</a:t>
            </a:r>
            <a:r>
              <a:rPr lang="it-IT" sz="2800" dirty="0" smtClean="0"/>
              <a:t> operator 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o undo a given past action </a:t>
            </a:r>
          </a:p>
          <a:p>
            <a:pPr lvl="1"/>
            <a:r>
              <a:rPr lang="it-IT" sz="2400" dirty="0" smtClean="0"/>
              <a:t>Together with all its consequences (and only them)</a:t>
            </a:r>
          </a:p>
          <a:p>
            <a:r>
              <a:rPr lang="it-IT" sz="2800" dirty="0" smtClean="0">
                <a:cs typeface="Times New Roman" pitchFamily="18" charset="0"/>
              </a:rPr>
              <a:t>We call 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the extension of </a:t>
            </a:r>
            <a:r>
              <a:rPr lang="el-GR" sz="2800" dirty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with </a:t>
            </a:r>
            <a:r>
              <a:rPr lang="en-US" sz="2800" b="1" dirty="0" smtClean="0">
                <a:cs typeface="Times New Roman" pitchFamily="18" charset="0"/>
              </a:rPr>
              <a:t>roll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68" y="11956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crklaimSynt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67"/>
            <a:ext cx="9773228" cy="32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71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From</a:t>
            </a:r>
          </a:p>
          <a:p>
            <a:endParaRPr lang="it-IT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We get</a:t>
            </a: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When we undo the </a:t>
            </a:r>
            <a:r>
              <a:rPr lang="en-US" sz="2800" b="1" dirty="0" smtClean="0">
                <a:cs typeface="Times New Roman" pitchFamily="18" charset="0"/>
              </a:rPr>
              <a:t>out</a:t>
            </a:r>
            <a:r>
              <a:rPr lang="en-US" sz="2800" dirty="0" smtClean="0">
                <a:cs typeface="Times New Roman" pitchFamily="18" charset="0"/>
              </a:rPr>
              <a:t> we need to restore the </a:t>
            </a:r>
            <a:r>
              <a:rPr lang="en-US" sz="2800" b="1" dirty="0" smtClean="0">
                <a:cs typeface="Times New Roman" pitchFamily="18" charset="0"/>
              </a:rPr>
              <a:t>in</a:t>
            </a:r>
          </a:p>
          <a:p>
            <a:endParaRPr lang="en-US" sz="2800" b="1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The formal semantics is </a:t>
            </a:r>
            <a:r>
              <a:rPr lang="en-US" sz="2800" smtClean="0">
                <a:cs typeface="Times New Roman" pitchFamily="18" charset="0"/>
              </a:rPr>
              <a:t>quite tricky</a:t>
            </a:r>
            <a:endParaRPr lang="el-GR" sz="24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1859134"/>
            <a:ext cx="5585460" cy="28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2785664"/>
            <a:ext cx="5692140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3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Results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is a controlled version of </a:t>
            </a:r>
            <a:r>
              <a:rPr lang="it-IT" sz="2800" dirty="0" err="1" smtClean="0">
                <a:cs typeface="Times New Roman" pitchFamily="18" charset="0"/>
              </a:rPr>
              <a:t>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It inherits its properties</a:t>
            </a:r>
            <a:endParaRPr lang="it-IT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5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5" y="1067937"/>
            <a:ext cx="3108485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6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Summary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9073745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We defined uncontrolled and controlled causal-consistent reversibility for 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Two peculiar features taken into account</a:t>
            </a:r>
            <a:endParaRPr lang="it-IT" sz="2800" dirty="0">
              <a:cs typeface="Times New Roman" pitchFamily="18" charset="0"/>
            </a:endParaRPr>
          </a:p>
          <a:p>
            <a:pPr lvl="1"/>
            <a:r>
              <a:rPr lang="it-IT" sz="2400" dirty="0" smtClean="0">
                <a:cs typeface="Times New Roman" pitchFamily="18" charset="0"/>
              </a:rPr>
              <a:t>Read dependences</a:t>
            </a:r>
          </a:p>
          <a:p>
            <a:pPr lvl="2"/>
            <a:r>
              <a:rPr lang="it-IT" sz="2000" smtClean="0">
                <a:cs typeface="Times New Roman" pitchFamily="18" charset="0"/>
              </a:rPr>
              <a:t>Allow to avoid spurious dependencies</a:t>
            </a:r>
            <a:endParaRPr lang="it-IT" sz="2000" dirty="0" smtClean="0">
              <a:cs typeface="Times New Roman" pitchFamily="18" charset="0"/>
            </a:endParaRP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</a:t>
            </a:r>
          </a:p>
        </p:txBody>
      </p:sp>
    </p:spTree>
    <p:extLst>
      <p:ext uri="{BB962C8B-B14F-4D97-AF65-F5344CB8AC3E}">
        <p14:creationId xmlns:p14="http://schemas.microsoft.com/office/powerpoint/2010/main" val="2257871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Future work</a:t>
            </a:r>
            <a:endParaRPr lang="el-GR" baseline="-25000">
              <a:cs typeface="Times New Roman" pitchFamily="18" charset="0"/>
            </a:endParaRP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Defining a </a:t>
            </a:r>
            <a:r>
              <a:rPr lang="it-IT" sz="2800" dirty="0"/>
              <a:t>l</a:t>
            </a:r>
            <a:r>
              <a:rPr lang="it-IT" sz="2800" dirty="0" smtClean="0"/>
              <a:t>ow-level controlled semantics</a:t>
            </a:r>
            <a:br>
              <a:rPr lang="it-IT" sz="2800" dirty="0" smtClean="0"/>
            </a:br>
            <a:r>
              <a:rPr lang="it-IT" sz="2800" dirty="0" smtClean="0"/>
              <a:t>closer to an actual implementation</a:t>
            </a:r>
          </a:p>
          <a:p>
            <a:endParaRPr lang="it-IT" sz="2800" dirty="0" smtClean="0"/>
          </a:p>
          <a:p>
            <a:r>
              <a:rPr lang="it-IT" sz="2800" dirty="0" smtClean="0"/>
              <a:t>Study the relationships with patterns for reliability</a:t>
            </a:r>
          </a:p>
          <a:p>
            <a:pPr marL="457200" lvl="1" indent="0">
              <a:buNone/>
            </a:pPr>
            <a:endParaRPr lang="it-IT" dirty="0" smtClean="0"/>
          </a:p>
          <a:p>
            <a:r>
              <a:rPr lang="it-IT" sz="2800" dirty="0" smtClean="0"/>
              <a:t>Using the controlled semantics to define a reversible debugger for </a:t>
            </a:r>
            <a:r>
              <a:rPr lang="el-GR" sz="2800" dirty="0" smtClean="0">
                <a:latin typeface="Times New Roman"/>
                <a:cs typeface="Times New Roman"/>
              </a:rPr>
              <a:t>μ</a:t>
            </a:r>
            <a:r>
              <a:rPr lang="en-US" sz="2800" dirty="0" err="1" smtClean="0">
                <a:latin typeface="Times New Roman"/>
                <a:cs typeface="Times New Roman"/>
              </a:rPr>
              <a:t>Klaim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Extend the approach to mainstream languages</a:t>
            </a:r>
          </a:p>
          <a:p>
            <a:pPr lvl="1"/>
            <a:r>
              <a:rPr lang="it-IT" sz="2400" dirty="0" smtClean="0"/>
              <a:t>Interesting preliminary results for actor based languages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el-GR" sz="28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19" y="218364"/>
            <a:ext cx="1992677" cy="13101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Thanks!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" name="Picture 1" descr="dubb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29" y="2131279"/>
            <a:ext cx="3297692" cy="3297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0729" y="5338679"/>
            <a:ext cx="353799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26155"/>
            <a:ext cx="8822715" cy="5579999"/>
          </a:xfrm>
          <a:prstGeom prst="rect">
            <a:avLst/>
          </a:prstGeom>
        </p:spPr>
      </p:pic>
      <p:pic>
        <p:nvPicPr>
          <p:cNvPr id="4" name="Picture 3" descr="klaimSem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" y="1144587"/>
            <a:ext cx="881218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4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39113"/>
            <a:ext cx="8822715" cy="5579999"/>
          </a:xfrm>
          <a:prstGeom prst="rect">
            <a:avLst/>
          </a:prstGeom>
        </p:spPr>
      </p:pic>
      <p:pic>
        <p:nvPicPr>
          <p:cNvPr id="3" name="Picture 2" descr="klaimSe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" y="1138657"/>
            <a:ext cx="8806102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0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execution of a sequential program 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Recursively undo the last </a:t>
            </a:r>
            <a:r>
              <a:rPr lang="en-US" sz="2800" dirty="0" smtClean="0"/>
              <a:t>action </a:t>
            </a:r>
          </a:p>
          <a:p>
            <a:pPr lvl="1"/>
            <a:r>
              <a:rPr lang="en-US" sz="2400" dirty="0"/>
              <a:t>Computations are undone in reverse order 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reverse A;B </a:t>
            </a:r>
            <a:r>
              <a:rPr lang="en-US" sz="2400" dirty="0" smtClean="0"/>
              <a:t>first reverse </a:t>
            </a:r>
            <a:r>
              <a:rPr lang="en-US" sz="2400" dirty="0"/>
              <a:t>B, then reverse A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We want the Loop Lemma to hold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From state S, doing A and then undoing A should lead back to S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From state S, undoing A (if A is in the past) and then redoing A should lead back to S </a:t>
            </a: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8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39113"/>
            <a:ext cx="8822715" cy="55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2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9034867" cy="52562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Evaluation</a:t>
            </a:r>
            <a:r>
              <a:rPr lang="en-US" sz="2800" b="1" dirty="0"/>
              <a:t>-closed </a:t>
            </a:r>
            <a:r>
              <a:rPr lang="en-US" sz="2800" b="1" dirty="0" smtClean="0"/>
              <a:t>relation</a:t>
            </a: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relation is evaluation closed if it is closed under active </a:t>
            </a:r>
            <a:r>
              <a:rPr lang="en-US" sz="2800" dirty="0" smtClean="0"/>
              <a:t>contexts</a:t>
            </a:r>
          </a:p>
          <a:p>
            <a:pPr marL="400050" lvl="1" indent="0">
              <a:buNone/>
            </a:pPr>
            <a:r>
              <a:rPr lang="en-US" sz="2400" dirty="0" smtClean="0"/>
              <a:t>N1 ⟼ N1′ </a:t>
            </a:r>
            <a:r>
              <a:rPr lang="en-US" sz="2400" dirty="0"/>
              <a:t>implies N1 </a:t>
            </a:r>
            <a:r>
              <a:rPr lang="en-US" sz="2400" dirty="0" smtClean="0"/>
              <a:t>|| </a:t>
            </a:r>
            <a:r>
              <a:rPr lang="en-US" sz="2400" dirty="0"/>
              <a:t>N2 </a:t>
            </a:r>
            <a:r>
              <a:rPr lang="en-US" sz="2400" dirty="0" smtClean="0"/>
              <a:t>⟼ N1′ || N2  and  </a:t>
            </a:r>
            <a:r>
              <a:rPr lang="en-US" sz="2400" dirty="0"/>
              <a:t>(</a:t>
            </a:r>
            <a:r>
              <a:rPr lang="en-US" sz="2400" dirty="0" err="1"/>
              <a:t>νl</a:t>
            </a:r>
            <a:r>
              <a:rPr lang="en-US" sz="2400" dirty="0" smtClean="0"/>
              <a:t>) N1 </a:t>
            </a:r>
            <a:r>
              <a:rPr lang="en-US" sz="2400" dirty="0"/>
              <a:t>⟼ </a:t>
            </a:r>
            <a:r>
              <a:rPr lang="en-US" sz="2400" dirty="0" smtClean="0"/>
              <a:t>(</a:t>
            </a:r>
            <a:r>
              <a:rPr lang="en-US" sz="2400" dirty="0" err="1"/>
              <a:t>νl</a:t>
            </a:r>
            <a:r>
              <a:rPr lang="en-US" sz="2400" dirty="0"/>
              <a:t>)N1</a:t>
            </a:r>
            <a:r>
              <a:rPr lang="en-US" sz="2400" dirty="0" smtClean="0"/>
              <a:t>′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under structural </a:t>
            </a:r>
            <a:r>
              <a:rPr lang="en-US" sz="2800" dirty="0" smtClean="0"/>
              <a:t>congruence</a:t>
            </a:r>
            <a:endParaRPr lang="en-US" sz="2800" dirty="0"/>
          </a:p>
          <a:p>
            <a:pPr marL="400050" lvl="1" indent="0">
              <a:buNone/>
            </a:pPr>
            <a:r>
              <a:rPr lang="en-US" sz="2400" dirty="0" smtClean="0"/>
              <a:t>N</a:t>
            </a:r>
            <a:r>
              <a:rPr lang="en-US" sz="2400" dirty="0"/>
              <a:t>≡</a:t>
            </a:r>
            <a:r>
              <a:rPr lang="en-US" sz="2400" dirty="0" smtClean="0"/>
              <a:t>M ⟼ M</a:t>
            </a:r>
            <a:r>
              <a:rPr lang="en-US" sz="2400" dirty="0"/>
              <a:t>′ ≡N</a:t>
            </a:r>
            <a:r>
              <a:rPr lang="en-US" sz="2400" dirty="0" smtClean="0"/>
              <a:t>′  implies  N ⟼ N′</a:t>
            </a:r>
            <a:endParaRPr lang="en-US" sz="24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800" b="1" dirty="0" err="1">
                <a:solidFill>
                  <a:srgbClr val="FF0000"/>
                </a:solidFill>
                <a:cs typeface="Times New Roman" pitchFamily="18" charset="0"/>
              </a:rPr>
              <a:t>Klaim</a:t>
            </a:r>
            <a:r>
              <a:rPr lang="it-IT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cs typeface="Times New Roman" pitchFamily="18" charset="0"/>
              </a:rPr>
              <a:t>semantics</a:t>
            </a:r>
            <a:endParaRPr lang="it-IT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2800" dirty="0" err="1">
                <a:solidFill>
                  <a:srgbClr val="000000"/>
                </a:solidFill>
                <a:cs typeface="Times New Roman" pitchFamily="18" charset="0"/>
              </a:rPr>
              <a:t>Klaim</a:t>
            </a:r>
            <a:r>
              <a:rPr lang="it-IT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cs typeface="Times New Roman" pitchFamily="18" charset="0"/>
              </a:rPr>
              <a:t>reduction</a:t>
            </a: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 relation </a:t>
            </a:r>
            <a:r>
              <a:rPr lang="en-US" sz="2800" dirty="0">
                <a:solidFill>
                  <a:srgbClr val="000000"/>
                </a:solidFill>
              </a:rPr>
              <a:t> ⟼ </a:t>
            </a:r>
            <a:r>
              <a:rPr lang="en-US" sz="2800" dirty="0" smtClean="0">
                <a:solidFill>
                  <a:srgbClr val="000000"/>
                </a:solidFill>
              </a:rPr>
              <a:t>is the smallest </a:t>
            </a: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evaluation</a:t>
            </a:r>
            <a:r>
              <a:rPr lang="en-US" sz="2800" dirty="0">
                <a:solidFill>
                  <a:srgbClr val="000000"/>
                </a:solidFill>
              </a:rPr>
              <a:t>-closed </a:t>
            </a:r>
            <a:r>
              <a:rPr lang="en-US" sz="2800" dirty="0" smtClean="0">
                <a:solidFill>
                  <a:srgbClr val="000000"/>
                </a:solidFill>
              </a:rPr>
              <a:t>relation satisfying the rules in previous slide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27562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5149" y="1567816"/>
            <a:ext cx="905473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17732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2304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6876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1448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6020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it-IT" sz="2800" b="0" dirty="0" smtClean="0"/>
          </a:p>
          <a:p>
            <a:endParaRPr lang="it-IT" sz="2800" b="0" dirty="0"/>
          </a:p>
          <a:p>
            <a:endParaRPr lang="it-IT" sz="2800" b="0" dirty="0" smtClean="0"/>
          </a:p>
          <a:p>
            <a:r>
              <a:rPr lang="it-IT" sz="2800" b="0" dirty="0" smtClean="0"/>
              <a:t>M is complete and depends on k</a:t>
            </a:r>
            <a:endParaRPr lang="en-US" sz="2800" b="0" dirty="0" smtClean="0"/>
          </a:p>
          <a:p>
            <a:r>
              <a:rPr lang="it-IT" sz="2800" b="0" dirty="0" smtClean="0"/>
              <a:t>N</a:t>
            </a:r>
            <a:r>
              <a:rPr lang="it-IT" sz="2800" b="0" i="1" baseline="-25000" dirty="0" smtClean="0"/>
              <a:t>t</a:t>
            </a:r>
            <a:r>
              <a:rPr lang="it-IT" sz="2800" b="0" dirty="0" smtClean="0"/>
              <a:t>: if the undone action is an </a:t>
            </a:r>
            <a:r>
              <a:rPr lang="it-IT" sz="2800" dirty="0" smtClean="0"/>
              <a:t>in</a:t>
            </a:r>
            <a:r>
              <a:rPr lang="it-IT" sz="2800" b="0" dirty="0" smtClean="0"/>
              <a:t>, </a:t>
            </a:r>
            <a:r>
              <a:rPr lang="it-IT" sz="2800" b="0" dirty="0" err="1" smtClean="0"/>
              <a:t>we</a:t>
            </a:r>
            <a:r>
              <a:rPr lang="it-IT" sz="2800" b="0" dirty="0" smtClean="0"/>
              <a:t> should release the tuple </a:t>
            </a:r>
          </a:p>
          <a:p>
            <a:r>
              <a:rPr lang="it-IT" sz="2800" b="0" dirty="0" smtClean="0">
                <a:cs typeface="Times New Roman" pitchFamily="18" charset="0"/>
              </a:rPr>
              <a:t>N</a:t>
            </a:r>
            <a:r>
              <a:rPr lang="it-IT" sz="2800" b="0" i="1" baseline="-25000" dirty="0" smtClean="0">
                <a:cs typeface="Times New Roman" pitchFamily="18" charset="0"/>
              </a:rPr>
              <a:t>l</a:t>
            </a:r>
            <a:r>
              <a:rPr lang="it-IT" sz="2800" b="0" dirty="0" smtClean="0">
                <a:cs typeface="Times New Roman" pitchFamily="18" charset="0"/>
              </a:rPr>
              <a:t>: </a:t>
            </a:r>
            <a:r>
              <a:rPr lang="it-IT" sz="2800" b="0" dirty="0" err="1" smtClean="0">
                <a:cs typeface="Times New Roman" pitchFamily="18" charset="0"/>
              </a:rPr>
              <a:t>we</a:t>
            </a:r>
            <a:r>
              <a:rPr lang="it-IT" sz="2800" b="0" dirty="0" smtClean="0">
                <a:cs typeface="Times New Roman" pitchFamily="18" charset="0"/>
              </a:rPr>
              <a:t> should not consume the </a:t>
            </a:r>
            <a:r>
              <a:rPr lang="it-IT" sz="2800" dirty="0" smtClean="0">
                <a:cs typeface="Times New Roman" pitchFamily="18" charset="0"/>
              </a:rPr>
              <a:t>roll</a:t>
            </a:r>
            <a:r>
              <a:rPr lang="it-IT" sz="2800" b="0" dirty="0" smtClean="0">
                <a:cs typeface="Times New Roman" pitchFamily="18" charset="0"/>
              </a:rPr>
              <a:t> locality, unless created by the undone computation</a:t>
            </a:r>
          </a:p>
          <a:p>
            <a:r>
              <a:rPr lang="it-IT" sz="2800" b="0" dirty="0" smtClean="0">
                <a:cs typeface="Times New Roman" pitchFamily="18" charset="0"/>
              </a:rPr>
              <a:t>N      : resources consumed by the computation should be released</a:t>
            </a:r>
            <a:endParaRPr lang="el-GR" sz="2400" b="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8" y="5846001"/>
            <a:ext cx="385911" cy="367388"/>
          </a:xfrm>
          <a:prstGeom prst="rect">
            <a:avLst/>
          </a:prstGeom>
        </p:spPr>
      </p:pic>
      <p:pic>
        <p:nvPicPr>
          <p:cNvPr id="3" name="Picture 2" descr="crKlaimSe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" y="1034915"/>
            <a:ext cx="8670034" cy="24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6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loss of information 	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Undoing computational </a:t>
            </a:r>
            <a:r>
              <a:rPr lang="en-US" sz="2800" dirty="0" smtClean="0"/>
              <a:t>actions may </a:t>
            </a:r>
            <a:r>
              <a:rPr lang="en-US" sz="2800" dirty="0"/>
              <a:t>not </a:t>
            </a:r>
            <a:r>
              <a:rPr lang="en-US" sz="2800" dirty="0" smtClean="0"/>
              <a:t>be </a:t>
            </a:r>
            <a:r>
              <a:rPr lang="en-US" sz="2800" dirty="0"/>
              <a:t>easy </a:t>
            </a:r>
          </a:p>
          <a:p>
            <a:pPr lvl="1"/>
            <a:r>
              <a:rPr lang="en-US" sz="2400" dirty="0" smtClean="0"/>
              <a:t>Computational actions </a:t>
            </a:r>
            <a:r>
              <a:rPr lang="en-US" sz="2400" dirty="0"/>
              <a:t>may cause loss of information </a:t>
            </a:r>
          </a:p>
          <a:p>
            <a:pPr lvl="1"/>
            <a:r>
              <a:rPr lang="en-US" sz="2400" dirty="0" smtClean="0"/>
              <a:t>X = 5 </a:t>
            </a:r>
            <a:r>
              <a:rPr lang="en-US" sz="2400" dirty="0"/>
              <a:t>causes the loss of the past value of X </a:t>
            </a: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Restrict to languages that never lose information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X = X + 1 does not lose information</a:t>
            </a: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Take languages that would lose information, and save this information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X = 5 </a:t>
            </a:r>
            <a:r>
              <a:rPr lang="en-US" sz="2400" dirty="0"/>
              <a:t>becomes reversible by recording the old value of X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28" y="300249"/>
            <a:ext cx="1872579" cy="1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5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Reversibility and concurrency </a:t>
            </a:r>
            <a:r>
              <a:rPr lang="en-US" dirty="0" smtClean="0"/>
              <a:t>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r>
              <a:rPr lang="en-US" sz="2800" dirty="0" smtClean="0"/>
              <a:t>The sequential definition, </a:t>
            </a:r>
            <a:r>
              <a:rPr lang="en-US" sz="2800" dirty="0"/>
              <a:t>recursively undo the last </a:t>
            </a:r>
            <a:r>
              <a:rPr lang="en-US" sz="2800" dirty="0" smtClean="0"/>
              <a:t>action, is no more applicable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Which </a:t>
            </a:r>
            <a:r>
              <a:rPr lang="en-US" sz="2800" dirty="0"/>
              <a:t>is the last </a:t>
            </a:r>
            <a:r>
              <a:rPr lang="en-US" sz="2800" dirty="0" smtClean="0"/>
              <a:t>action in </a:t>
            </a:r>
            <a:r>
              <a:rPr lang="en-US" sz="2800" dirty="0"/>
              <a:t>a concurrent setting? </a:t>
            </a:r>
          </a:p>
          <a:p>
            <a:pPr lvl="1"/>
            <a:r>
              <a:rPr lang="en-US" sz="2400" dirty="0" smtClean="0"/>
              <a:t>Executions of many actions may overlap</a:t>
            </a:r>
            <a:endParaRPr lang="en-US" sz="2400" dirty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sure, if an action A caused an action B, A could not be the last one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Causal</a:t>
            </a:r>
            <a:r>
              <a:rPr lang="en-US" sz="2800" dirty="0">
                <a:solidFill>
                  <a:srgbClr val="FF0000"/>
                </a:solidFill>
              </a:rPr>
              <a:t>-consistent reversibility</a:t>
            </a:r>
            <a:r>
              <a:rPr lang="en-US" sz="2800" dirty="0"/>
              <a:t>: recursively undo any action whose consequences (if any) have already been undone 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96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Causal-consistent reversibility </a:t>
            </a:r>
            <a:endParaRPr lang="en-US" dirty="0">
              <a:effectLst/>
            </a:endParaRPr>
          </a:p>
        </p:txBody>
      </p:sp>
      <p:pic>
        <p:nvPicPr>
          <p:cNvPr id="3" name="Picture 2" descr="casualConsistent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99" y="1449427"/>
            <a:ext cx="6472809" cy="44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and concurrency 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r>
              <a:rPr lang="en-US" sz="2800" dirty="0" smtClean="0"/>
              <a:t>Two </a:t>
            </a:r>
            <a:r>
              <a:rPr lang="en-US" sz="2800" dirty="0"/>
              <a:t>sequential actions </a:t>
            </a:r>
            <a:r>
              <a:rPr lang="en-US" sz="2800" dirty="0" smtClean="0"/>
              <a:t>should </a:t>
            </a:r>
            <a:r>
              <a:rPr lang="en-US" sz="2800" dirty="0"/>
              <a:t>be </a:t>
            </a:r>
            <a:r>
              <a:rPr lang="en-US" sz="2800" dirty="0" smtClean="0"/>
              <a:t>undone </a:t>
            </a:r>
            <a:r>
              <a:rPr lang="en-US" sz="2800" dirty="0"/>
              <a:t>in reverse order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</a:t>
            </a:r>
            <a:r>
              <a:rPr lang="en-US" sz="2800" dirty="0"/>
              <a:t>wo concurrent actions can be </a:t>
            </a:r>
            <a:r>
              <a:rPr lang="en-US" sz="2800" dirty="0" smtClean="0"/>
              <a:t>undone </a:t>
            </a:r>
            <a:r>
              <a:rPr lang="en-US" sz="2800" dirty="0"/>
              <a:t>in any order </a:t>
            </a:r>
          </a:p>
          <a:p>
            <a:pPr lvl="1"/>
            <a:r>
              <a:rPr lang="en-US" sz="2400" dirty="0"/>
              <a:t>Choosing an interleaving for them is an arbitrary choice 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should have no impact on the possible reverse </a:t>
            </a:r>
            <a:r>
              <a:rPr lang="en-US" sz="2400" dirty="0" smtClean="0"/>
              <a:t>behaviors</a:t>
            </a:r>
            <a:endParaRPr lang="el-GR" sz="2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8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\node{l_{1}}{}{k_{1}:\tupleK{\mathit{foo}}{\emptyset}} &#10;\ \parallel \&#10;\node{l_{2}}{}{k_{2}:\kread{\mathit{foo}}{l_{1}}.P} &#10;\\ &#10;\hspace*{3cm}&#10;\parallel \&#10;\node{l_{3}}{}{k_{3}:\kread{\mathit{foo}}{l_{1}}.P'}&#10;\end{array}&#10;$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,k_{3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:\kread{\mathit{foo}}{l_{1}}.P'}&#10;\,)&#10;\end{array}&#10;$$ 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3}')\&#10;(\,\node{l_{1}}{}{k_{1}:\tupleK{\mathit{foo}}{\{k_{2}',k_{3}'\}}} &#10;\parallel \&#10;\node{l_{2}}{}{k_{2}:\kread{\mathit{foo}}{l_{1}}.P} 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begin{array}{rcl}&#10;\lambda( \memout{k : \kout{t}{l}}{k''}{k'}) &amp;=&amp; \{k,k',k'',\rd{l}\}\\ &#10;\lambda(\memin{k : \kin{T}{l}}{P}{k'':\tupleK{et}{K}}{k'} ) &amp;=&amp; \{k,k',k'',\rd{l}\}\\&#10;%\end{array}&#10;%\]&#10;%\[&#10;%\begin{array}{rcl}&#10;\lambda(\memrd{k : \kread{T}{l}}{P}{k''}{k'}) &amp;=&amp; \{k,\rd{k''},k',\rd{l}\}\\&#10;\lambda( \memeval{k : \keval{Q}{l}}{k''}{k'} ) &amp;=&amp; \{k,k',k'',\rd{l}\} \\ &#10;\lambda( \memnl{k: \knewloc{l}}{k'}) &amp;=&amp; \{k,k',l\}&#10;%\lambda(\dup{k}{k'}{k''}) &amp;=&amp; \{k,k',k''\}\\&#10;\end{array}&#10;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sito::k:\koutg{foo}{\sito}{\gamma}.\roll{\gamma} \parallel \sito'::k': \kin{foo}{\sito}.\mmnil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align*}&#10;&amp;\newop{k'',k''',k''''} \\&#10;&amp;(  \sito:: k'': \roll{k} \mid  \memout{k : \koutg{foo}{\sito}{\gamma}.\roll{\gamma}}{k'''}{k''} \\&#10;&amp;\parallel \sito':: k'''':  \mathbf{nil}  \mid \memin{k' : \kin{foo}{\sito}}{\mmnil}{k''':\tupleK{foo}{K}}{k''''})&#10;\end{alig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\lightning_{k}$&#10;&#10;\end{document}"/>
  <p:tag name="IGUANATEXSIZE" val="10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20171</TotalTime>
  <Words>1144</Words>
  <Application>Microsoft Office PowerPoint</Application>
  <PresentationFormat>Custom</PresentationFormat>
  <Paragraphs>279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Monotype Sorts</vt:lpstr>
      <vt:lpstr>PT Serif</vt:lpstr>
      <vt:lpstr>Helvetica</vt:lpstr>
      <vt:lpstr>Times</vt:lpstr>
      <vt:lpstr>Cambria Math</vt:lpstr>
      <vt:lpstr>Times New Roman</vt:lpstr>
      <vt:lpstr>Verdana</vt:lpstr>
      <vt:lpstr>Times New Roman,Bold</vt:lpstr>
      <vt:lpstr>1_dan</vt:lpstr>
      <vt:lpstr>2_dan</vt:lpstr>
      <vt:lpstr>Causal-Consistent Reversibility  in a Tuple-Based Language</vt:lpstr>
      <vt:lpstr>Map of the talk</vt:lpstr>
      <vt:lpstr>What is reversibility? </vt:lpstr>
      <vt:lpstr>Our aim </vt:lpstr>
      <vt:lpstr>Reverse execution of a sequential program </vt:lpstr>
      <vt:lpstr>Avoiding loss of information   </vt:lpstr>
      <vt:lpstr>Reversibility and concurrency  </vt:lpstr>
      <vt:lpstr>Causal-consistent reversibility </vt:lpstr>
      <vt:lpstr>Reversibility and concurrency  </vt:lpstr>
      <vt:lpstr>Map of the talk</vt:lpstr>
      <vt:lpstr>Klaim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Example</vt:lpstr>
      <vt:lpstr>Map of the talk</vt:lpstr>
      <vt:lpstr>Making μKlaim reversible</vt:lpstr>
      <vt:lpstr>Making μKlaim reversible</vt:lpstr>
      <vt:lpstr>RμKlaim syntax</vt:lpstr>
      <vt:lpstr>Example</vt:lpstr>
      <vt:lpstr>Example</vt:lpstr>
      <vt:lpstr>Example</vt:lpstr>
      <vt:lpstr>Properties</vt:lpstr>
      <vt:lpstr>Concurrency in RμKlaim</vt:lpstr>
      <vt:lpstr>Causal consistency</vt:lpstr>
      <vt:lpstr>Is uncontrolled reversibility enough?</vt:lpstr>
      <vt:lpstr>Map of the talk</vt:lpstr>
      <vt:lpstr>Controlling reversibility</vt:lpstr>
      <vt:lpstr>CRμKlaim syntax</vt:lpstr>
      <vt:lpstr>Example</vt:lpstr>
      <vt:lpstr>Results</vt:lpstr>
      <vt:lpstr>Map of the talk</vt:lpstr>
      <vt:lpstr>Summary</vt:lpstr>
      <vt:lpstr>Future work</vt:lpstr>
      <vt:lpstr>Thanks!</vt:lpstr>
      <vt:lpstr>μKlaim semantics</vt:lpstr>
      <vt:lpstr>μKlaim semantics</vt:lpstr>
      <vt:lpstr>μKlaim semantics</vt:lpstr>
      <vt:lpstr>μKlaim semantics</vt:lpstr>
      <vt:lpstr>CRμKlaim semantics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678</cp:revision>
  <cp:lastPrinted>2002-05-03T10:05:46Z</cp:lastPrinted>
  <dcterms:created xsi:type="dcterms:W3CDTF">1999-02-22T11:07:13Z</dcterms:created>
  <dcterms:modified xsi:type="dcterms:W3CDTF">2015-03-04T07:13:17Z</dcterms:modified>
</cp:coreProperties>
</file>