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63" r:id="rId1"/>
    <p:sldMasterId id="2147483664" r:id="rId2"/>
  </p:sldMasterIdLst>
  <p:notesMasterIdLst>
    <p:notesMasterId r:id="rId36"/>
  </p:notesMasterIdLst>
  <p:handoutMasterIdLst>
    <p:handoutMasterId r:id="rId37"/>
  </p:handoutMasterIdLst>
  <p:sldIdLst>
    <p:sldId id="256" r:id="rId3"/>
    <p:sldId id="513" r:id="rId4"/>
    <p:sldId id="459" r:id="rId5"/>
    <p:sldId id="526" r:id="rId6"/>
    <p:sldId id="460" r:id="rId7"/>
    <p:sldId id="514" r:id="rId8"/>
    <p:sldId id="515" r:id="rId9"/>
    <p:sldId id="516" r:id="rId10"/>
    <p:sldId id="518" r:id="rId11"/>
    <p:sldId id="519" r:id="rId12"/>
    <p:sldId id="527" r:id="rId13"/>
    <p:sldId id="521" r:id="rId14"/>
    <p:sldId id="520" r:id="rId15"/>
    <p:sldId id="540" r:id="rId16"/>
    <p:sldId id="522" r:id="rId17"/>
    <p:sldId id="528" r:id="rId18"/>
    <p:sldId id="523" r:id="rId19"/>
    <p:sldId id="524" r:id="rId20"/>
    <p:sldId id="525" r:id="rId21"/>
    <p:sldId id="541" r:id="rId22"/>
    <p:sldId id="529" r:id="rId23"/>
    <p:sldId id="531" r:id="rId24"/>
    <p:sldId id="532" r:id="rId25"/>
    <p:sldId id="542" r:id="rId26"/>
    <p:sldId id="533" r:id="rId27"/>
    <p:sldId id="534" r:id="rId28"/>
    <p:sldId id="535" r:id="rId29"/>
    <p:sldId id="536" r:id="rId30"/>
    <p:sldId id="530" r:id="rId31"/>
    <p:sldId id="537" r:id="rId32"/>
    <p:sldId id="538" r:id="rId33"/>
    <p:sldId id="539" r:id="rId34"/>
    <p:sldId id="383" r:id="rId35"/>
  </p:sldIdLst>
  <p:sldSz cx="9902825" cy="6858000"/>
  <p:notesSz cx="6858000" cy="9906000"/>
  <p:embeddedFontLst>
    <p:embeddedFont>
      <p:font typeface="Impact" pitchFamily="34" charset="0"/>
      <p:regular r:id="rId38"/>
    </p:embeddedFont>
    <p:embeddedFont>
      <p:font typeface="Helvetica" pitchFamily="34" charset="0"/>
      <p:regular r:id="rId39"/>
      <p:bold r:id="rId40"/>
      <p:italic r:id="rId41"/>
      <p:boldItalic r:id="rId42"/>
    </p:embeddedFont>
    <p:embeddedFont>
      <p:font typeface="Times" pitchFamily="18" charset="0"/>
      <p:regular r:id="rId43"/>
      <p:bold r:id="rId44"/>
      <p:italic r:id="rId45"/>
      <p:boldItalic r:id="rId46"/>
    </p:embeddedFont>
    <p:embeddedFont>
      <p:font typeface="Verdana" pitchFamily="34" charset="0"/>
      <p:regular r:id="rId47"/>
      <p:bold r:id="rId48"/>
      <p:italic r:id="rId49"/>
      <p:boldItalic r:id="rId50"/>
    </p:embeddedFont>
  </p:embeddedFontLst>
  <p:custDataLst>
    <p:tags r:id="rId51"/>
  </p:custDataLst>
  <p:defaultTextStyle>
    <a:defPPr>
      <a:defRPr lang="en-US"/>
    </a:defPPr>
    <a:lvl1pPr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lnSpc>
        <a:spcPct val="120000"/>
      </a:lnSpc>
      <a:spcBef>
        <a:spcPct val="20000"/>
      </a:spcBef>
      <a:spcAft>
        <a:spcPct val="0"/>
      </a:spcAft>
      <a:buClr>
        <a:srgbClr val="06069C"/>
      </a:buClr>
      <a:buSzPct val="75000"/>
      <a:buFont typeface="Monotype Sorts" pitchFamily="2" charset="2"/>
      <a:buChar char="l"/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0A0A0"/>
    <a:srgbClr val="808080"/>
    <a:srgbClr val="06069C"/>
    <a:srgbClr val="FF0000"/>
    <a:srgbClr val="1E9C27"/>
    <a:srgbClr val="36E400"/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79" autoAdjust="0"/>
    <p:restoredTop sz="94581" autoAdjust="0"/>
  </p:normalViewPr>
  <p:slideViewPr>
    <p:cSldViewPr snapToGrid="0">
      <p:cViewPr varScale="1">
        <p:scale>
          <a:sx n="70" d="100"/>
          <a:sy n="70" d="100"/>
        </p:scale>
        <p:origin x="-1596" y="-90"/>
      </p:cViewPr>
      <p:guideLst>
        <p:guide orient="horz" pos="2160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notesViewPr>
    <p:cSldViewPr snapToGrid="0">
      <p:cViewPr varScale="1">
        <p:scale>
          <a:sx n="54" d="100"/>
          <a:sy n="54" d="100"/>
        </p:scale>
        <p:origin x="-1854" y="-108"/>
      </p:cViewPr>
      <p:guideLst>
        <p:guide orient="horz" pos="312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4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3" name="Rectangle 7"/>
          <p:cNvSpPr>
            <a:spLocks noChangeArrowheads="1"/>
          </p:cNvSpPr>
          <p:nvPr/>
        </p:nvSpPr>
        <p:spPr bwMode="auto">
          <a:xfrm>
            <a:off x="104775" y="9405938"/>
            <a:ext cx="171450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5728" tIns="42112" rIns="85728" bIns="42112">
            <a:spAutoFit/>
          </a:bodyPr>
          <a:lstStyle/>
          <a:p>
            <a:pPr defTabSz="866775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_tradnl" sz="900">
              <a:latin typeface="Arial" charset="0"/>
            </a:endParaRPr>
          </a:p>
        </p:txBody>
      </p:sp>
      <p:sp>
        <p:nvSpPr>
          <p:cNvPr id="60425" name="Text Box 9"/>
          <p:cNvSpPr txBox="1">
            <a:spLocks noChangeArrowheads="1"/>
          </p:cNvSpPr>
          <p:nvPr/>
        </p:nvSpPr>
        <p:spPr bwMode="auto">
          <a:xfrm>
            <a:off x="3114675" y="9475788"/>
            <a:ext cx="704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F013B57-B03F-4325-A10C-A15664B213ED}" type="slidenum">
              <a:rPr lang="en-US" sz="900">
                <a:latin typeface="Arial" charset="0"/>
              </a:rPr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US" sz="900">
              <a:latin typeface="Arial" charset="0"/>
            </a:endParaRP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547688" y="9426575"/>
            <a:ext cx="1976437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Universidad de Buenos Aires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4992688" y="9224963"/>
            <a:ext cx="13335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Dan Hirsch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1200" b="0">
                <a:latin typeface="Times" pitchFamily="18" charset="0"/>
              </a:rPr>
              <a:t>dhirsch@dc.uba.ar</a:t>
            </a:r>
          </a:p>
        </p:txBody>
      </p:sp>
    </p:spTree>
    <p:extLst>
      <p:ext uri="{BB962C8B-B14F-4D97-AF65-F5344CB8AC3E}">
        <p14:creationId xmlns:p14="http://schemas.microsoft.com/office/powerpoint/2010/main" val="514293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63CC3773-D4FD-4716-B7BB-24D96AE4AA89}" type="datetime2">
              <a:rPr lang="en-US"/>
              <a:pPr/>
              <a:t>Thursday, October 09, 2014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2950"/>
            <a:ext cx="5362575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05350"/>
            <a:ext cx="5029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10700"/>
            <a:ext cx="29718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0" tIns="45710" rIns="91420" bIns="4571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latin typeface="Times New Roman" pitchFamily="18" charset="0"/>
              </a:defRPr>
            </a:lvl1pPr>
          </a:lstStyle>
          <a:p>
            <a:fld id="{25D4115D-14F0-4430-BDFA-2DAF05B92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425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573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542163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33446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6338" y="1208088"/>
            <a:ext cx="4422775" cy="2551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6338" y="3911600"/>
            <a:ext cx="4422775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91133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66688"/>
            <a:ext cx="8996363" cy="628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97847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1025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81616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4484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73009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99111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29050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17723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338268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6278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89722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331842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5001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1213" y="166688"/>
            <a:ext cx="2247900" cy="6297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2750" y="166688"/>
            <a:ext cx="6596063" cy="6297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729118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169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1692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7335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1208088"/>
            <a:ext cx="4421188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6338" y="1208088"/>
            <a:ext cx="4422775" cy="5256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203381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222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5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5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0788" y="1535113"/>
            <a:ext cx="43767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0788" y="2174875"/>
            <a:ext cx="43767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679282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91589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73858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7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1913" y="273050"/>
            <a:ext cx="553561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7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85836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0425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042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042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03603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841732" name="Line 4"/>
          <p:cNvSpPr>
            <a:spLocks noChangeShapeType="1"/>
          </p:cNvSpPr>
          <p:nvPr/>
        </p:nvSpPr>
        <p:spPr bwMode="auto">
          <a:xfrm>
            <a:off x="0" y="957263"/>
            <a:ext cx="959961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87" r:id="rId12"/>
    <p:sldLayoutId id="2147483688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166688"/>
            <a:ext cx="89963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129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1208088"/>
            <a:ext cx="8996363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522" tIns="44467" rIns="90522" bIns="44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1290244" name="Text Box 4"/>
          <p:cNvSpPr txBox="1">
            <a:spLocks noChangeArrowheads="1"/>
          </p:cNvSpPr>
          <p:nvPr/>
        </p:nvSpPr>
        <p:spPr bwMode="auto">
          <a:xfrm>
            <a:off x="9510713" y="6583363"/>
            <a:ext cx="395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75" tIns="45738" rIns="91475" bIns="45738" anchor="ctr">
            <a:spAutoFit/>
          </a:bodyPr>
          <a:lstStyle>
            <a:lvl1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fld id="{BB90802F-1FA0-4316-9887-105B934A7AF3}" type="slidenum">
              <a:rPr lang="en-US" sz="1200" b="0">
                <a:latin typeface="Times" pitchFamily="18" charset="0"/>
              </a:rPr>
              <a:pPr algn="ctr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en-US" b="0">
              <a:latin typeface="Times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6069C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17732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2304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6876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1448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602038" indent="-2301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3" name="Rectangle 57"/>
          <p:cNvSpPr>
            <a:spLocks noChangeArrowheads="1"/>
          </p:cNvSpPr>
          <p:nvPr/>
        </p:nvSpPr>
        <p:spPr bwMode="auto">
          <a:xfrm>
            <a:off x="2582863" y="2339975"/>
            <a:ext cx="4645025" cy="157797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2320926" y="849313"/>
            <a:ext cx="5187950" cy="12652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2320925" y="2305050"/>
            <a:ext cx="518795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en-US" sz="2400" b="0">
                <a:solidFill>
                  <a:srgbClr val="FFFF00"/>
                </a:solidFill>
                <a:latin typeface="Helvetica" pitchFamily="34" charset="0"/>
              </a:rPr>
              <a:t>Ivan Lanese</a:t>
            </a:r>
            <a:endParaRPr lang="en-US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Computer Science Department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noProof="1">
                <a:solidFill>
                  <a:srgbClr val="FFFF00"/>
                </a:solidFill>
                <a:latin typeface="Helvetica" pitchFamily="34" charset="0"/>
              </a:rPr>
              <a:t>Univers</a:t>
            </a: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ity of Bologna/INRIA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>
                <a:solidFill>
                  <a:srgbClr val="FFFF00"/>
                </a:solidFill>
                <a:latin typeface="Helvetica" pitchFamily="34" charset="0"/>
              </a:rPr>
              <a:t>Italy</a:t>
            </a: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endParaRPr lang="it-IT" sz="2400" b="0" noProof="1">
              <a:solidFill>
                <a:srgbClr val="FFFF00"/>
              </a:solidFill>
              <a:latin typeface="Helvetica" pitchFamily="34" charset="0"/>
            </a:endParaRP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470150" y="1228725"/>
            <a:ext cx="5073650" cy="709613"/>
          </a:xfrm>
          <a:noFill/>
          <a:ln/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36E400"/>
                </a:solidFill>
                <a:cs typeface="Times New Roman" pitchFamily="18" charset="0"/>
              </a:rPr>
              <a:t>Fault Model Design Space</a:t>
            </a:r>
            <a:br>
              <a:rPr lang="en-US" sz="3200" dirty="0" smtClean="0">
                <a:solidFill>
                  <a:srgbClr val="36E400"/>
                </a:solidFill>
                <a:cs typeface="Times New Roman" pitchFamily="18" charset="0"/>
              </a:rPr>
            </a:br>
            <a:r>
              <a:rPr lang="en-US" sz="3200" dirty="0" smtClean="0">
                <a:solidFill>
                  <a:srgbClr val="36E400"/>
                </a:solidFill>
                <a:cs typeface="Times New Roman" pitchFamily="18" charset="0"/>
              </a:rPr>
              <a:t>for Cooperative Concurrency</a:t>
            </a:r>
            <a:endParaRPr lang="el-GR" sz="3200" dirty="0">
              <a:solidFill>
                <a:srgbClr val="36E400"/>
              </a:solidFill>
              <a:cs typeface="Times New Roman" pitchFamily="18" charset="0"/>
            </a:endParaRPr>
          </a:p>
        </p:txBody>
      </p:sp>
      <p:sp>
        <p:nvSpPr>
          <p:cNvPr id="4155" name="Rectangle 59"/>
          <p:cNvSpPr>
            <a:spLocks noChangeArrowheads="1"/>
          </p:cNvSpPr>
          <p:nvPr/>
        </p:nvSpPr>
        <p:spPr bwMode="auto">
          <a:xfrm>
            <a:off x="1282700" y="4494213"/>
            <a:ext cx="7231063" cy="151080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522" tIns="44467" rIns="90522" bIns="44467" anchor="ctr"/>
          <a:lstStyle/>
          <a:p>
            <a:endParaRPr lang="fr-FR"/>
          </a:p>
        </p:txBody>
      </p:sp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538288" y="4702175"/>
            <a:ext cx="7053262" cy="93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522" tIns="44467" rIns="90522" bIns="44467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>
                <a:tab pos="2625725" algn="l"/>
              </a:tabLst>
            </a:pPr>
            <a:r>
              <a:rPr lang="it-IT" sz="2400" b="0" dirty="0">
                <a:solidFill>
                  <a:srgbClr val="FFFF00"/>
                </a:solidFill>
                <a:latin typeface="Helvetica" pitchFamily="34" charset="0"/>
              </a:rPr>
              <a:t>Joint work with </a:t>
            </a:r>
            <a:r>
              <a:rPr lang="it-IT" sz="2400" b="0" dirty="0" smtClean="0">
                <a:solidFill>
                  <a:srgbClr val="FFFF00"/>
                </a:solidFill>
                <a:latin typeface="Helvetica" pitchFamily="34" charset="0"/>
              </a:rPr>
              <a:t>Michael Lienhardt, Mario Bravetti, Einar Broch Johnsen, Rudolf Schlatte, Volker Stolz and Gianluigi Zavattaro</a:t>
            </a:r>
            <a:endParaRPr lang="it-IT" sz="2400" b="0" dirty="0">
              <a:solidFill>
                <a:srgbClr val="FFFF00"/>
              </a:solidFill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Aspects of faults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We will consider 3 aspects of faults</a:t>
            </a:r>
          </a:p>
          <a:p>
            <a:r>
              <a:rPr lang="it-IT" sz="2800" dirty="0" smtClean="0"/>
              <a:t>What a fault is?</a:t>
            </a:r>
          </a:p>
          <a:p>
            <a:pPr lvl="1"/>
            <a:r>
              <a:rPr lang="it-IT" sz="2400" dirty="0" smtClean="0"/>
              <a:t>How is it represented inside the language?</a:t>
            </a:r>
          </a:p>
          <a:p>
            <a:r>
              <a:rPr lang="it-IT" sz="2800" dirty="0" smtClean="0"/>
              <a:t>What a fault does?</a:t>
            </a:r>
          </a:p>
          <a:p>
            <a:pPr lvl="1"/>
            <a:r>
              <a:rPr lang="it-IT" sz="2400" dirty="0" smtClean="0"/>
              <a:t>How is it generated?</a:t>
            </a:r>
          </a:p>
          <a:p>
            <a:pPr lvl="1"/>
            <a:r>
              <a:rPr lang="it-IT" sz="2400" dirty="0" smtClean="0"/>
              <a:t>How is it managed?</a:t>
            </a:r>
          </a:p>
          <a:p>
            <a:pPr lvl="1"/>
            <a:r>
              <a:rPr lang="it-IT" sz="2400" dirty="0" smtClean="0"/>
              <a:t>What happens if it is not?</a:t>
            </a:r>
          </a:p>
          <a:p>
            <a:r>
              <a:rPr lang="it-IT" sz="2800" dirty="0" smtClean="0"/>
              <a:t>Where a fault goes?</a:t>
            </a:r>
          </a:p>
          <a:p>
            <a:pPr lvl="1"/>
            <a:r>
              <a:rPr lang="it-IT" sz="2400" dirty="0" smtClean="0"/>
              <a:t>How does a fault propagate?</a:t>
            </a:r>
          </a:p>
          <a:p>
            <a:pPr lvl="1"/>
            <a:r>
              <a:rPr lang="it-IT" sz="2400" dirty="0" smtClean="0"/>
              <a:t>Who is notified about it?</a:t>
            </a:r>
            <a:endParaRPr lang="it-IT" sz="24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899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Cooperative concurrency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/>
              <a:t>What a fault is?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does?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Conclusion</a:t>
            </a:r>
            <a:endParaRPr lang="en-US" sz="2800" dirty="0">
              <a:solidFill>
                <a:srgbClr val="A0A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What a fault is?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Exceptions are the language concept</a:t>
            </a:r>
            <a:br>
              <a:rPr lang="it-IT" sz="2800" dirty="0" smtClean="0"/>
            </a:br>
            <a:r>
              <a:rPr lang="it-IT" sz="2800" dirty="0" smtClean="0"/>
              <a:t>corresponding to faults</a:t>
            </a:r>
          </a:p>
          <a:p>
            <a:r>
              <a:rPr lang="it-IT" sz="2800" dirty="0" smtClean="0"/>
              <a:t>ABS features two concepts that may be suitable to represent exceptions</a:t>
            </a:r>
          </a:p>
          <a:p>
            <a:pPr lvl="1"/>
            <a:r>
              <a:rPr lang="it-IT" sz="2400" dirty="0" smtClean="0"/>
              <a:t>Objects: have both a mutable state and a behavior</a:t>
            </a:r>
          </a:p>
          <a:p>
            <a:pPr lvl="1"/>
            <a:r>
              <a:rPr lang="it-IT" sz="2400" dirty="0" smtClean="0"/>
              <a:t>Datatypes: represent simple structures such as lists and sets</a:t>
            </a:r>
          </a:p>
          <a:p>
            <a:r>
              <a:rPr lang="it-IT" sz="2800" dirty="0" smtClean="0"/>
              <a:t>Exceptions need only to be generated and consumed</a:t>
            </a:r>
          </a:p>
          <a:p>
            <a:r>
              <a:rPr lang="it-IT" sz="2800" dirty="0" smtClean="0"/>
              <a:t>This pushes towards datatypes</a:t>
            </a:r>
          </a:p>
          <a:p>
            <a:pPr lvl="1"/>
            <a:r>
              <a:rPr lang="it-IT" sz="2400" dirty="0" smtClean="0"/>
              <a:t>To preserve simplicity of language use and analisys</a:t>
            </a:r>
            <a:endParaRPr lang="it-IT" sz="24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82" y="109751"/>
            <a:ext cx="2944694" cy="19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459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Is exception a datatype?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Programmers need two kinds of exceptions: </a:t>
            </a:r>
          </a:p>
          <a:p>
            <a:pPr lvl="1"/>
            <a:r>
              <a:rPr lang="it-IT" sz="2400" dirty="0" smtClean="0"/>
              <a:t>system-defined: Division by Zero, Array out of Bounds</a:t>
            </a:r>
          </a:p>
          <a:p>
            <a:pPr lvl="1"/>
            <a:r>
              <a:rPr lang="it-IT" sz="2400" dirty="0" smtClean="0"/>
              <a:t>user-defined: ...</a:t>
            </a:r>
          </a:p>
          <a:p>
            <a:r>
              <a:rPr lang="it-IT" sz="2800" dirty="0" smtClean="0"/>
              <a:t>Programmers of modules need to define local exceptions</a:t>
            </a:r>
          </a:p>
          <a:p>
            <a:r>
              <a:rPr lang="it-IT" sz="2800" dirty="0" smtClean="0"/>
              <a:t>There is the need for an open datatype </a:t>
            </a:r>
          </a:p>
          <a:p>
            <a:pPr lvl="1"/>
            <a:r>
              <a:rPr lang="it-IT" sz="2400" dirty="0" smtClean="0"/>
              <a:t>not available in ABS</a:t>
            </a:r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965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Introducing open datatypes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Introducing open datatypes in ABS</a:t>
            </a:r>
          </a:p>
          <a:p>
            <a:pPr lvl="1"/>
            <a:r>
              <a:rPr lang="it-IT" sz="2400" dirty="0" smtClean="0"/>
              <a:t>major change of a main feature of ABS</a:t>
            </a:r>
          </a:p>
          <a:p>
            <a:pPr lvl="1"/>
            <a:r>
              <a:rPr lang="it-IT" sz="2400" dirty="0" smtClean="0"/>
              <a:t>in contrast with the fact that ABS has a nominal type system</a:t>
            </a:r>
          </a:p>
          <a:p>
            <a:r>
              <a:rPr lang="it-IT" sz="2800" dirty="0" smtClean="0"/>
              <a:t>Allowing any datatype to be an exception</a:t>
            </a:r>
          </a:p>
          <a:p>
            <a:pPr lvl="1"/>
            <a:r>
              <a:rPr lang="it-IT" sz="2400" dirty="0" smtClean="0"/>
              <a:t>new exceptions can be added by defining new datatypes</a:t>
            </a:r>
          </a:p>
          <a:p>
            <a:pPr lvl="1"/>
            <a:r>
              <a:rPr lang="it-IT" sz="2400" dirty="0" smtClean="0"/>
              <a:t>to understand an exception, a case on the type and on the constructor needs to be performed</a:t>
            </a:r>
          </a:p>
          <a:p>
            <a:pPr lvl="1"/>
            <a:r>
              <a:rPr lang="it-IT" sz="2400" dirty="0" smtClean="0"/>
              <a:t>information on types should be kept at run-time</a:t>
            </a:r>
          </a:p>
          <a:p>
            <a:r>
              <a:rPr lang="it-IT" sz="2800" dirty="0"/>
              <a:t>E</a:t>
            </a:r>
            <a:r>
              <a:rPr lang="it-IT" sz="2800" dirty="0" smtClean="0"/>
              <a:t>xceptions are the unique extensible datatype</a:t>
            </a:r>
          </a:p>
          <a:p>
            <a:pPr lvl="1"/>
            <a:r>
              <a:rPr lang="it-IT" sz="2400" dirty="0" smtClean="0"/>
              <a:t>the solution with minimal impact on ABS</a:t>
            </a:r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610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Exception as unique extensible datatype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Declaration:</a:t>
            </a:r>
            <a:br>
              <a:rPr lang="it-IT" sz="2800" dirty="0" smtClean="0"/>
            </a:br>
            <a:r>
              <a:rPr lang="it-IT" sz="2800" dirty="0" smtClean="0"/>
              <a:t>exception NullPointerException</a:t>
            </a:r>
            <a:br>
              <a:rPr lang="it-IT" sz="2800" dirty="0" smtClean="0"/>
            </a:br>
            <a:r>
              <a:rPr lang="it-IT" sz="2800" dirty="0" smtClean="0"/>
              <a:t>exception RemoteAccessException</a:t>
            </a:r>
            <a:br>
              <a:rPr lang="it-IT" sz="2800" dirty="0" smtClean="0"/>
            </a:br>
            <a:r>
              <a:rPr lang="it-IT" sz="2800" dirty="0" smtClean="0"/>
              <a:t>exception MyUserDefinedException(Int, String)</a:t>
            </a:r>
          </a:p>
          <a:p>
            <a:r>
              <a:rPr lang="it-IT" sz="2800" dirty="0" smtClean="0"/>
              <a:t>Use:</a:t>
            </a:r>
            <a:br>
              <a:rPr lang="it-IT" sz="2800" dirty="0" smtClean="0"/>
            </a:br>
            <a:r>
              <a:rPr lang="it-IT" sz="2800" b="1" dirty="0" smtClean="0"/>
              <a:t>try</a:t>
            </a:r>
            <a:r>
              <a:rPr lang="it-IT" sz="2800" dirty="0" smtClean="0"/>
              <a:t> { ... }</a:t>
            </a:r>
            <a:br>
              <a:rPr lang="it-IT" sz="2800" dirty="0" smtClean="0"/>
            </a:br>
            <a:r>
              <a:rPr lang="it-IT" sz="2800" b="1" dirty="0" smtClean="0"/>
              <a:t>catch</a:t>
            </a:r>
            <a:r>
              <a:rPr lang="it-IT" sz="2800" dirty="0" smtClean="0"/>
              <a:t> (e)</a:t>
            </a:r>
            <a:br>
              <a:rPr lang="it-IT" sz="2800" dirty="0" smtClean="0"/>
            </a:br>
            <a:r>
              <a:rPr lang="it-IT" sz="2800" dirty="0" smtClean="0"/>
              <a:t>    { NullPointerException =&gt; ...</a:t>
            </a:r>
            <a:br>
              <a:rPr lang="it-IT" sz="2800" dirty="0" smtClean="0"/>
            </a:br>
            <a:r>
              <a:rPr lang="it-IT" sz="2800" dirty="0" smtClean="0"/>
              <a:t>       MyUserDefinedException(n,s) =&gt; ...</a:t>
            </a:r>
            <a:br>
              <a:rPr lang="it-IT" sz="2800" dirty="0" smtClean="0"/>
            </a:br>
            <a:r>
              <a:rPr lang="it-IT" sz="2800" dirty="0" smtClean="0"/>
              <a:t>       e2 =&gt; ...</a:t>
            </a:r>
            <a:br>
              <a:rPr lang="it-IT" sz="2800" dirty="0" smtClean="0"/>
            </a:br>
            <a:r>
              <a:rPr lang="it-IT" sz="2800" dirty="0" smtClean="0"/>
              <a:t>     } </a:t>
            </a:r>
          </a:p>
          <a:p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19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Cooperative concurrency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is?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/>
              <a:t>What a fault does?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Conclusion</a:t>
            </a:r>
            <a:endParaRPr lang="en-US" sz="2800" dirty="0">
              <a:solidFill>
                <a:srgbClr val="A0A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What an exception does?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Exceptions are managed using </a:t>
            </a:r>
            <a:r>
              <a:rPr lang="it-IT" sz="2800" b="1" dirty="0" smtClean="0"/>
              <a:t>try</a:t>
            </a:r>
            <a:r>
              <a:rPr lang="it-IT" sz="2800" dirty="0" smtClean="0"/>
              <a:t> ... </a:t>
            </a:r>
            <a:r>
              <a:rPr lang="it-IT" sz="2800" b="1" dirty="0" smtClean="0"/>
              <a:t>catch</a:t>
            </a:r>
            <a:r>
              <a:rPr lang="it-IT" sz="2800" dirty="0" smtClean="0"/>
              <a:t> ...</a:t>
            </a:r>
          </a:p>
          <a:p>
            <a:r>
              <a:rPr lang="it-IT" sz="2800" dirty="0" smtClean="0"/>
              <a:t>Exceptions may be generated</a:t>
            </a:r>
          </a:p>
          <a:p>
            <a:pPr lvl="1"/>
            <a:r>
              <a:rPr lang="it-IT" sz="2400" dirty="0" smtClean="0"/>
              <a:t>By the </a:t>
            </a:r>
            <a:r>
              <a:rPr lang="it-IT" sz="2400" b="1" dirty="0" smtClean="0"/>
              <a:t>throw</a:t>
            </a:r>
            <a:r>
              <a:rPr lang="it-IT" sz="2400" dirty="0" smtClean="0"/>
              <a:t> </a:t>
            </a:r>
            <a:r>
              <a:rPr lang="it-IT" sz="2400" dirty="0" smtClean="0"/>
              <a:t>e </a:t>
            </a:r>
            <a:r>
              <a:rPr lang="it-IT" sz="2400" dirty="0" smtClean="0"/>
              <a:t>command</a:t>
            </a:r>
          </a:p>
          <a:p>
            <a:pPr lvl="1"/>
            <a:r>
              <a:rPr lang="it-IT" sz="2400" dirty="0" smtClean="0"/>
              <a:t>By normal commands, such as x:=y/0;</a:t>
            </a:r>
          </a:p>
          <a:p>
            <a:pPr lvl="1"/>
            <a:r>
              <a:rPr lang="it-IT" sz="2400" dirty="0" smtClean="0"/>
              <a:t>By errors in </a:t>
            </a:r>
            <a:r>
              <a:rPr lang="it-IT" sz="2400" dirty="0"/>
              <a:t>a</a:t>
            </a:r>
            <a:r>
              <a:rPr lang="it-IT" sz="2400" dirty="0" smtClean="0"/>
              <a:t> remote communication</a:t>
            </a:r>
          </a:p>
          <a:p>
            <a:pPr lvl="2"/>
            <a:r>
              <a:rPr lang="it-IT" sz="2000" dirty="0" smtClean="0"/>
              <a:t>Asynchronous method invocation</a:t>
            </a:r>
          </a:p>
          <a:p>
            <a:r>
              <a:rPr lang="it-IT" sz="2800" dirty="0" smtClean="0"/>
              <a:t>Where are exceptions due to asynchonous communication raised?</a:t>
            </a:r>
          </a:p>
          <a:p>
            <a:pPr lvl="1"/>
            <a:r>
              <a:rPr lang="it-IT" sz="2400" dirty="0" smtClean="0"/>
              <a:t>Not by the asynchronous method invocation</a:t>
            </a:r>
          </a:p>
          <a:p>
            <a:pPr lvl="1"/>
            <a:r>
              <a:rPr lang="it-IT" sz="2400" dirty="0" smtClean="0"/>
              <a:t>By the </a:t>
            </a:r>
            <a:r>
              <a:rPr lang="it-IT" sz="2400" b="1" dirty="0" smtClean="0"/>
              <a:t>get</a:t>
            </a:r>
            <a:r>
              <a:rPr lang="it-IT" sz="2400" dirty="0" smtClean="0"/>
              <a:t> on the corresponding future</a:t>
            </a:r>
          </a:p>
          <a:p>
            <a:pPr lvl="1"/>
            <a:r>
              <a:rPr lang="it-IT" sz="2400" dirty="0" smtClean="0"/>
              <a:t>Possibly by the </a:t>
            </a:r>
            <a:r>
              <a:rPr lang="it-IT" sz="2400" b="1" dirty="0" smtClean="0"/>
              <a:t>await</a:t>
            </a:r>
          </a:p>
          <a:p>
            <a:pPr lvl="1"/>
            <a:endParaRPr lang="it-IT" sz="8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833" y="100012"/>
            <a:ext cx="2542503" cy="148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67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What an unmanaged exception does?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An unmanaged exception kills the current process, releasing the lock</a:t>
            </a:r>
          </a:p>
          <a:p>
            <a:r>
              <a:rPr lang="it-IT" sz="2800" dirty="0" smtClean="0"/>
              <a:t>To enable proofs by invariants, the invariant should hold whenever an exception may be raised</a:t>
            </a:r>
          </a:p>
          <a:p>
            <a:pPr lvl="1"/>
            <a:r>
              <a:rPr lang="it-IT" sz="2400" dirty="0" smtClean="0"/>
              <a:t>Not easy</a:t>
            </a:r>
          </a:p>
          <a:p>
            <a:pPr lvl="1"/>
            <a:r>
              <a:rPr lang="it-IT" sz="2400" dirty="0" smtClean="0"/>
              <a:t>Rollback may be an option</a:t>
            </a:r>
          </a:p>
          <a:p>
            <a:r>
              <a:rPr lang="it-IT" sz="2800" dirty="0" smtClean="0"/>
              <a:t>If the invariant cannot be guarenteed, the whole object needs to be killed</a:t>
            </a:r>
          </a:p>
          <a:p>
            <a:r>
              <a:rPr lang="it-IT" sz="2800" dirty="0" smtClean="0"/>
              <a:t>If invariants would involve more than one object, all of them would need to be killed</a:t>
            </a:r>
          </a:p>
          <a:p>
            <a:pPr lvl="1"/>
            <a:endParaRPr lang="it-IT" sz="8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4569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Exception properties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Not all exceptions need to kill the object if unmanaged</a:t>
            </a:r>
          </a:p>
          <a:p>
            <a:r>
              <a:rPr lang="it-IT" sz="2800" dirty="0" smtClean="0"/>
              <a:t>Only the ones for which it is not possible to guarentee the invariant</a:t>
            </a:r>
          </a:p>
          <a:p>
            <a:r>
              <a:rPr lang="it-IT" sz="2800" dirty="0" smtClean="0"/>
              <a:t>Can be specified by a property </a:t>
            </a:r>
            <a:r>
              <a:rPr lang="it-IT" sz="2800" b="1" dirty="0" smtClean="0"/>
              <a:t>deadly</a:t>
            </a:r>
          </a:p>
          <a:p>
            <a:r>
              <a:rPr lang="it-IT" sz="2800" dirty="0" smtClean="0"/>
              <a:t>Exceptions may also have other kinds of properties</a:t>
            </a:r>
          </a:p>
          <a:p>
            <a:pPr lvl="1"/>
            <a:r>
              <a:rPr lang="it-IT" sz="2400" dirty="0" smtClean="0"/>
              <a:t>E.g., </a:t>
            </a:r>
            <a:r>
              <a:rPr lang="it-IT" sz="2400" b="1" dirty="0" smtClean="0"/>
              <a:t>catchable</a:t>
            </a:r>
            <a:r>
              <a:rPr lang="it-IT" sz="2400" dirty="0" smtClean="0"/>
              <a:t> or not</a:t>
            </a:r>
            <a:endParaRPr lang="it-IT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154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pitchFamily="34" charset="0"/>
              </a:rPr>
              <a:t>From one </a:t>
            </a:r>
            <a:r>
              <a:rPr lang="en-US" dirty="0" err="1" smtClean="0">
                <a:latin typeface="Helvetica" pitchFamily="34" charset="0"/>
              </a:rPr>
              <a:t>ISoLA</a:t>
            </a:r>
            <a:r>
              <a:rPr lang="en-US" dirty="0" smtClean="0">
                <a:latin typeface="Helvetica" pitchFamily="34" charset="0"/>
              </a:rPr>
              <a:t> to another 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1" y="1208088"/>
            <a:ext cx="4814342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At ISoLA 2010</a:t>
            </a:r>
            <a:br>
              <a:rPr lang="it-IT" sz="2800" dirty="0" smtClean="0">
                <a:cs typeface="Times New Roman" pitchFamily="18" charset="0"/>
              </a:rPr>
            </a:br>
            <a:r>
              <a:rPr lang="it-IT" sz="2800" dirty="0" smtClean="0">
                <a:cs typeface="Times New Roman" pitchFamily="18" charset="0"/>
              </a:rPr>
              <a:t>Which properties a good fault model should satisfy</a:t>
            </a:r>
          </a:p>
          <a:p>
            <a:r>
              <a:rPr lang="it-IT" sz="2800" dirty="0" smtClean="0">
                <a:cs typeface="Times New Roman" pitchFamily="18" charset="0"/>
              </a:rPr>
              <a:t>At ISoLA 2014</a:t>
            </a:r>
            <a:br>
              <a:rPr lang="it-IT" sz="2800" dirty="0" smtClean="0">
                <a:cs typeface="Times New Roman" pitchFamily="18" charset="0"/>
              </a:rPr>
            </a:br>
            <a:r>
              <a:rPr lang="it-IT" sz="2800" dirty="0" smtClean="0">
                <a:cs typeface="Times New Roman" pitchFamily="18" charset="0"/>
              </a:rPr>
              <a:t>The design space of fault models for the ABS language</a:t>
            </a:r>
          </a:p>
          <a:p>
            <a:r>
              <a:rPr lang="it-IT" sz="2800" dirty="0" smtClean="0">
                <a:cs typeface="Times New Roman" pitchFamily="18" charset="0"/>
              </a:rPr>
              <a:t>Some of the properties discussed in 2010 will turn  out to be relevant</a:t>
            </a:r>
            <a:endParaRPr lang="it-IT" sz="2800" dirty="0">
              <a:cs typeface="Times New Roman" pitchFamily="18" charset="0"/>
            </a:endParaRPr>
          </a:p>
          <a:p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023" y="1335845"/>
            <a:ext cx="463867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13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Where are exception properties declared?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49" y="1208088"/>
            <a:ext cx="9290809" cy="5256212"/>
          </a:xfrm>
        </p:spPr>
        <p:txBody>
          <a:bodyPr/>
          <a:lstStyle/>
          <a:p>
            <a:r>
              <a:rPr lang="it-IT" sz="2800" dirty="0" smtClean="0"/>
              <a:t>In the exception declaration: </a:t>
            </a:r>
            <a:br>
              <a:rPr lang="it-IT" sz="2800" dirty="0" smtClean="0"/>
            </a:br>
            <a:r>
              <a:rPr lang="it-IT" sz="2800" b="1" dirty="0" smtClean="0"/>
              <a:t>deadly</a:t>
            </a:r>
            <a:r>
              <a:rPr lang="it-IT" sz="2800" dirty="0" smtClean="0"/>
              <a:t> exception ArrayOutOfBound</a:t>
            </a:r>
          </a:p>
          <a:p>
            <a:pPr lvl="1"/>
            <a:r>
              <a:rPr lang="it-IT" sz="2400" dirty="0" smtClean="0"/>
              <a:t>The exception will behave the same in all contexts</a:t>
            </a:r>
            <a:endParaRPr lang="it-IT" sz="2400" dirty="0"/>
          </a:p>
          <a:p>
            <a:r>
              <a:rPr lang="it-IT" sz="2800" dirty="0" smtClean="0"/>
              <a:t>In the construct raising it: </a:t>
            </a:r>
            <a:r>
              <a:rPr lang="it-IT" sz="2800" b="1" dirty="0" smtClean="0"/>
              <a:t>throw deadly </a:t>
            </a:r>
            <a:r>
              <a:rPr lang="it-IT" sz="2800" dirty="0" smtClean="0"/>
              <a:t>ArrayOutOfBound</a:t>
            </a:r>
          </a:p>
          <a:p>
            <a:pPr lvl="1"/>
            <a:r>
              <a:rPr lang="it-IT" sz="2400" dirty="0" smtClean="0"/>
              <a:t>Also, x</a:t>
            </a:r>
            <a:r>
              <a:rPr lang="it-IT" sz="2400" dirty="0" smtClean="0"/>
              <a:t>:=</a:t>
            </a:r>
            <a:r>
              <a:rPr lang="it-IT" sz="2400" dirty="0" smtClean="0"/>
              <a:t>a[i]</a:t>
            </a:r>
            <a:r>
              <a:rPr lang="it-IT" sz="2400" dirty="0" smtClean="0"/>
              <a:t> </a:t>
            </a:r>
            <a:r>
              <a:rPr lang="it-IT" sz="2400" b="1" dirty="0" smtClean="0"/>
              <a:t>deadly</a:t>
            </a:r>
          </a:p>
          <a:p>
            <a:pPr lvl="1"/>
            <a:r>
              <a:rPr lang="it-IT" sz="2400" dirty="0" smtClean="0"/>
              <a:t>Behavior of exception not visible in the declarations</a:t>
            </a:r>
          </a:p>
          <a:p>
            <a:r>
              <a:rPr lang="it-IT" sz="2800" dirty="0" smtClean="0"/>
              <a:t>In the method: Int calc(Int x) </a:t>
            </a:r>
            <a:r>
              <a:rPr lang="it-IT" sz="2800" b="1" dirty="0" smtClean="0"/>
              <a:t>deadly</a:t>
            </a:r>
            <a:r>
              <a:rPr lang="it-IT" sz="2800" dirty="0" smtClean="0"/>
              <a:t> ArrayOutOfBound</a:t>
            </a:r>
          </a:p>
          <a:p>
            <a:pPr lvl="1"/>
            <a:r>
              <a:rPr lang="it-IT" sz="2400" dirty="0" smtClean="0"/>
              <a:t>Enough to look at method declaration</a:t>
            </a:r>
          </a:p>
          <a:p>
            <a:pPr lvl="1"/>
            <a:r>
              <a:rPr lang="it-IT" sz="2400" dirty="0" smtClean="0"/>
              <a:t>More compositional</a:t>
            </a:r>
          </a:p>
          <a:p>
            <a:pPr lvl="1"/>
            <a:r>
              <a:rPr lang="it-IT" sz="2400" dirty="0" smtClean="0"/>
              <a:t>Not suitable for properties relevant inside the method (e.g., </a:t>
            </a:r>
            <a:r>
              <a:rPr lang="it-IT" sz="2400" b="1" dirty="0" smtClean="0"/>
              <a:t>catchable</a:t>
            </a:r>
            <a:r>
              <a:rPr lang="it-IT" sz="2400" dirty="0" smtClean="0"/>
              <a:t>)</a:t>
            </a:r>
          </a:p>
          <a:p>
            <a:pPr lvl="1"/>
            <a:endParaRPr lang="it-IT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38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Cooperative concurrency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is?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does?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/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Conclusion</a:t>
            </a:r>
            <a:endParaRPr lang="en-US" sz="2800" dirty="0">
              <a:solidFill>
                <a:srgbClr val="A0A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Where an exception goes?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Information about raised exceptions should be propagated</a:t>
            </a:r>
          </a:p>
          <a:p>
            <a:pPr lvl="1"/>
            <a:r>
              <a:rPr lang="it-IT" sz="2400" dirty="0" smtClean="0"/>
              <a:t>Other methods/objects may be influenced by the exception</a:t>
            </a:r>
          </a:p>
          <a:p>
            <a:pPr lvl="1"/>
            <a:r>
              <a:rPr lang="it-IT" sz="2400" dirty="0" smtClean="0"/>
              <a:t>In particular, for uncaught exceptions </a:t>
            </a:r>
          </a:p>
          <a:p>
            <a:r>
              <a:rPr lang="it-IT" sz="2800" dirty="0" smtClean="0"/>
              <a:t>Possible targets are:</a:t>
            </a:r>
          </a:p>
          <a:p>
            <a:pPr lvl="1"/>
            <a:r>
              <a:rPr lang="it-IT" sz="2400" dirty="0" smtClean="0"/>
              <a:t>Methods using the result of the computation</a:t>
            </a:r>
          </a:p>
          <a:p>
            <a:pPr lvl="1"/>
            <a:r>
              <a:rPr lang="it-IT" sz="2400" dirty="0" smtClean="0"/>
              <a:t>Methods invoked by the failed one</a:t>
            </a:r>
          </a:p>
          <a:p>
            <a:pPr lvl="1"/>
            <a:r>
              <a:rPr lang="it-IT" sz="2400" dirty="0" smtClean="0"/>
              <a:t>Other methods in the same object</a:t>
            </a:r>
          </a:p>
          <a:p>
            <a:pPr lvl="1"/>
            <a:r>
              <a:rPr lang="it-IT" sz="2400" dirty="0" smtClean="0"/>
              <a:t>Methods trying to access the object after it died</a:t>
            </a:r>
          </a:p>
          <a:p>
            <a:pPr lvl="1"/>
            <a:endParaRPr lang="it-IT" sz="8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848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Propagation through futures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In synchronous method calls, only the caller has direct access to the result of a computation</a:t>
            </a:r>
          </a:p>
          <a:p>
            <a:r>
              <a:rPr lang="it-IT" sz="2800" dirty="0" smtClean="0"/>
              <a:t>With asynchronous method calls, all the methods receiving the future have access to the result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he caller may be one of them or not </a:t>
            </a:r>
          </a:p>
          <a:p>
            <a:pPr lvl="1"/>
            <a:r>
              <a:rPr lang="it-IT" sz="2400" dirty="0" smtClean="0"/>
              <a:t>may even terminate before</a:t>
            </a:r>
          </a:p>
          <a:p>
            <a:r>
              <a:rPr lang="it-IT" sz="2800" dirty="0" smtClean="0"/>
              <a:t>The future is accessed via </a:t>
            </a:r>
            <a:r>
              <a:rPr lang="it-IT" sz="2800" b="1" dirty="0" smtClean="0"/>
              <a:t>await</a:t>
            </a:r>
            <a:r>
              <a:rPr lang="it-IT" sz="2800" dirty="0" smtClean="0"/>
              <a:t> and </a:t>
            </a:r>
            <a:r>
              <a:rPr lang="it-IT" sz="2800" b="1" dirty="0" smtClean="0"/>
              <a:t>get</a:t>
            </a:r>
          </a:p>
          <a:p>
            <a:pPr lvl="1"/>
            <a:r>
              <a:rPr lang="it-IT" sz="2400" dirty="0" smtClean="0"/>
              <a:t>The </a:t>
            </a:r>
            <a:r>
              <a:rPr lang="it-IT" sz="2400" b="1" dirty="0" smtClean="0"/>
              <a:t>get</a:t>
            </a:r>
            <a:r>
              <a:rPr lang="it-IT" sz="2400" dirty="0" smtClean="0"/>
              <a:t> should raise the exception</a:t>
            </a:r>
          </a:p>
          <a:p>
            <a:pPr lvl="2"/>
            <a:r>
              <a:rPr lang="it-IT" sz="2000" dirty="0" smtClean="0"/>
              <a:t>There is no value in the future</a:t>
            </a:r>
          </a:p>
          <a:p>
            <a:pPr lvl="1"/>
            <a:r>
              <a:rPr lang="it-IT" sz="2400" dirty="0" smtClean="0"/>
              <a:t>Less clear for the </a:t>
            </a:r>
            <a:r>
              <a:rPr lang="it-IT" sz="2400" b="1" dirty="0" smtClean="0"/>
              <a:t>await</a:t>
            </a:r>
            <a:endParaRPr lang="it-IT" sz="800" b="1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7912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Propagation through futures: concurrency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Different processes can perform a </a:t>
            </a:r>
            <a:r>
              <a:rPr lang="it-IT" sz="2800" b="1" dirty="0" smtClean="0"/>
              <a:t>get</a:t>
            </a:r>
            <a:r>
              <a:rPr lang="it-IT" sz="2800" dirty="0" smtClean="0"/>
              <a:t> on the same future concurrently</a:t>
            </a:r>
          </a:p>
          <a:p>
            <a:r>
              <a:rPr lang="it-IT" sz="2800" dirty="0" smtClean="0"/>
              <a:t>All of them should raise an exception</a:t>
            </a:r>
          </a:p>
          <a:p>
            <a:pPr lvl="1"/>
            <a:r>
              <a:rPr lang="it-IT" sz="2400" dirty="0" smtClean="0"/>
              <a:t>Avoids races</a:t>
            </a:r>
          </a:p>
          <a:p>
            <a:pPr lvl="1"/>
            <a:r>
              <a:rPr lang="it-IT" sz="2400" dirty="0" smtClean="0"/>
              <a:t>Ensures the behaviour of the future changes at most once</a:t>
            </a:r>
          </a:p>
          <a:p>
            <a:pPr lvl="1"/>
            <a:endParaRPr lang="it-IT" sz="8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6365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Propagation through method invocations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When a method raises an exception, many invocations from it to other methods may be running or pending</a:t>
            </a:r>
          </a:p>
          <a:p>
            <a:pPr lvl="1"/>
            <a:r>
              <a:rPr lang="it-IT" sz="2400" dirty="0"/>
              <a:t>b</a:t>
            </a:r>
            <a:r>
              <a:rPr lang="it-IT" sz="2400" dirty="0" smtClean="0"/>
              <a:t>ecause of asynchronicity</a:t>
            </a:r>
          </a:p>
          <a:p>
            <a:r>
              <a:rPr lang="it-IT" sz="2800" dirty="0" smtClean="0"/>
              <a:t>Those invocations may become useless or even undesired because of the exception</a:t>
            </a:r>
          </a:p>
          <a:p>
            <a:r>
              <a:rPr lang="it-IT" sz="2800" dirty="0" smtClean="0"/>
              <a:t>A mechanism to </a:t>
            </a:r>
            <a:r>
              <a:rPr lang="it-IT" sz="2800" b="1" dirty="0" smtClean="0"/>
              <a:t>cancel</a:t>
            </a:r>
            <a:r>
              <a:rPr lang="it-IT" sz="2800" dirty="0" smtClean="0"/>
              <a:t> them seems useful</a:t>
            </a:r>
          </a:p>
          <a:p>
            <a:r>
              <a:rPr lang="it-IT" sz="2800" dirty="0" smtClean="0"/>
              <a:t>There are different possible timings:</a:t>
            </a:r>
          </a:p>
          <a:p>
            <a:pPr lvl="1"/>
            <a:r>
              <a:rPr lang="it-IT" sz="2400" dirty="0"/>
              <a:t>i</a:t>
            </a:r>
            <a:r>
              <a:rPr lang="it-IT" sz="2400" dirty="0" smtClean="0"/>
              <a:t>f they have not started yet, the invocation can be removed</a:t>
            </a:r>
          </a:p>
          <a:p>
            <a:pPr lvl="1"/>
            <a:r>
              <a:rPr lang="it-IT" sz="2400" dirty="0"/>
              <a:t>i</a:t>
            </a:r>
            <a:r>
              <a:rPr lang="it-IT" sz="2400" dirty="0" smtClean="0"/>
              <a:t>f they are running, an exception may be raised in them</a:t>
            </a:r>
          </a:p>
          <a:p>
            <a:pPr lvl="1"/>
            <a:r>
              <a:rPr lang="it-IT" sz="2400" dirty="0"/>
              <a:t>i</a:t>
            </a:r>
            <a:r>
              <a:rPr lang="it-IT" sz="2400" dirty="0" smtClean="0"/>
              <a:t>f they have completed, they may be compensated</a:t>
            </a:r>
          </a:p>
          <a:p>
            <a:pPr lvl="1"/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993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How to cancel method invocations?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Programmed propagation</a:t>
            </a:r>
          </a:p>
          <a:p>
            <a:pPr lvl="1"/>
            <a:r>
              <a:rPr lang="it-IT" sz="2400" dirty="0" smtClean="0"/>
              <a:t>An explicit primitive f1 := f.</a:t>
            </a:r>
            <a:r>
              <a:rPr lang="it-IT" sz="2400" b="1" dirty="0" smtClean="0"/>
              <a:t>cancel</a:t>
            </a:r>
            <a:r>
              <a:rPr lang="it-IT" sz="2400" dirty="0" smtClean="0"/>
              <a:t>(e) is used</a:t>
            </a:r>
          </a:p>
          <a:p>
            <a:pPr lvl="2"/>
            <a:r>
              <a:rPr lang="it-IT" sz="2000" dirty="0" smtClean="0"/>
              <a:t>f is the future individuating the invocation</a:t>
            </a:r>
          </a:p>
          <a:p>
            <a:pPr lvl="2"/>
            <a:r>
              <a:rPr lang="it-IT" sz="2000" dirty="0" smtClean="0"/>
              <a:t>e is the exception to be thrown</a:t>
            </a:r>
          </a:p>
          <a:p>
            <a:pPr lvl="2"/>
            <a:r>
              <a:rPr lang="it-IT" sz="2000" dirty="0" smtClean="0"/>
              <a:t>f1 will contain the result of the cancellation</a:t>
            </a:r>
          </a:p>
          <a:p>
            <a:pPr lvl="1"/>
            <a:r>
              <a:rPr lang="it-IT" sz="2400" dirty="0" smtClean="0"/>
              <a:t>Suitable for caught exceptions</a:t>
            </a:r>
          </a:p>
          <a:p>
            <a:r>
              <a:rPr lang="it-IT" sz="2800" dirty="0" smtClean="0"/>
              <a:t>Automatic propagation</a:t>
            </a:r>
          </a:p>
          <a:p>
            <a:pPr lvl="1"/>
            <a:r>
              <a:rPr lang="it-IT" sz="2400" dirty="0" smtClean="0"/>
              <a:t>The exception is sent to all the methods invoked whose future has not been checked yet</a:t>
            </a:r>
          </a:p>
          <a:p>
            <a:pPr lvl="1"/>
            <a:r>
              <a:rPr lang="it-IT" sz="2400" dirty="0" smtClean="0"/>
              <a:t>One may also want to consider futures received/passed as parameters</a:t>
            </a:r>
          </a:p>
          <a:p>
            <a:pPr lvl="1"/>
            <a:r>
              <a:rPr lang="it-IT" sz="2400" dirty="0" smtClean="0"/>
              <a:t>Suitable for uncaught exceptions</a:t>
            </a:r>
          </a:p>
          <a:p>
            <a:pPr lvl="1"/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223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Propagation to processes in the same object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If the invariant cannot be restored, killing the object may be too extreme</a:t>
            </a:r>
          </a:p>
          <a:p>
            <a:r>
              <a:rPr lang="it-IT" sz="2800" dirty="0"/>
              <a:t>T</a:t>
            </a:r>
            <a:r>
              <a:rPr lang="it-IT" sz="2800" dirty="0" smtClean="0"/>
              <a:t>he exception may be propagated to the next method invocations to be executed</a:t>
            </a:r>
          </a:p>
          <a:p>
            <a:pPr lvl="1"/>
            <a:r>
              <a:rPr lang="it-IT" sz="2400" dirty="0" smtClean="0"/>
              <a:t>they may be able to manage it</a:t>
            </a:r>
          </a:p>
          <a:p>
            <a:r>
              <a:rPr lang="it-IT" sz="2800" dirty="0" smtClean="0"/>
              <a:t>Exception may be raised </a:t>
            </a:r>
          </a:p>
          <a:p>
            <a:pPr lvl="1"/>
            <a:r>
              <a:rPr lang="it-IT" sz="2400" dirty="0" smtClean="0"/>
              <a:t>at the beginning of </a:t>
            </a:r>
            <a:r>
              <a:rPr lang="it-IT" sz="2400" dirty="0"/>
              <a:t>a</a:t>
            </a:r>
            <a:r>
              <a:rPr lang="it-IT" sz="2400" dirty="0" smtClean="0"/>
              <a:t> method invocation</a:t>
            </a:r>
          </a:p>
          <a:p>
            <a:pPr lvl="1"/>
            <a:r>
              <a:rPr lang="it-IT" sz="2400" dirty="0"/>
              <a:t>w</a:t>
            </a:r>
            <a:r>
              <a:rPr lang="it-IT" sz="2400" dirty="0" smtClean="0"/>
              <a:t>hen it resumes after an </a:t>
            </a:r>
            <a:r>
              <a:rPr lang="it-IT" sz="2400" b="1" dirty="0" smtClean="0"/>
              <a:t>await</a:t>
            </a:r>
            <a:r>
              <a:rPr lang="it-IT" sz="2400" dirty="0" smtClean="0"/>
              <a:t> or </a:t>
            </a:r>
            <a:r>
              <a:rPr lang="it-IT" sz="2400" b="1" dirty="0" smtClean="0"/>
              <a:t>suspend</a:t>
            </a:r>
          </a:p>
          <a:p>
            <a:r>
              <a:rPr lang="it-IT" sz="2800" dirty="0" smtClean="0"/>
              <a:t>A dedicated system exception should be used</a:t>
            </a:r>
            <a:endParaRPr lang="it-IT" sz="2000" dirty="0" smtClean="0"/>
          </a:p>
          <a:p>
            <a:pPr lvl="1"/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93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Propagation through dead objects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If an object is dead, the invocation of one of its methods should raise an exception</a:t>
            </a:r>
          </a:p>
          <a:p>
            <a:r>
              <a:rPr lang="it-IT" sz="2800" dirty="0" smtClean="0"/>
              <a:t>Surely in case of </a:t>
            </a:r>
            <a:r>
              <a:rPr lang="it-IT" sz="2800" b="1" dirty="0" smtClean="0"/>
              <a:t>get</a:t>
            </a:r>
            <a:r>
              <a:rPr lang="it-IT" sz="2800" dirty="0" smtClean="0"/>
              <a:t>, not clear for </a:t>
            </a:r>
            <a:r>
              <a:rPr lang="it-IT" sz="2800" b="1" dirty="0" smtClean="0"/>
              <a:t>await</a:t>
            </a:r>
          </a:p>
          <a:p>
            <a:r>
              <a:rPr lang="it-IT" sz="2800" dirty="0" smtClean="0"/>
              <a:t>A dedicated system exception should be raised</a:t>
            </a:r>
            <a:endParaRPr lang="it-IT" sz="2000" dirty="0" smtClean="0"/>
          </a:p>
          <a:p>
            <a:pPr lvl="1"/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118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Cooperative concurrency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is?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does?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40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Cooperative concurrency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What a fault is?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What a fault does?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/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/>
              <a:t>Conclusion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cs typeface="Times New Roman" pitchFamily="18" charset="0"/>
              </a:rPr>
              <a:t>C</a:t>
            </a:r>
            <a:r>
              <a:rPr lang="it-IT" dirty="0" smtClean="0">
                <a:cs typeface="Times New Roman" pitchFamily="18" charset="0"/>
              </a:rPr>
              <a:t>onclusion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Designing a fault model for ABS involves many, non trivial choices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he best interplay between exceptions and </a:t>
            </a:r>
            <a:r>
              <a:rPr lang="it-IT" sz="2400" b="1" dirty="0" smtClean="0"/>
              <a:t>await</a:t>
            </a:r>
            <a:r>
              <a:rPr lang="it-IT" sz="2400" dirty="0" smtClean="0"/>
              <a:t> is not yet clear</a:t>
            </a:r>
          </a:p>
          <a:p>
            <a:r>
              <a:rPr lang="it-IT" sz="2800" dirty="0" smtClean="0"/>
              <a:t>Asynchronous method calls, futures, cooperative concurrency and invariants have an impact on the choices</a:t>
            </a:r>
          </a:p>
          <a:p>
            <a:pPr lvl="1"/>
            <a:r>
              <a:rPr lang="it-IT" sz="2400" dirty="0"/>
              <a:t>t</a:t>
            </a:r>
            <a:r>
              <a:rPr lang="it-IT" sz="2400" dirty="0" smtClean="0"/>
              <a:t>he choices good for Java may not be good for ABS</a:t>
            </a:r>
          </a:p>
          <a:p>
            <a:pPr lvl="1"/>
            <a:endParaRPr lang="it-IT" sz="2400" dirty="0" smtClean="0"/>
          </a:p>
          <a:p>
            <a:endParaRPr lang="it-IT" sz="20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1395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What about ISoLA 2010 properties?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/>
              <a:t>For theoretical models</a:t>
            </a:r>
          </a:p>
          <a:p>
            <a:pPr lvl="1"/>
            <a:r>
              <a:rPr lang="en-US" sz="2400" dirty="0" smtClean="0"/>
              <a:t>Full specification: quite tricky to ensure without a formal semantics</a:t>
            </a:r>
            <a:endParaRPr lang="en-US" sz="2400" dirty="0"/>
          </a:p>
          <a:p>
            <a:pPr lvl="1"/>
            <a:r>
              <a:rPr lang="en-US" sz="2400" dirty="0" smtClean="0"/>
              <a:t>Expressiveness, </a:t>
            </a:r>
            <a:r>
              <a:rPr lang="en-US" sz="2400" dirty="0" err="1" smtClean="0"/>
              <a:t>minimality</a:t>
            </a:r>
            <a:r>
              <a:rPr lang="en-US" sz="2400" dirty="0" smtClean="0"/>
              <a:t>: the </a:t>
            </a:r>
            <a:r>
              <a:rPr lang="en-US" sz="2400" smtClean="0"/>
              <a:t>main trade-off </a:t>
            </a:r>
            <a:r>
              <a:rPr lang="en-US" sz="2400" dirty="0" smtClean="0"/>
              <a:t>we considered</a:t>
            </a:r>
          </a:p>
          <a:p>
            <a:pPr lvl="1"/>
            <a:r>
              <a:rPr lang="en-US" sz="2400" dirty="0" smtClean="0"/>
              <a:t>Intuitiveness: we tried to address it</a:t>
            </a:r>
            <a:endParaRPr lang="en-US" sz="2400" dirty="0"/>
          </a:p>
          <a:p>
            <a:r>
              <a:rPr lang="en-US" sz="2800" dirty="0" smtClean="0"/>
              <a:t>For programming languages</a:t>
            </a:r>
          </a:p>
          <a:p>
            <a:pPr lvl="1"/>
            <a:r>
              <a:rPr lang="en-US" sz="2400" dirty="0" smtClean="0"/>
              <a:t>Usability: more validation needed</a:t>
            </a:r>
          </a:p>
          <a:p>
            <a:pPr lvl="1"/>
            <a:r>
              <a:rPr lang="en-US" sz="2400" dirty="0" smtClean="0"/>
              <a:t>Robustness: we provided constructs to deal with network failures</a:t>
            </a:r>
          </a:p>
          <a:p>
            <a:pPr lvl="1"/>
            <a:r>
              <a:rPr lang="en-US" sz="2400" dirty="0" smtClean="0"/>
              <a:t>Compatibility: not addressed</a:t>
            </a:r>
          </a:p>
          <a:p>
            <a:r>
              <a:rPr lang="en-US" sz="2800" dirty="0" smtClean="0"/>
              <a:t>Most properties are relevant, mainly the ones for theoretical models</a:t>
            </a:r>
            <a:endParaRPr lang="en-US" sz="28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098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Future/related work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en-US" sz="2800" dirty="0" smtClean="0"/>
              <a:t>Some of the alternatives we propose have never been fully explored</a:t>
            </a:r>
          </a:p>
          <a:p>
            <a:r>
              <a:rPr lang="en-US" sz="2800" dirty="0" smtClean="0"/>
              <a:t>A full exploration will require </a:t>
            </a:r>
          </a:p>
          <a:p>
            <a:pPr lvl="1"/>
            <a:r>
              <a:rPr lang="en-US" sz="2400" dirty="0" smtClean="0"/>
              <a:t>the precise definition of their semantics</a:t>
            </a:r>
          </a:p>
          <a:p>
            <a:pPr lvl="1"/>
            <a:r>
              <a:rPr lang="en-US" sz="2400" dirty="0" smtClean="0"/>
              <a:t>their introduction in the ABS implementation</a:t>
            </a:r>
            <a:endParaRPr lang="en-US" dirty="0" smtClean="0"/>
          </a:p>
          <a:p>
            <a:r>
              <a:rPr lang="en-US" sz="2800" dirty="0" smtClean="0"/>
              <a:t>A few (complex) alternatives have </a:t>
            </a:r>
            <a:r>
              <a:rPr lang="en-US" sz="2800" smtClean="0"/>
              <a:t>been partially </a:t>
            </a:r>
            <a:r>
              <a:rPr lang="en-US" sz="2800" dirty="0" smtClean="0"/>
              <a:t>explored</a:t>
            </a:r>
          </a:p>
          <a:p>
            <a:pPr lvl="1"/>
            <a:r>
              <a:rPr lang="en-US" sz="2400" dirty="0" smtClean="0"/>
              <a:t>Compensations [COORDINATION 2011]</a:t>
            </a:r>
          </a:p>
          <a:p>
            <a:pPr lvl="1"/>
            <a:r>
              <a:rPr lang="en-US" sz="2400" dirty="0" smtClean="0"/>
              <a:t>Rollback [previous talk]</a:t>
            </a:r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575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34" charset="0"/>
              </a:rPr>
              <a:t>End of talk</a:t>
            </a:r>
          </a:p>
        </p:txBody>
      </p:sp>
      <p:sp>
        <p:nvSpPr>
          <p:cNvPr id="770054" name="WordArt 6"/>
          <p:cNvSpPr>
            <a:spLocks noChangeArrowheads="1" noChangeShapeType="1" noTextEdit="1"/>
          </p:cNvSpPr>
          <p:nvPr/>
        </p:nvSpPr>
        <p:spPr bwMode="auto">
          <a:xfrm>
            <a:off x="1193800" y="620713"/>
            <a:ext cx="5803900" cy="22145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Thanks!</a:t>
            </a:r>
          </a:p>
        </p:txBody>
      </p:sp>
      <p:sp>
        <p:nvSpPr>
          <p:cNvPr id="770812" name="WordArt 764"/>
          <p:cNvSpPr>
            <a:spLocks noChangeArrowheads="1" noChangeShapeType="1" noTextEdit="1"/>
          </p:cNvSpPr>
          <p:nvPr/>
        </p:nvSpPr>
        <p:spPr bwMode="auto">
          <a:xfrm rot="-803288">
            <a:off x="1463675" y="3851275"/>
            <a:ext cx="7891463" cy="21812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>
              <a:buFont typeface="Monotype Sorts" pitchFamily="2" charset="2"/>
              <a:buNone/>
            </a:pPr>
            <a:r>
              <a:rPr lang="fr-FR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503288" scaled="1"/>
                </a:gradFill>
                <a:latin typeface="Impact"/>
              </a:rPr>
              <a:t>Any question?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54" grpId="0" animBg="1"/>
      <p:bldP spid="7708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latin typeface="Helvetica" pitchFamily="34" charset="0"/>
              </a:rPr>
              <a:t>Roadmap</a:t>
            </a:r>
            <a:endParaRPr lang="en-US">
              <a:latin typeface="Helvetica" pitchFamily="34" charset="0"/>
            </a:endParaRPr>
          </a:p>
        </p:txBody>
      </p:sp>
      <p:sp>
        <p:nvSpPr>
          <p:cNvPr id="1278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5762625" cy="5256212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 smtClean="0"/>
              <a:t>Cooperative concurrency</a:t>
            </a:r>
            <a:endParaRPr lang="en-US" sz="2800" dirty="0"/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is?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What a fault does?</a:t>
            </a:r>
            <a:endParaRPr lang="en-US" sz="2800" dirty="0">
              <a:solidFill>
                <a:srgbClr val="A0A0A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Where a fault goes?</a:t>
            </a: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A0A0A0"/>
                </a:solidFill>
              </a:rPr>
              <a:t>Conclusion</a:t>
            </a:r>
            <a:endParaRPr lang="en-US" sz="2800" dirty="0">
              <a:solidFill>
                <a:srgbClr val="A0A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821" y="1050877"/>
            <a:ext cx="3865222" cy="56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94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pitchFamily="34" charset="0"/>
              </a:rPr>
              <a:t>Our aim </a:t>
            </a:r>
            <a:endParaRPr lang="el-GR">
              <a:cs typeface="Times New Roman" pitchFamily="18" charset="0"/>
            </a:endParaRPr>
          </a:p>
        </p:txBody>
      </p:sp>
      <p:sp>
        <p:nvSpPr>
          <p:cNvPr id="1281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605838" cy="5256212"/>
          </a:xfrm>
        </p:spPr>
        <p:txBody>
          <a:bodyPr/>
          <a:lstStyle/>
          <a:p>
            <a:r>
              <a:rPr lang="it-IT" sz="2800" dirty="0" smtClean="0">
                <a:cs typeface="Times New Roman" pitchFamily="18" charset="0"/>
              </a:rPr>
              <a:t>A fault model is a main component of a language design</a:t>
            </a:r>
            <a:endParaRPr lang="it-IT" sz="28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Refined fault models have been developed for mainstream languages</a:t>
            </a:r>
          </a:p>
          <a:p>
            <a:pPr lvl="1"/>
            <a:r>
              <a:rPr lang="it-IT" sz="2000" dirty="0" smtClean="0">
                <a:cs typeface="Times New Roman" pitchFamily="18" charset="0"/>
              </a:rPr>
              <a:t>Such as Java, C++ or Haskell</a:t>
            </a:r>
            <a:endParaRPr lang="it-IT" sz="20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Can we say something more?</a:t>
            </a:r>
            <a:endParaRPr lang="it-IT" sz="2800" dirty="0">
              <a:cs typeface="Times New Roman" pitchFamily="18" charset="0"/>
            </a:endParaRPr>
          </a:p>
          <a:p>
            <a:r>
              <a:rPr lang="it-IT" sz="2800" dirty="0" smtClean="0">
                <a:cs typeface="Times New Roman" pitchFamily="18" charset="0"/>
              </a:rPr>
              <a:t>Yes, since the fault model is related to the other constructs of the language!</a:t>
            </a:r>
          </a:p>
          <a:p>
            <a:r>
              <a:rPr lang="it-IT" sz="2800" smtClean="0">
                <a:cs typeface="Times New Roman" pitchFamily="18" charset="0"/>
              </a:rPr>
              <a:t>ABS uses cooperative concurrency, while Java, C++ and Haskell do not</a:t>
            </a:r>
            <a:endParaRPr lang="it-IT" sz="2800" dirty="0">
              <a:cs typeface="Times New Roman" pitchFamily="18" charset="0"/>
            </a:endParaRPr>
          </a:p>
          <a:p>
            <a:endParaRPr lang="el-GR" sz="2800" dirty="0">
              <a:latin typeface="Helvetic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ABS language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9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A concurrent </a:t>
            </a:r>
            <a:r>
              <a:rPr lang="it-IT" sz="2800" dirty="0"/>
              <a:t>object-oriented language</a:t>
            </a:r>
          </a:p>
          <a:p>
            <a:r>
              <a:rPr lang="it-IT" sz="2800" dirty="0"/>
              <a:t>Chosen as specification language inside the </a:t>
            </a:r>
            <a:r>
              <a:rPr lang="it-IT" sz="2800" dirty="0" smtClean="0"/>
              <a:t>HATS and ENVISAGE </a:t>
            </a:r>
            <a:r>
              <a:rPr lang="it-IT" sz="2800" dirty="0"/>
              <a:t>European </a:t>
            </a:r>
            <a:r>
              <a:rPr lang="it-IT" sz="2800" dirty="0" smtClean="0"/>
              <a:t>projects</a:t>
            </a:r>
            <a:endParaRPr lang="it-IT" sz="2800" dirty="0"/>
          </a:p>
          <a:p>
            <a:r>
              <a:rPr lang="it-IT" sz="2800" dirty="0"/>
              <a:t>Based on asynchronous method calls and futures</a:t>
            </a:r>
          </a:p>
          <a:p>
            <a:r>
              <a:rPr lang="it-IT" sz="2800" dirty="0"/>
              <a:t>Providing cooperative </a:t>
            </a:r>
            <a:r>
              <a:rPr lang="it-IT" sz="2800" dirty="0" smtClean="0"/>
              <a:t>concurrency</a:t>
            </a:r>
            <a:endParaRPr lang="it-IT" sz="2800" dirty="0"/>
          </a:p>
          <a:p>
            <a:r>
              <a:rPr lang="it-IT" sz="2800" dirty="0"/>
              <a:t>Equipped with a full formal semantics based on rewriting logic</a:t>
            </a:r>
          </a:p>
          <a:p>
            <a:r>
              <a:rPr lang="it-IT" sz="2800" dirty="0"/>
              <a:t>Suitable for static analysis</a:t>
            </a:r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89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Futures</a:t>
            </a:r>
            <a:endParaRPr lang="el-GR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A standard mechanism for allowing asynchronous method calls (cfr. java.util.concurrent)</a:t>
            </a:r>
          </a:p>
          <a:p>
            <a:r>
              <a:rPr lang="it-IT" sz="2800" dirty="0"/>
              <a:t>An asynchronous method call spawns a remote computation but </a:t>
            </a:r>
            <a:r>
              <a:rPr lang="it-IT" sz="2800" dirty="0" smtClean="0"/>
              <a:t>the local </a:t>
            </a:r>
            <a:r>
              <a:rPr lang="it-IT" sz="2800" dirty="0"/>
              <a:t>computation can proceed</a:t>
            </a:r>
          </a:p>
          <a:p>
            <a:r>
              <a:rPr lang="it-IT" sz="2800" dirty="0"/>
              <a:t>The result of the remote computation is stored in a </a:t>
            </a:r>
            <a:r>
              <a:rPr lang="it-IT" sz="2800" dirty="0" smtClean="0"/>
              <a:t>future</a:t>
            </a:r>
          </a:p>
          <a:p>
            <a:r>
              <a:rPr lang="it-IT" sz="2800" dirty="0" smtClean="0"/>
              <a:t>The caller checks the future to get the result</a:t>
            </a:r>
          </a:p>
          <a:p>
            <a:pPr lvl="1"/>
            <a:r>
              <a:rPr lang="it-IT" sz="2400" dirty="0" smtClean="0"/>
              <a:t>It blocks only when it needs the result</a:t>
            </a:r>
            <a:endParaRPr lang="it-IT" sz="2800" dirty="0" smtClean="0"/>
          </a:p>
          <a:p>
            <a:r>
              <a:rPr lang="it-IT" sz="2800" dirty="0" smtClean="0"/>
              <a:t>In ABS, futures are first-class entities</a:t>
            </a:r>
            <a:endParaRPr lang="it-IT" sz="28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587" y="88901"/>
            <a:ext cx="1809701" cy="118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26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cs typeface="Times New Roman" pitchFamily="18" charset="0"/>
              </a:rPr>
              <a:t>ABS basics</a:t>
            </a:r>
            <a:endParaRPr lang="el-GR">
              <a:cs typeface="Times New Roman" pitchFamily="18" charset="0"/>
            </a:endParaRPr>
          </a:p>
        </p:txBody>
      </p:sp>
      <p:sp>
        <p:nvSpPr>
          <p:cNvPr id="1405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/>
              <a:t>s</a:t>
            </a:r>
            <a:r>
              <a:rPr lang="it-IT" sz="2800" dirty="0" smtClean="0"/>
              <a:t> </a:t>
            </a:r>
            <a:r>
              <a:rPr lang="it-IT" sz="2800" dirty="0"/>
              <a:t>::= …			(standard o-o constructs)</a:t>
            </a:r>
            <a:br>
              <a:rPr lang="it-IT" sz="2800" dirty="0"/>
            </a:br>
            <a:r>
              <a:rPr lang="it-IT" sz="2800" dirty="0"/>
              <a:t>         f := </a:t>
            </a:r>
            <a:r>
              <a:rPr lang="it-IT" sz="2800" dirty="0" smtClean="0"/>
              <a:t>o!m(p</a:t>
            </a:r>
            <a:r>
              <a:rPr lang="it-IT" sz="2800" baseline="-25000" dirty="0" smtClean="0"/>
              <a:t>1</a:t>
            </a:r>
            <a:r>
              <a:rPr lang="it-IT" sz="2800" dirty="0" smtClean="0"/>
              <a:t>,…p</a:t>
            </a:r>
            <a:r>
              <a:rPr lang="it-IT" sz="2800" baseline="-25000" dirty="0" smtClean="0"/>
              <a:t>n</a:t>
            </a:r>
            <a:r>
              <a:rPr lang="it-IT" sz="2800" dirty="0"/>
              <a:t>)	(asynchronous invocation)</a:t>
            </a:r>
            <a:br>
              <a:rPr lang="it-IT" sz="2800" dirty="0"/>
            </a:br>
            <a:r>
              <a:rPr lang="it-IT" sz="2800" dirty="0"/>
              <a:t>         x := f.</a:t>
            </a:r>
            <a:r>
              <a:rPr lang="it-IT" sz="2800" b="1" dirty="0"/>
              <a:t>get</a:t>
            </a:r>
            <a:r>
              <a:rPr lang="it-IT" sz="2800" dirty="0"/>
              <a:t>		(read future)</a:t>
            </a:r>
            <a:br>
              <a:rPr lang="it-IT" sz="2800" dirty="0"/>
            </a:br>
            <a:r>
              <a:rPr lang="it-IT" sz="2800" dirty="0"/>
              <a:t>         </a:t>
            </a:r>
            <a:r>
              <a:rPr lang="it-IT" sz="2800" b="1" dirty="0"/>
              <a:t>await</a:t>
            </a:r>
            <a:r>
              <a:rPr lang="it-IT" sz="2800" dirty="0"/>
              <a:t> g </a:t>
            </a:r>
            <a:r>
              <a:rPr lang="it-IT" sz="2800" b="1" dirty="0"/>
              <a:t>do</a:t>
            </a:r>
            <a:r>
              <a:rPr lang="it-IT" sz="2800" dirty="0"/>
              <a:t> </a:t>
            </a:r>
            <a:r>
              <a:rPr lang="it-IT" sz="2800" dirty="0">
                <a:cs typeface="Times New Roman" pitchFamily="18" charset="0"/>
              </a:rPr>
              <a:t>{s}	(await)</a:t>
            </a:r>
            <a:br>
              <a:rPr lang="it-IT" sz="2800" dirty="0">
                <a:cs typeface="Times New Roman" pitchFamily="18" charset="0"/>
              </a:rPr>
            </a:br>
            <a:r>
              <a:rPr lang="it-IT" sz="2800" dirty="0">
                <a:cs typeface="Times New Roman" pitchFamily="18" charset="0"/>
              </a:rPr>
              <a:t>         </a:t>
            </a:r>
            <a:r>
              <a:rPr lang="it-IT" sz="2800" b="1" dirty="0" smtClean="0">
                <a:cs typeface="Times New Roman" pitchFamily="18" charset="0"/>
              </a:rPr>
              <a:t>suspend</a:t>
            </a:r>
            <a:r>
              <a:rPr lang="it-IT" sz="2800" dirty="0">
                <a:cs typeface="Times New Roman" pitchFamily="18" charset="0"/>
              </a:rPr>
              <a:t>		(processor release)</a:t>
            </a:r>
          </a:p>
          <a:p>
            <a:endParaRPr lang="it-IT" sz="2800" dirty="0">
              <a:cs typeface="Times New Roman" pitchFamily="18" charset="0"/>
            </a:endParaRPr>
          </a:p>
          <a:p>
            <a:r>
              <a:rPr lang="it-IT" sz="2800" dirty="0">
                <a:cs typeface="Times New Roman" pitchFamily="18" charset="0"/>
              </a:rPr>
              <a:t>g is a guard including: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Checks for future availability: ?f</a:t>
            </a:r>
          </a:p>
          <a:p>
            <a:pPr lvl="1"/>
            <a:r>
              <a:rPr lang="it-IT" sz="2400" dirty="0" smtClean="0">
                <a:cs typeface="Times New Roman" pitchFamily="18" charset="0"/>
              </a:rPr>
              <a:t>Boolean </a:t>
            </a:r>
            <a:r>
              <a:rPr lang="it-IT" sz="2400" dirty="0">
                <a:cs typeface="Times New Roman" pitchFamily="18" charset="0"/>
              </a:rPr>
              <a:t>expressions</a:t>
            </a:r>
          </a:p>
          <a:p>
            <a:endParaRPr lang="it-IT" sz="2800" dirty="0">
              <a:cs typeface="Times New Roman" pitchFamily="18" charset="0"/>
            </a:endParaRPr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099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cs typeface="Times New Roman" pitchFamily="18" charset="0"/>
              </a:rPr>
              <a:t>Cooperative concurrency and invariants</a:t>
            </a:r>
            <a:endParaRPr lang="el-GR" dirty="0">
              <a:cs typeface="Times New Roman" pitchFamily="18" charset="0"/>
            </a:endParaRPr>
          </a:p>
        </p:txBody>
      </p:sp>
      <p:sp>
        <p:nvSpPr>
          <p:cNvPr id="139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2750" y="1208088"/>
            <a:ext cx="8593138" cy="5256212"/>
          </a:xfrm>
        </p:spPr>
        <p:txBody>
          <a:bodyPr/>
          <a:lstStyle/>
          <a:p>
            <a:r>
              <a:rPr lang="it-IT" sz="2800" dirty="0" smtClean="0"/>
              <a:t>ABS suitable for reasoning based on invariants on the state of objects</a:t>
            </a:r>
          </a:p>
          <a:p>
            <a:r>
              <a:rPr lang="it-IT" sz="2800" dirty="0" smtClean="0"/>
              <a:t>Invariants should hold at all points where the processor may be released </a:t>
            </a:r>
          </a:p>
          <a:p>
            <a:pPr lvl="1"/>
            <a:r>
              <a:rPr lang="it-IT" sz="2400" b="1" dirty="0" smtClean="0"/>
              <a:t>suspend</a:t>
            </a:r>
            <a:r>
              <a:rPr lang="it-IT" sz="2400" dirty="0" smtClean="0"/>
              <a:t> and </a:t>
            </a:r>
            <a:r>
              <a:rPr lang="it-IT" sz="2400" b="1" dirty="0" smtClean="0"/>
              <a:t>await</a:t>
            </a:r>
          </a:p>
          <a:p>
            <a:r>
              <a:rPr lang="it-IT" sz="2800" dirty="0" smtClean="0"/>
              <a:t>No interference is possible at other program points</a:t>
            </a:r>
          </a:p>
          <a:p>
            <a:r>
              <a:rPr lang="it-IT" sz="2800" dirty="0" smtClean="0"/>
              <a:t>Verification of concurrent programs using sequential reasoning</a:t>
            </a:r>
            <a:endParaRPr lang="it-IT" sz="2800" dirty="0"/>
          </a:p>
          <a:p>
            <a:pPr>
              <a:buFont typeface="Monotype Sorts" pitchFamily="2" charset="2"/>
              <a:buNone/>
            </a:pPr>
            <a:endParaRPr lang="it-IT" sz="2800" dirty="0"/>
          </a:p>
          <a:p>
            <a:pPr lvl="1">
              <a:buFontTx/>
              <a:buNone/>
            </a:pPr>
            <a:endParaRPr lang="el-GR" sz="2400" dirty="0"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endParaRPr lang="el-GR" sz="2800" dirty="0"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498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[usenames]{color}&#10;\usepackage{TeX4PPT}&#10;%Macros&#10;\DeclareMathOperator{\grammar}{::=}&#10;\newcommand{\co}[1]{\overline{ #1 }}&#10;\newcommand{\tup}[1]{\langle{ #1 }\rangle}&#10;\newcommand{\nil}{\mathbf{0}}&#10;\newcommand{\sub}[2]{[\raisebox{.5ex}{\small$#1$}\! /&#10;\!\mbox{\small$#2$}]}&#10;\def \nonterminal #1{\textbf {#1}}&#10;\def \mid {\; | \;}&#10;\def \littlemid {\mbox{ \small $|$}}&#10;\def \polout{\overline{x}\;\tilde{v}}&#10;\def \polin{x(\tilde{u})}&#10;\def \indexpolin{x_i(\tilde{u}_i)}&#10;\newcommand{\SOCK}{\textsf{SOCK}}&#10;\newcommand{\JOLIE}{\textsf{JOLIE}}&#10;\newcommand{\ntr}{\triangleright\hspace{-8pt}/}&#10;\newcommand{\nvdash}{\vdash\hspace{-8pt}/}&#10;\newcommand{\confeop}{/\hspace{-3pt}/}&#10;\newcommand{\confeoptris}{/\hspace{-3pt}/\hspace{-3pt}/}&#10;\newcommand{\nil}{\mathbf{0}}&#10;\newcommand{\nex}{\exists \hspace{-6pt}/}&#10;\newcommand{\nequiv}{\equiv \hspace{-9pt}/\ \:}&#10;\newcommand{\trs}[1]{\mbox{$\langle$ \hspace{-0.17cm}$|$} #1&#10;\mbox{$| \hspace{-2pt} \rangle$}}&#10;\def \invoke{A(\tilde{u})}&#10;\newcommand{\bn}[1]{\mathrm{bn}(#1)}&#10;\newcommand{\fn}[1]{\mathrm{fn}(#1)}&#10;\def \mathax #1#2{\begin{array}{l} {\mbox{\scriptsize ({\sc #1})} } \\ #2&#10;\end{array}}&#10;\newcommand{\inter}[6]{\left(#1,#2,#3,#4,#5,#6\right)}&#10;\newcommand{\CL}{\texttt{CL}}&#10;&#10;\newcommand{\sensoria}{\textsc{Sensoria}}&#10;&#10;% ROBERTO &#10;\newcommand{\owo}[3]{\overline{#1}@#2(#3)}&#10;\newcommand{\owolbl}[3]{\overline{#1}(#3)@#2}&#10;\newcommand{\owi}[2]{#1(#2)}&#10;\newcommand{\rro}[4]{\overline{#1}@#2(#3,#4)}&#10;\newcommand{\rri}[4]{#1(#2,#3,#4)}&#10;&#10;\def \mathrule #1#2#3{\begin{array}{l}&#10;    {\mbox{\scriptsize ({\sc #1})} }&#10;    \\ \bigfract{#2}{#3}&#10;\end{array}}&#10;\newcommand{\bigfract}[2]{\frac{^{\textstyle #1}}{_{\textstyle #2}}}&#10;&#10;% IVAN&#10;\newcommand{\co}[1]{\overline{#1}}&#10;\newcommand{\lbl}[3]{#1(#2:#3)}&#10;\newcommand{\sub}[2]{#1/#2}&#10;\newcommand{\noarg}{\_\,}&#10;\newcommand{\sem}[1]{\llbracket #1 \rrbracket}&#10;\DeclareMathOperator{\gram}{::=}&#10;\DeclareMathOperator{\dom}{Dom}&#10;\DeclareMathOperator{\var}{Var}&#10;\DeclareMathOperator{\correlate}{\triangleright}&#10;\DeclareMathOperator{\partof}{\mathbf{P}}&#10;\DeclareMathOperator{\instl}{inst}&#10;\newcommand{\iteration}[2]{#1 \rightleftharpoons #2}&#10;\newcommand{\install}[2]{\instl(#1,#2)} &#10;\newcommand{\protection}[1]{\left\langle #1\right\rangle} &#10;%\newcommand{\scope}[5]{\{#1:#2:#3:#4\}_{#5}}&#10;\newcommand{\scope}[3]{\{#1:#2\}_{#3}}&#10;\newcommand{\killable}[1]{killable(#1,f)}&#10;\DeclareMathOperator{\throw}{throw}&#10;\DeclareMathOperator{\comp}{comp}&#10;\newcommand{\arro}[1]{\xrightarrow[]{#1}}&#10;\DeclareMathOperator{\update}{\oplus}&#10;\DeclareMathOperator{\cmp}{cmp}&#10;\DeclareMathOperator{\extr}{extr}&#10;\newcommand{\ift}[3]{#1?#2:#3}&#10;\newcommand{\tuple}[1]{\left\langle #1\right\rangle}&#10;\newcommand{\scopex}[2]{\{#1\}_{#2}}"/>
  <p:tag name="MAGPC" val="200"/>
  <p:tag name="FONTSIZE" val="20"/>
</p:tagLst>
</file>

<file path=ppt/theme/theme1.xml><?xml version="1.0" encoding="utf-8"?>
<a:theme xmlns:a="http://schemas.openxmlformats.org/drawingml/2006/main" name="1_dan">
  <a:themeElements>
    <a:clrScheme name="1_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an">
  <a:themeElements>
    <a:clrScheme name="da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d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522" tIns="44467" rIns="90522" bIns="44467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20000"/>
          </a:lnSpc>
          <a:spcBef>
            <a:spcPct val="20000"/>
          </a:spcBef>
          <a:spcAft>
            <a:spcPct val="0"/>
          </a:spcAft>
          <a:buClr>
            <a:srgbClr val="06069C"/>
          </a:buClr>
          <a:buSzPct val="75000"/>
          <a:buFont typeface="Monotype Sorts" pitchFamily="2" charset="2"/>
          <a:buChar char="l"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18895</TotalTime>
  <Words>1388</Words>
  <Application>Microsoft Office PowerPoint</Application>
  <PresentationFormat>Custom</PresentationFormat>
  <Paragraphs>282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Monotype Sorts</vt:lpstr>
      <vt:lpstr>Impact</vt:lpstr>
      <vt:lpstr>Helvetica</vt:lpstr>
      <vt:lpstr>Times</vt:lpstr>
      <vt:lpstr>Times New Roman</vt:lpstr>
      <vt:lpstr>Verdana</vt:lpstr>
      <vt:lpstr>1_dan</vt:lpstr>
      <vt:lpstr>dan</vt:lpstr>
      <vt:lpstr>Fault Model Design Space for Cooperative Concurrency</vt:lpstr>
      <vt:lpstr>From one ISoLA to another </vt:lpstr>
      <vt:lpstr>Roadmap</vt:lpstr>
      <vt:lpstr>Roadmap</vt:lpstr>
      <vt:lpstr>Our aim </vt:lpstr>
      <vt:lpstr>ABS language</vt:lpstr>
      <vt:lpstr>Futures</vt:lpstr>
      <vt:lpstr>ABS basics</vt:lpstr>
      <vt:lpstr>Cooperative concurrency and invariants</vt:lpstr>
      <vt:lpstr>Aspects of faults</vt:lpstr>
      <vt:lpstr>Roadmap</vt:lpstr>
      <vt:lpstr>What a fault is?</vt:lpstr>
      <vt:lpstr>Is exception a datatype?</vt:lpstr>
      <vt:lpstr>Introducing open datatypes</vt:lpstr>
      <vt:lpstr>Exception as unique extensible datatype</vt:lpstr>
      <vt:lpstr>Roadmap</vt:lpstr>
      <vt:lpstr>What an exception does?</vt:lpstr>
      <vt:lpstr>What an unmanaged exception does?</vt:lpstr>
      <vt:lpstr>Exception properties</vt:lpstr>
      <vt:lpstr>Where are exception properties declared?</vt:lpstr>
      <vt:lpstr>Roadmap</vt:lpstr>
      <vt:lpstr>Where an exception goes?</vt:lpstr>
      <vt:lpstr>Propagation through futures</vt:lpstr>
      <vt:lpstr>Propagation through futures: concurrency</vt:lpstr>
      <vt:lpstr>Propagation through method invocations</vt:lpstr>
      <vt:lpstr>How to cancel method invocations?</vt:lpstr>
      <vt:lpstr>Propagation to processes in the same object</vt:lpstr>
      <vt:lpstr>Propagation through dead objects</vt:lpstr>
      <vt:lpstr>Roadmap</vt:lpstr>
      <vt:lpstr>Conclusion</vt:lpstr>
      <vt:lpstr>What about ISoLA 2010 properties?</vt:lpstr>
      <vt:lpstr>Future/related work</vt:lpstr>
      <vt:lpstr>End of talk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Synchronization strategies for global computing</dc:title>
  <dc:creator>Ivan Lanese</dc:creator>
  <cp:lastModifiedBy>Utilisateur Windows</cp:lastModifiedBy>
  <cp:revision>506</cp:revision>
  <cp:lastPrinted>2002-05-03T10:05:46Z</cp:lastPrinted>
  <dcterms:created xsi:type="dcterms:W3CDTF">1999-02-22T11:07:13Z</dcterms:created>
  <dcterms:modified xsi:type="dcterms:W3CDTF">2014-10-09T05:31:21Z</dcterms:modified>
</cp:coreProperties>
</file>