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4" r:id="rId2"/>
    <p:sldMasterId id="2147483689" r:id="rId3"/>
    <p:sldMasterId id="2147483703" r:id="rId4"/>
  </p:sldMasterIdLst>
  <p:notesMasterIdLst>
    <p:notesMasterId r:id="rId60"/>
  </p:notesMasterIdLst>
  <p:handoutMasterIdLst>
    <p:handoutMasterId r:id="rId61"/>
  </p:handoutMasterIdLst>
  <p:sldIdLst>
    <p:sldId id="256" r:id="rId5"/>
    <p:sldId id="644" r:id="rId6"/>
    <p:sldId id="338" r:id="rId7"/>
    <p:sldId id="629" r:id="rId8"/>
    <p:sldId id="631" r:id="rId9"/>
    <p:sldId id="645" r:id="rId10"/>
    <p:sldId id="695" r:id="rId11"/>
    <p:sldId id="637" r:id="rId12"/>
    <p:sldId id="640" r:id="rId13"/>
    <p:sldId id="641" r:id="rId14"/>
    <p:sldId id="642" r:id="rId15"/>
    <p:sldId id="648" r:id="rId16"/>
    <p:sldId id="652" r:id="rId17"/>
    <p:sldId id="632" r:id="rId18"/>
    <p:sldId id="643" r:id="rId19"/>
    <p:sldId id="595" r:id="rId20"/>
    <p:sldId id="702" r:id="rId21"/>
    <p:sldId id="653" r:id="rId22"/>
    <p:sldId id="651" r:id="rId23"/>
    <p:sldId id="655" r:id="rId24"/>
    <p:sldId id="654" r:id="rId25"/>
    <p:sldId id="696" r:id="rId26"/>
    <p:sldId id="657" r:id="rId27"/>
    <p:sldId id="699" r:id="rId28"/>
    <p:sldId id="659" r:id="rId29"/>
    <p:sldId id="663" r:id="rId30"/>
    <p:sldId id="660" r:id="rId31"/>
    <p:sldId id="664" r:id="rId32"/>
    <p:sldId id="661" r:id="rId33"/>
    <p:sldId id="665" r:id="rId34"/>
    <p:sldId id="667" r:id="rId35"/>
    <p:sldId id="668" r:id="rId36"/>
    <p:sldId id="662" r:id="rId37"/>
    <p:sldId id="669" r:id="rId38"/>
    <p:sldId id="670" r:id="rId39"/>
    <p:sldId id="671" r:id="rId40"/>
    <p:sldId id="672" r:id="rId41"/>
    <p:sldId id="673" r:id="rId42"/>
    <p:sldId id="675" r:id="rId43"/>
    <p:sldId id="676" r:id="rId44"/>
    <p:sldId id="677" r:id="rId45"/>
    <p:sldId id="700" r:id="rId46"/>
    <p:sldId id="678" r:id="rId47"/>
    <p:sldId id="679" r:id="rId48"/>
    <p:sldId id="680" r:id="rId49"/>
    <p:sldId id="681" r:id="rId50"/>
    <p:sldId id="685" r:id="rId51"/>
    <p:sldId id="686" r:id="rId52"/>
    <p:sldId id="701" r:id="rId53"/>
    <p:sldId id="690" r:id="rId54"/>
    <p:sldId id="691" r:id="rId55"/>
    <p:sldId id="698" r:id="rId56"/>
    <p:sldId id="692" r:id="rId57"/>
    <p:sldId id="697" r:id="rId58"/>
    <p:sldId id="693" r:id="rId59"/>
  </p:sldIdLst>
  <p:sldSz cx="9902825" cy="6858000"/>
  <p:notesSz cx="6858000" cy="9906000"/>
  <p:embeddedFontLst>
    <p:embeddedFont>
      <p:font typeface="Impact" pitchFamily="34" charset="0"/>
      <p:regular r:id="rId62"/>
    </p:embeddedFont>
    <p:embeddedFont>
      <p:font typeface="Helvetica" pitchFamily="34" charset="0"/>
      <p:regular r:id="rId63"/>
      <p:bold r:id="rId64"/>
      <p:italic r:id="rId65"/>
      <p:boldItalic r:id="rId66"/>
    </p:embeddedFont>
    <p:embeddedFont>
      <p:font typeface="Times" pitchFamily="18" charset="0"/>
      <p:regular r:id="rId67"/>
      <p:bold r:id="rId68"/>
      <p:italic r:id="rId69"/>
      <p:boldItalic r:id="rId70"/>
    </p:embeddedFont>
    <p:embeddedFont>
      <p:font typeface="Arial Black" pitchFamily="34" charset="0"/>
      <p:bold r:id="rId71"/>
    </p:embeddedFont>
  </p:embeddedFontLst>
  <p:custDataLst>
    <p:tags r:id="rId72"/>
  </p:custDataLst>
  <p:defaultTextStyle>
    <a:defPPr>
      <a:defRPr lang="en-US"/>
    </a:defPPr>
    <a:lvl1pPr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A0A0"/>
    <a:srgbClr val="808080"/>
    <a:srgbClr val="06069C"/>
    <a:srgbClr val="FF0000"/>
    <a:srgbClr val="1E9C27"/>
    <a:srgbClr val="36E400"/>
    <a:srgbClr val="CC0000"/>
    <a:srgbClr val="0D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398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5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algn="l"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 b="1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9EF99EF-EDF4-4AA7-AC34-6E7BF6922431}" type="slidenum">
              <a:rPr lang="en-US" sz="900" b="1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 b="1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85867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CED826E1-925F-4037-BD9E-8D6F0C140D53}" type="datetime2">
              <a:rPr lang="en-US"/>
              <a:pPr/>
              <a:t>Tuesday, July 14, 2015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0070F2E3-9A94-48E5-ACE7-1C2264A7C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6200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799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9173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6338" y="1208088"/>
            <a:ext cx="4422775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6338" y="3911600"/>
            <a:ext cx="4422775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2685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8011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258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0117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78046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126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509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2655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81631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598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7671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56213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4126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904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43160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365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16476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74475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923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68010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36173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9490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33337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24156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4935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26219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8866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5979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0390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1502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8505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76998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86302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20367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75119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1243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2083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19975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5723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99599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7999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343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223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26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4264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092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84173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  <p:sldLayoutId id="2147483688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5604" name="Text Box 4"/>
          <p:cNvSpPr txBox="1">
            <a:spLocks noChangeArrowheads="1"/>
          </p:cNvSpPr>
          <p:nvPr/>
        </p:nvSpPr>
        <p:spPr bwMode="auto">
          <a:xfrm>
            <a:off x="9510713" y="6583363"/>
            <a:ext cx="395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75" tIns="45738" rIns="91475" bIns="457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fld id="{239008C0-D7D2-4EEC-81E5-36A5740F6361}" type="slidenum">
              <a:rPr lang="en-US" sz="1200">
                <a:latin typeface="Times" pitchFamily="18" charset="0"/>
              </a:rPr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1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5604" name="Text Box 4"/>
          <p:cNvSpPr txBox="1">
            <a:spLocks noChangeArrowheads="1"/>
          </p:cNvSpPr>
          <p:nvPr/>
        </p:nvSpPr>
        <p:spPr bwMode="auto">
          <a:xfrm>
            <a:off x="9510713" y="6583363"/>
            <a:ext cx="395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75" tIns="45738" rIns="91475" bIns="457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fld id="{239008C0-D7D2-4EEC-81E5-36A5740F6361}" type="slidenum">
              <a:rPr lang="en-US" sz="1200">
                <a:solidFill>
                  <a:srgbClr val="000000"/>
                </a:solidFill>
                <a:latin typeface="Times" pitchFamily="18" charset="0"/>
              </a:rPr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5604" name="Text Box 4"/>
          <p:cNvSpPr txBox="1">
            <a:spLocks noChangeArrowheads="1"/>
          </p:cNvSpPr>
          <p:nvPr/>
        </p:nvSpPr>
        <p:spPr bwMode="auto">
          <a:xfrm>
            <a:off x="9510713" y="6583363"/>
            <a:ext cx="395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75" tIns="45738" rIns="91475" bIns="457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fld id="{239008C0-D7D2-4EEC-81E5-36A5740F6361}" type="slidenum">
              <a:rPr lang="en-US" sz="1200">
                <a:solidFill>
                  <a:srgbClr val="000000"/>
                </a:solidFill>
                <a:latin typeface="Times" pitchFamily="18" charset="0"/>
              </a:rPr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04950" y="2429310"/>
            <a:ext cx="6411913" cy="951240"/>
          </a:xfrm>
          <a:noFill/>
          <a:ln/>
        </p:spPr>
        <p:txBody>
          <a:bodyPr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Reversibility for</a:t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 Concurrent Interacting Systems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364776" y="3885374"/>
            <a:ext cx="6701051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dirty="0">
                <a:solidFill>
                  <a:schemeClr val="tx2"/>
                </a:solidFill>
              </a:rPr>
              <a:t>Ivan </a:t>
            </a:r>
            <a:r>
              <a:rPr lang="en-US" dirty="0" err="1" smtClean="0">
                <a:solidFill>
                  <a:schemeClr val="tx2"/>
                </a:solidFill>
              </a:rPr>
              <a:t>Lanese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2625725" algn="l"/>
              </a:tabLst>
            </a:pPr>
            <a:r>
              <a:rPr lang="it-IT" dirty="0" smtClean="0">
                <a:solidFill>
                  <a:srgbClr val="06069C"/>
                </a:solidFill>
              </a:rPr>
              <a:t>Focus research group</a:t>
            </a:r>
            <a:endParaRPr lang="en-US" noProof="1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dirty="0">
                <a:solidFill>
                  <a:srgbClr val="06069C"/>
                </a:solidFill>
              </a:rPr>
              <a:t>Computer Science </a:t>
            </a:r>
            <a:r>
              <a:rPr lang="it-IT" dirty="0" smtClean="0">
                <a:solidFill>
                  <a:srgbClr val="06069C"/>
                </a:solidFill>
              </a:rPr>
              <a:t>and Engineering Department</a:t>
            </a:r>
            <a:endParaRPr lang="it-IT" dirty="0">
              <a:solidFill>
                <a:srgbClr val="06069C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noProof="1" smtClean="0">
                <a:solidFill>
                  <a:srgbClr val="06069C"/>
                </a:solidFill>
              </a:rPr>
              <a:t>Univers</a:t>
            </a:r>
            <a:r>
              <a:rPr lang="it-IT" dirty="0" smtClean="0">
                <a:solidFill>
                  <a:srgbClr val="06069C"/>
                </a:solidFill>
              </a:rPr>
              <a:t>ity </a:t>
            </a:r>
            <a:r>
              <a:rPr lang="it-IT" dirty="0">
                <a:solidFill>
                  <a:srgbClr val="06069C"/>
                </a:solidFill>
              </a:rPr>
              <a:t>of Bologna/INRIA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dirty="0">
                <a:solidFill>
                  <a:srgbClr val="06069C"/>
                </a:solidFill>
              </a:rPr>
              <a:t>Bologna, Italy</a:t>
            </a:r>
            <a:endParaRPr lang="it-IT" noProof="1">
              <a:solidFill>
                <a:srgbClr val="06069C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noProof="1">
              <a:solidFill>
                <a:srgbClr val="06069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manifestation of reversibility?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Application undo</a:t>
            </a:r>
          </a:p>
          <a:p>
            <a:pPr marL="933450" lvl="1" indent="-533400"/>
            <a:r>
              <a:rPr lang="it-IT" sz="2400" dirty="0" smtClean="0"/>
              <a:t>Allows you to undo a wrong command in your favorite editor</a:t>
            </a:r>
          </a:p>
          <a:p>
            <a:pPr marL="533400" indent="-533400"/>
            <a:r>
              <a:rPr lang="it-IT" sz="2800" dirty="0" smtClean="0"/>
              <a:t>Backup</a:t>
            </a:r>
          </a:p>
          <a:p>
            <a:pPr marL="933450" lvl="1" indent="-533400"/>
            <a:r>
              <a:rPr lang="it-IT" sz="2400" dirty="0" smtClean="0"/>
              <a:t>Allows one to go back to a past version of a file</a:t>
            </a:r>
          </a:p>
          <a:p>
            <a:pPr marL="533400" indent="-533400"/>
            <a:r>
              <a:rPr lang="it-IT" sz="2800" dirty="0" smtClean="0"/>
              <a:t>SVN and the like</a:t>
            </a:r>
          </a:p>
          <a:p>
            <a:pPr marL="933450" lvl="1" indent="-533400"/>
            <a:r>
              <a:rPr lang="it-IT" sz="2400" dirty="0" smtClean="0"/>
              <a:t>More refined techniques to go back to past versions of files</a:t>
            </a:r>
          </a:p>
          <a:p>
            <a:pPr marL="533400" indent="-533400"/>
            <a:r>
              <a:rPr lang="it-IT" sz="2800" dirty="0" smtClean="0"/>
              <a:t>Understanding reversibility will shed some light on these mechanisms too?</a:t>
            </a:r>
          </a:p>
        </p:txBody>
      </p:sp>
    </p:spTree>
    <p:extLst>
      <p:ext uri="{BB962C8B-B14F-4D97-AF65-F5344CB8AC3E}">
        <p14:creationId xmlns:p14="http://schemas.microsoft.com/office/powerpoint/2010/main" val="2552716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the status of approaches to</a:t>
            </a:r>
            <a:r>
              <a:rPr lang="en-US" dirty="0" smtClean="0"/>
              <a:t> </a:t>
            </a:r>
            <a:r>
              <a:rPr lang="en-US" dirty="0" smtClean="0"/>
              <a:t>reliability?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A lot of approaches</a:t>
            </a:r>
          </a:p>
          <a:p>
            <a:pPr marL="533400" indent="-533400"/>
            <a:r>
              <a:rPr lang="it-IT" sz="2800" dirty="0" smtClean="0"/>
              <a:t>A </a:t>
            </a:r>
            <a:r>
              <a:rPr lang="it-IT" sz="2800" dirty="0" smtClean="0"/>
              <a:t>bag of tricks to face different problems</a:t>
            </a:r>
          </a:p>
          <a:p>
            <a:pPr marL="533400" indent="-533400"/>
            <a:r>
              <a:rPr lang="it-IT" sz="2800" dirty="0" smtClean="0"/>
              <a:t>No clue on whether and how the different tricks compose</a:t>
            </a:r>
          </a:p>
          <a:p>
            <a:pPr marL="533400" indent="-533400"/>
            <a:r>
              <a:rPr lang="it-IT" sz="2800" dirty="0" smtClean="0"/>
              <a:t>No unifying theory for </a:t>
            </a:r>
            <a:r>
              <a:rPr lang="it-IT" sz="2800" dirty="0" smtClean="0"/>
              <a:t>them</a:t>
            </a:r>
            <a:endParaRPr lang="it-IT" sz="2800" dirty="0" smtClean="0"/>
          </a:p>
          <a:p>
            <a:pPr marL="533400" indent="-533400"/>
            <a:endParaRPr lang="it-IT" sz="2800" dirty="0"/>
          </a:p>
          <a:p>
            <a:pPr marL="533400" indent="-533400"/>
            <a:r>
              <a:rPr lang="en-US" sz="2800" dirty="0"/>
              <a:t>Understanding reversibility is the key to</a:t>
            </a:r>
          </a:p>
          <a:p>
            <a:pPr marL="933450" lvl="1" indent="-533400"/>
            <a:r>
              <a:rPr lang="en-US" sz="2400" dirty="0"/>
              <a:t>Understand existing patterns for programming reliable systems</a:t>
            </a:r>
          </a:p>
          <a:p>
            <a:pPr marL="933450" lvl="1" indent="-533400"/>
            <a:r>
              <a:rPr lang="en-US" sz="2400" dirty="0"/>
              <a:t>Combine and improve them</a:t>
            </a:r>
          </a:p>
          <a:p>
            <a:pPr marL="933450" lvl="1" indent="-533400"/>
            <a:r>
              <a:rPr lang="en-US" sz="2400" dirty="0"/>
              <a:t>Develop new patterns</a:t>
            </a:r>
          </a:p>
        </p:txBody>
      </p:sp>
    </p:spTree>
    <p:extLst>
      <p:ext uri="{BB962C8B-B14F-4D97-AF65-F5344CB8AC3E}">
        <p14:creationId xmlns:p14="http://schemas.microsoft.com/office/powerpoint/2010/main" val="1902279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execution of a sequential program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Recursively undo the last step</a:t>
            </a:r>
          </a:p>
          <a:p>
            <a:pPr marL="933450" lvl="1" indent="-533400"/>
            <a:r>
              <a:rPr lang="it-IT" sz="2400" dirty="0" smtClean="0"/>
              <a:t>Computations are undone in reverse order</a:t>
            </a:r>
          </a:p>
          <a:p>
            <a:pPr marL="933450" lvl="1" indent="-533400"/>
            <a:r>
              <a:rPr lang="it-IT" sz="2400" dirty="0" smtClean="0"/>
              <a:t>To reverse A;B reverse first B, then reverse A</a:t>
            </a:r>
          </a:p>
          <a:p>
            <a:pPr marL="533400" indent="-533400"/>
            <a:r>
              <a:rPr lang="it-IT" sz="2800" dirty="0" smtClean="0"/>
              <a:t>First we need to undo single computation steps</a:t>
            </a:r>
          </a:p>
          <a:p>
            <a:pPr marL="533400" indent="-533400"/>
            <a:r>
              <a:rPr lang="it-IT" sz="2800" dirty="0" smtClean="0"/>
              <a:t>We want the Loop Lemma to hold</a:t>
            </a:r>
            <a:endParaRPr lang="it-IT" sz="2800" dirty="0"/>
          </a:p>
          <a:p>
            <a:pPr marL="933450" lvl="1" indent="-533400"/>
            <a:r>
              <a:rPr lang="it-IT" sz="2400" dirty="0" smtClean="0"/>
              <a:t>From state S, doing A and then undoing A should lead back to S</a:t>
            </a:r>
          </a:p>
          <a:p>
            <a:pPr marL="933450" lvl="1" indent="-533400"/>
            <a:r>
              <a:rPr lang="it-IT" sz="2400" dirty="0" smtClean="0"/>
              <a:t>From state S, undoing A (if A is in the past) and then redoing A should lead back to S</a:t>
            </a:r>
          </a:p>
          <a:p>
            <a:pPr marL="933450" lvl="1" indent="-533400"/>
            <a:r>
              <a:rPr lang="fr-FR" sz="2400" smtClean="0"/>
              <a:t>[Danos</a:t>
            </a:r>
            <a:r>
              <a:rPr lang="fr-FR" sz="2400" dirty="0"/>
              <a:t>, </a:t>
            </a:r>
            <a:r>
              <a:rPr lang="fr-FR" sz="2400" dirty="0" err="1" smtClean="0"/>
              <a:t>Krivine</a:t>
            </a:r>
            <a:r>
              <a:rPr lang="fr-FR" sz="2400" dirty="0"/>
              <a:t>: </a:t>
            </a:r>
            <a:r>
              <a:rPr lang="fr-FR" sz="2400" dirty="0" err="1"/>
              <a:t>Reversible</a:t>
            </a:r>
            <a:r>
              <a:rPr lang="fr-FR" sz="2400" dirty="0"/>
              <a:t> </a:t>
            </a:r>
            <a:r>
              <a:rPr lang="fr-FR" sz="2400" dirty="0" err="1"/>
              <a:t>Communicating</a:t>
            </a:r>
            <a:r>
              <a:rPr lang="fr-FR" sz="2400" dirty="0"/>
              <a:t> </a:t>
            </a:r>
            <a:r>
              <a:rPr lang="fr-FR" sz="2400" dirty="0" err="1"/>
              <a:t>Systems</a:t>
            </a:r>
            <a:r>
              <a:rPr lang="fr-FR" sz="2400" dirty="0"/>
              <a:t>. CONCUR </a:t>
            </a:r>
            <a:r>
              <a:rPr lang="fr-FR" sz="2400" dirty="0" smtClean="0"/>
              <a:t>2004]</a:t>
            </a:r>
            <a:endParaRPr lang="en-US" sz="2400" dirty="0"/>
          </a:p>
          <a:p>
            <a:pPr marL="533400" indent="-533400"/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813406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Undoing computational steps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Computation </a:t>
            </a:r>
            <a:r>
              <a:rPr lang="en-US" sz="2800" dirty="0"/>
              <a:t>steps may cause loss of information</a:t>
            </a:r>
          </a:p>
          <a:p>
            <a:pPr marL="533400" indent="-533400"/>
            <a:r>
              <a:rPr lang="en-US" sz="2800" dirty="0"/>
              <a:t>X=5 causes the loss of the past value of X</a:t>
            </a:r>
          </a:p>
          <a:p>
            <a:pPr marL="533400" indent="-533400"/>
            <a:r>
              <a:rPr lang="en-US" sz="2800" dirty="0"/>
              <a:t>X=X+Y causes no loss of information</a:t>
            </a:r>
          </a:p>
          <a:p>
            <a:pPr marL="933450" lvl="1" indent="-533400"/>
            <a:r>
              <a:rPr lang="en-US" sz="2400" dirty="0"/>
              <a:t>Old value of X can be retrieved by doing </a:t>
            </a:r>
            <a:r>
              <a:rPr lang="en-US" sz="2400" dirty="0" smtClean="0"/>
              <a:t>X=X-Y</a:t>
            </a:r>
            <a:endParaRPr lang="en-US" sz="2800" dirty="0"/>
          </a:p>
          <a:p>
            <a:pPr marL="533400" indent="-533400"/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823534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approaches to reversibility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Saving a past state and redoing the same computation from there</a:t>
            </a:r>
          </a:p>
          <a:p>
            <a:pPr marL="533400" indent="-533400"/>
            <a:r>
              <a:rPr lang="it-IT" sz="2800" dirty="0" smtClean="0"/>
              <a:t>Undoing </a:t>
            </a:r>
            <a:r>
              <a:rPr lang="it-IT" sz="2800" dirty="0" smtClean="0"/>
              <a:t>steps one by one</a:t>
            </a:r>
            <a:endParaRPr lang="it-IT" dirty="0" smtClean="0"/>
          </a:p>
          <a:p>
            <a:pPr marL="933450" lvl="1" indent="-533400"/>
            <a:r>
              <a:rPr lang="it-IT" sz="2400" dirty="0" smtClean="0"/>
              <a:t>Considering languages which are reversible</a:t>
            </a:r>
          </a:p>
          <a:p>
            <a:pPr marL="1276350" lvl="2" indent="-533400"/>
            <a:r>
              <a:rPr lang="it-IT" dirty="0"/>
              <a:t>F</a:t>
            </a:r>
            <a:r>
              <a:rPr lang="it-IT" dirty="0" smtClean="0"/>
              <a:t>eaturing only actions that cause no loss of information</a:t>
            </a:r>
          </a:p>
          <a:p>
            <a:pPr marL="933450" lvl="1" indent="-533400"/>
            <a:r>
              <a:rPr lang="it-IT" sz="2400" dirty="0" smtClean="0"/>
              <a:t>Taking a language which is not reversible and make it reversible</a:t>
            </a:r>
          </a:p>
          <a:p>
            <a:pPr marL="1276350" lvl="2" indent="-533400"/>
            <a:r>
              <a:rPr lang="it-IT" dirty="0" smtClean="0"/>
              <a:t>One should save information on the past configurations</a:t>
            </a:r>
          </a:p>
          <a:p>
            <a:pPr marL="1276350" lvl="2" indent="-533400"/>
            <a:r>
              <a:rPr lang="it-IT" dirty="0" smtClean="0"/>
              <a:t>X=5 becomes reversible by recording the old value of </a:t>
            </a:r>
            <a:r>
              <a:rPr lang="it-IT" dirty="0" smtClean="0"/>
              <a:t>X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62288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Reversibility and concurrency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In a sequential setting, recursively undo the last step</a:t>
            </a:r>
          </a:p>
          <a:p>
            <a:pPr marL="533400" indent="-533400"/>
            <a:r>
              <a:rPr lang="it-IT" sz="2800" dirty="0" smtClean="0"/>
              <a:t>Which is the last step in a concurrent setting?</a:t>
            </a:r>
          </a:p>
          <a:p>
            <a:pPr marL="533400" indent="-533400"/>
            <a:r>
              <a:rPr lang="it-IT" sz="2800" dirty="0" smtClean="0"/>
              <a:t>Many possibilities</a:t>
            </a:r>
          </a:p>
          <a:p>
            <a:pPr marL="533400" indent="-533400"/>
            <a:r>
              <a:rPr lang="it-IT" sz="2800" dirty="0" smtClean="0"/>
              <a:t>For sure, if an action A caused an action B, A could not be the last one</a:t>
            </a:r>
          </a:p>
          <a:p>
            <a:pPr marL="533400" indent="-533400"/>
            <a:r>
              <a:rPr lang="it-IT" sz="2800" dirty="0" smtClean="0">
                <a:solidFill>
                  <a:srgbClr val="FF0000"/>
                </a:solidFill>
              </a:rPr>
              <a:t>Causal-consistent reversibility</a:t>
            </a:r>
            <a:r>
              <a:rPr lang="it-IT" sz="2800" dirty="0" smtClean="0"/>
              <a:t>: recursively undo any action whose consequences (if any) have already been undone</a:t>
            </a:r>
          </a:p>
          <a:p>
            <a:pPr marL="533400" indent="-533400"/>
            <a:r>
              <a:rPr lang="it-IT" sz="2800" dirty="0" smtClean="0"/>
              <a:t>Proposed in [</a:t>
            </a:r>
            <a:r>
              <a:rPr lang="fr-FR" sz="2800" dirty="0" smtClean="0"/>
              <a:t>Danos</a:t>
            </a:r>
            <a:r>
              <a:rPr lang="fr-FR" sz="2800" dirty="0"/>
              <a:t>, </a:t>
            </a:r>
            <a:r>
              <a:rPr lang="fr-FR" sz="2800" dirty="0" err="1" smtClean="0"/>
              <a:t>Krivine</a:t>
            </a:r>
            <a:r>
              <a:rPr lang="fr-FR" sz="2800" dirty="0"/>
              <a:t>: </a:t>
            </a:r>
            <a:r>
              <a:rPr lang="fr-FR" sz="2800" dirty="0" err="1"/>
              <a:t>Reversible</a:t>
            </a:r>
            <a:r>
              <a:rPr lang="fr-FR" sz="2800" dirty="0"/>
              <a:t> </a:t>
            </a:r>
            <a:r>
              <a:rPr lang="fr-FR" sz="2800" dirty="0" err="1"/>
              <a:t>Communicating</a:t>
            </a:r>
            <a:r>
              <a:rPr lang="fr-FR" sz="2800" dirty="0"/>
              <a:t> </a:t>
            </a:r>
            <a:r>
              <a:rPr lang="fr-FR" sz="2800" dirty="0" err="1"/>
              <a:t>Systems</a:t>
            </a:r>
            <a:r>
              <a:rPr lang="fr-FR" sz="2800" dirty="0"/>
              <a:t>. CONCUR </a:t>
            </a:r>
            <a:r>
              <a:rPr lang="fr-FR" sz="2800" dirty="0" smtClean="0"/>
              <a:t>2004</a:t>
            </a:r>
            <a:r>
              <a:rPr lang="it-IT" sz="28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04370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Causal-consistent </a:t>
            </a:r>
            <a:r>
              <a:rPr lang="fr-FR" dirty="0" err="1"/>
              <a:t>reversibility</a:t>
            </a:r>
            <a:endParaRPr lang="el-GR" dirty="0"/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3457575" y="1682750"/>
            <a:ext cx="655638" cy="609600"/>
          </a:xfrm>
          <a:prstGeom prst="ellipse">
            <a:avLst/>
          </a:prstGeom>
          <a:solidFill>
            <a:srgbClr val="06069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1958975" y="3074988"/>
            <a:ext cx="655638" cy="609600"/>
          </a:xfrm>
          <a:prstGeom prst="ellipse">
            <a:avLst/>
          </a:prstGeom>
          <a:solidFill>
            <a:srgbClr val="06069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3" name="Oval 5"/>
          <p:cNvSpPr>
            <a:spLocks noChangeArrowheads="1"/>
          </p:cNvSpPr>
          <p:nvPr/>
        </p:nvSpPr>
        <p:spPr bwMode="auto">
          <a:xfrm>
            <a:off x="4984750" y="3197225"/>
            <a:ext cx="655638" cy="609600"/>
          </a:xfrm>
          <a:prstGeom prst="ellipse">
            <a:avLst/>
          </a:prstGeom>
          <a:solidFill>
            <a:srgbClr val="06069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4" name="Oval 6"/>
          <p:cNvSpPr>
            <a:spLocks noChangeArrowheads="1"/>
          </p:cNvSpPr>
          <p:nvPr/>
        </p:nvSpPr>
        <p:spPr bwMode="auto">
          <a:xfrm>
            <a:off x="3516313" y="4687888"/>
            <a:ext cx="655637" cy="609600"/>
          </a:xfrm>
          <a:prstGeom prst="ellipse">
            <a:avLst/>
          </a:prstGeom>
          <a:solidFill>
            <a:srgbClr val="06069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5" name="Line 7"/>
          <p:cNvSpPr>
            <a:spLocks noChangeShapeType="1"/>
          </p:cNvSpPr>
          <p:nvPr/>
        </p:nvSpPr>
        <p:spPr bwMode="auto">
          <a:xfrm flipH="1">
            <a:off x="2543175" y="2224088"/>
            <a:ext cx="779463" cy="812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6" name="Line 8"/>
          <p:cNvSpPr>
            <a:spLocks noChangeShapeType="1"/>
          </p:cNvSpPr>
          <p:nvPr/>
        </p:nvSpPr>
        <p:spPr bwMode="auto">
          <a:xfrm flipH="1">
            <a:off x="4192588" y="3862388"/>
            <a:ext cx="779462" cy="812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7" name="Line 9"/>
          <p:cNvSpPr>
            <a:spLocks noChangeShapeType="1"/>
          </p:cNvSpPr>
          <p:nvPr/>
        </p:nvSpPr>
        <p:spPr bwMode="auto">
          <a:xfrm>
            <a:off x="2589213" y="3792538"/>
            <a:ext cx="936625" cy="9382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8" name="Line 10"/>
          <p:cNvSpPr>
            <a:spLocks noChangeShapeType="1"/>
          </p:cNvSpPr>
          <p:nvPr/>
        </p:nvSpPr>
        <p:spPr bwMode="auto">
          <a:xfrm>
            <a:off x="4149725" y="2219325"/>
            <a:ext cx="936625" cy="9382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099" name="AutoShape 11"/>
          <p:cNvSpPr>
            <a:spLocks noChangeArrowheads="1"/>
          </p:cNvSpPr>
          <p:nvPr/>
        </p:nvSpPr>
        <p:spPr bwMode="auto">
          <a:xfrm>
            <a:off x="1189038" y="1828800"/>
            <a:ext cx="936625" cy="3668713"/>
          </a:xfrm>
          <a:prstGeom prst="curvedRightArrow">
            <a:avLst>
              <a:gd name="adj1" fmla="val 78339"/>
              <a:gd name="adj2" fmla="val 156678"/>
              <a:gd name="adj3" fmla="val 33333"/>
            </a:avLst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100" name="AutoShape 12"/>
          <p:cNvSpPr>
            <a:spLocks noChangeArrowheads="1"/>
          </p:cNvSpPr>
          <p:nvPr/>
        </p:nvSpPr>
        <p:spPr bwMode="auto">
          <a:xfrm flipH="1" flipV="1">
            <a:off x="5815013" y="1649413"/>
            <a:ext cx="936625" cy="3668712"/>
          </a:xfrm>
          <a:prstGeom prst="curvedRightArrow">
            <a:avLst>
              <a:gd name="adj1" fmla="val 78339"/>
              <a:gd name="adj2" fmla="val 156678"/>
              <a:gd name="adj3" fmla="val 33333"/>
            </a:avLst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2487613" y="2005013"/>
            <a:ext cx="3540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069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onotype Sorts" pitchFamily="2" charset="2"/>
              <a:buNone/>
            </a:pPr>
            <a:r>
              <a:rPr lang="it-IT">
                <a:latin typeface="Helvetica" pitchFamily="34" charset="0"/>
              </a:rPr>
              <a:t>a</a:t>
            </a:r>
          </a:p>
        </p:txBody>
      </p:sp>
      <p:sp>
        <p:nvSpPr>
          <p:cNvPr id="1625102" name="Text Box 14"/>
          <p:cNvSpPr txBox="1">
            <a:spLocks noChangeArrowheads="1"/>
          </p:cNvSpPr>
          <p:nvPr/>
        </p:nvSpPr>
        <p:spPr bwMode="auto">
          <a:xfrm>
            <a:off x="4940300" y="4084638"/>
            <a:ext cx="354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069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onotype Sorts" pitchFamily="2" charset="2"/>
              <a:buNone/>
            </a:pPr>
            <a:r>
              <a:rPr lang="it-IT">
                <a:latin typeface="Helvetica" pitchFamily="34" charset="0"/>
              </a:rPr>
              <a:t>a</a:t>
            </a:r>
          </a:p>
        </p:txBody>
      </p:sp>
      <p:sp>
        <p:nvSpPr>
          <p:cNvPr id="1625103" name="Text Box 15"/>
          <p:cNvSpPr txBox="1">
            <a:spLocks noChangeArrowheads="1"/>
          </p:cNvSpPr>
          <p:nvPr/>
        </p:nvSpPr>
        <p:spPr bwMode="auto">
          <a:xfrm>
            <a:off x="4941888" y="2003425"/>
            <a:ext cx="3540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069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onotype Sorts" pitchFamily="2" charset="2"/>
              <a:buNone/>
            </a:pPr>
            <a:r>
              <a:rPr lang="it-IT">
                <a:latin typeface="Helvetica" pitchFamily="34" charset="0"/>
              </a:rPr>
              <a:t>b</a:t>
            </a:r>
          </a:p>
        </p:txBody>
      </p:sp>
      <p:sp>
        <p:nvSpPr>
          <p:cNvPr id="1625104" name="Text Box 16"/>
          <p:cNvSpPr txBox="1">
            <a:spLocks noChangeArrowheads="1"/>
          </p:cNvSpPr>
          <p:nvPr/>
        </p:nvSpPr>
        <p:spPr bwMode="auto">
          <a:xfrm>
            <a:off x="2486025" y="4086225"/>
            <a:ext cx="354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069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onotype Sorts" pitchFamily="2" charset="2"/>
              <a:buNone/>
            </a:pPr>
            <a:r>
              <a:rPr lang="it-IT">
                <a:latin typeface="Helvetica" pitchFamily="34" charset="0"/>
              </a:rPr>
              <a:t>b</a:t>
            </a:r>
          </a:p>
        </p:txBody>
      </p:sp>
      <p:sp>
        <p:nvSpPr>
          <p:cNvPr id="1625105" name="Line 17"/>
          <p:cNvSpPr>
            <a:spLocks noChangeShapeType="1"/>
          </p:cNvSpPr>
          <p:nvPr/>
        </p:nvSpPr>
        <p:spPr bwMode="auto">
          <a:xfrm>
            <a:off x="3433763" y="3249613"/>
            <a:ext cx="698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5106" name="Line 18"/>
          <p:cNvSpPr>
            <a:spLocks noChangeShapeType="1"/>
          </p:cNvSpPr>
          <p:nvPr/>
        </p:nvSpPr>
        <p:spPr bwMode="auto">
          <a:xfrm>
            <a:off x="3438525" y="3532188"/>
            <a:ext cx="698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099" grpId="0" animBg="1"/>
      <p:bldP spid="1625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Causal-consistent reversibility: advantages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No need to understand timing of actions</a:t>
            </a:r>
          </a:p>
          <a:p>
            <a:pPr marL="933450" lvl="1" indent="-533400"/>
            <a:r>
              <a:rPr lang="it-IT" sz="2400" dirty="0" smtClean="0"/>
              <a:t>Difficult since a unique notion of time may not exist</a:t>
            </a:r>
          </a:p>
          <a:p>
            <a:pPr marL="533400" indent="-533400"/>
            <a:r>
              <a:rPr lang="it-IT" sz="2800" dirty="0" smtClean="0"/>
              <a:t>Only causality has to be analyzed</a:t>
            </a:r>
          </a:p>
          <a:p>
            <a:pPr marL="933450" lvl="1" indent="-533400"/>
            <a:r>
              <a:rPr lang="it-IT" sz="2400" dirty="0" smtClean="0"/>
              <a:t>Easier since causality has a local effect </a:t>
            </a:r>
          </a:p>
        </p:txBody>
      </p:sp>
    </p:spTree>
    <p:extLst>
      <p:ext uri="{BB962C8B-B14F-4D97-AF65-F5344CB8AC3E}">
        <p14:creationId xmlns:p14="http://schemas.microsoft.com/office/powerpoint/2010/main" val="76541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history information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Remembering history information is not enough</a:t>
            </a:r>
          </a:p>
          <a:p>
            <a:pPr marL="533400" indent="-533400"/>
            <a:r>
              <a:rPr lang="it-IT" sz="2800" dirty="0" smtClean="0"/>
              <a:t>We need to remember also causality information</a:t>
            </a:r>
          </a:p>
          <a:p>
            <a:pPr marL="533400" indent="-533400"/>
            <a:r>
              <a:rPr lang="it-IT" sz="2800" dirty="0" smtClean="0"/>
              <a:t>Actions performed by the same thread are always totally ordered by causality</a:t>
            </a:r>
          </a:p>
          <a:p>
            <a:pPr marL="533400" indent="-533400"/>
            <a:r>
              <a:rPr lang="it-IT" sz="2800" dirty="0" smtClean="0"/>
              <a:t>Actions in different threads may be related if the threads interact</a:t>
            </a:r>
          </a:p>
          <a:p>
            <a:pPr marL="533400" indent="-533400"/>
            <a:r>
              <a:rPr lang="it-IT" sz="2800" dirty="0" smtClean="0"/>
              <a:t>If thread T</a:t>
            </a:r>
            <a:r>
              <a:rPr lang="it-IT" sz="2800" baseline="-25000" dirty="0" smtClean="0"/>
              <a:t>1</a:t>
            </a:r>
            <a:r>
              <a:rPr lang="it-IT" sz="2800" dirty="0" smtClean="0"/>
              <a:t> sent a message to thread T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 then </a:t>
            </a:r>
            <a:endParaRPr lang="it-IT" sz="2800" dirty="0" smtClean="0"/>
          </a:p>
          <a:p>
            <a:pPr marL="933450" lvl="1" indent="-533400"/>
            <a:r>
              <a:rPr lang="it-IT" sz="2400" dirty="0" smtClean="0"/>
              <a:t>T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depends on </a:t>
            </a:r>
            <a:r>
              <a:rPr lang="it-IT" sz="2400" dirty="0"/>
              <a:t>T</a:t>
            </a:r>
            <a:r>
              <a:rPr lang="it-IT" sz="2400" baseline="-25000" dirty="0"/>
              <a:t>1 </a:t>
            </a:r>
            <a:endParaRPr lang="it-IT" sz="2400" dirty="0" smtClean="0"/>
          </a:p>
          <a:p>
            <a:pPr marL="933450" lvl="1" indent="-533400"/>
            <a:r>
              <a:rPr lang="it-IT" sz="2400" dirty="0" smtClean="0"/>
              <a:t>T</a:t>
            </a:r>
            <a:r>
              <a:rPr lang="it-IT" sz="2400" baseline="-25000" dirty="0" smtClean="0"/>
              <a:t>1</a:t>
            </a:r>
            <a:r>
              <a:rPr lang="it-IT" sz="2400" dirty="0" smtClean="0"/>
              <a:t> </a:t>
            </a:r>
            <a:r>
              <a:rPr lang="it-IT" sz="2400" dirty="0" smtClean="0"/>
              <a:t>cannot reverse the send before T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reverses the receive</a:t>
            </a:r>
          </a:p>
          <a:p>
            <a:pPr marL="533400" indent="-533400"/>
            <a:r>
              <a:rPr lang="it-IT" sz="2800" dirty="0" smtClean="0"/>
              <a:t>We need to remember information on communication between threads</a:t>
            </a:r>
          </a:p>
        </p:txBody>
      </p:sp>
    </p:spTree>
    <p:extLst>
      <p:ext uri="{BB962C8B-B14F-4D97-AF65-F5344CB8AC3E}">
        <p14:creationId xmlns:p14="http://schemas.microsoft.com/office/powerpoint/2010/main" val="2006001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equivalence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According to causal-consistent reversibility</a:t>
            </a:r>
          </a:p>
          <a:p>
            <a:pPr marL="933450" lvl="1" indent="-533400"/>
            <a:r>
              <a:rPr lang="it-IT" sz="2400" dirty="0" smtClean="0"/>
              <a:t>Changing the order of execution of concurrent actions should not make a difference</a:t>
            </a:r>
          </a:p>
          <a:p>
            <a:pPr marL="933450" lvl="1" indent="-533400"/>
            <a:r>
              <a:rPr lang="it-IT" sz="2400" dirty="0" smtClean="0"/>
              <a:t>Doing an action and then undoing it </a:t>
            </a:r>
            <a:r>
              <a:rPr lang="it-IT" sz="2400" dirty="0" smtClean="0"/>
              <a:t>(or undoing and redoing) should </a:t>
            </a:r>
            <a:r>
              <a:rPr lang="it-IT" sz="2400" dirty="0" smtClean="0"/>
              <a:t>not make </a:t>
            </a:r>
            <a:r>
              <a:rPr lang="it-IT" sz="2400" dirty="0"/>
              <a:t>a</a:t>
            </a:r>
            <a:r>
              <a:rPr lang="it-IT" sz="2400" dirty="0" smtClean="0"/>
              <a:t>difference </a:t>
            </a:r>
            <a:r>
              <a:rPr lang="it-IT" sz="2400" dirty="0" smtClean="0"/>
              <a:t>(Loop Lemma)</a:t>
            </a:r>
          </a:p>
          <a:p>
            <a:pPr marL="533400" indent="-533400"/>
            <a:r>
              <a:rPr lang="it-IT" sz="2800" dirty="0" smtClean="0"/>
              <a:t>Two computations are </a:t>
            </a:r>
            <a:r>
              <a:rPr lang="it-IT" sz="2800" dirty="0" smtClean="0">
                <a:solidFill>
                  <a:srgbClr val="FF0000"/>
                </a:solidFill>
              </a:rPr>
              <a:t>causal </a:t>
            </a:r>
            <a:r>
              <a:rPr lang="it-IT" sz="2800" dirty="0" smtClean="0">
                <a:solidFill>
                  <a:srgbClr val="FF0000"/>
                </a:solidFill>
              </a:rPr>
              <a:t>equivalent</a:t>
            </a:r>
            <a:r>
              <a:rPr lang="it-IT" sz="2800" dirty="0" smtClean="0"/>
              <a:t> if they are equal up to the transformations above</a:t>
            </a:r>
            <a:endParaRPr lang="it-IT" sz="2400" dirty="0" smtClean="0"/>
          </a:p>
          <a:p>
            <a:pPr marL="933450" lvl="1" indent="-533400"/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636945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sv-SE" sz="2800" dirty="0" smtClean="0"/>
              <a:t>My coauthors: Elena Giachino (Italy), Michael </a:t>
            </a:r>
            <a:r>
              <a:rPr lang="sv-SE" sz="2800" dirty="0"/>
              <a:t>Lienhardt </a:t>
            </a:r>
            <a:r>
              <a:rPr lang="sv-SE" sz="2800" dirty="0" smtClean="0"/>
              <a:t>(Italy), </a:t>
            </a:r>
            <a:r>
              <a:rPr lang="sv-SE" sz="2800" dirty="0"/>
              <a:t>Claudio Antares Mezzina </a:t>
            </a:r>
            <a:r>
              <a:rPr lang="sv-SE" sz="2800" dirty="0" smtClean="0"/>
              <a:t>(Italy),  Jean-Bernard </a:t>
            </a:r>
            <a:r>
              <a:rPr lang="sv-SE" sz="2800" dirty="0"/>
              <a:t>Stefani </a:t>
            </a:r>
            <a:r>
              <a:rPr lang="sv-SE" sz="2800" dirty="0" smtClean="0"/>
              <a:t>(France), Alan </a:t>
            </a:r>
            <a:r>
              <a:rPr lang="sv-SE" sz="2800" dirty="0"/>
              <a:t>Schmitt </a:t>
            </a:r>
            <a:r>
              <a:rPr lang="sv-SE" sz="2800" dirty="0" smtClean="0"/>
              <a:t>(France), Francesco Tiezzi (Italy)</a:t>
            </a:r>
            <a:endParaRPr lang="sv-SE" sz="2800" dirty="0"/>
          </a:p>
          <a:p>
            <a:pPr marL="533400" indent="-533400"/>
            <a:r>
              <a:rPr lang="sv-SE" sz="2800" dirty="0" smtClean="0"/>
              <a:t>Other groups working on similar topics</a:t>
            </a:r>
          </a:p>
          <a:p>
            <a:pPr marL="933450" lvl="1" indent="-533400"/>
            <a:r>
              <a:rPr lang="sv-SE" sz="2400" dirty="0" smtClean="0"/>
              <a:t>In France: Jean Krivine, Daniele Varacca, Ioana Cristescu, ...</a:t>
            </a:r>
          </a:p>
          <a:p>
            <a:pPr marL="933450" lvl="1" indent="-533400"/>
            <a:r>
              <a:rPr lang="sv-SE" sz="2400" dirty="0" smtClean="0"/>
              <a:t>In UK: Irek Ulidowski, Iain Phillips, ...</a:t>
            </a:r>
          </a:p>
          <a:p>
            <a:pPr marL="533400" indent="-533400"/>
            <a:endParaRPr lang="sv-SE" sz="2800" dirty="0" smtClean="0"/>
          </a:p>
          <a:p>
            <a:pPr marL="533400" indent="-533400"/>
            <a:r>
              <a:rPr lang="sv-SE" sz="2800" dirty="0" smtClean="0"/>
              <a:t>Part of the work has been done inside the</a:t>
            </a:r>
            <a:br>
              <a:rPr lang="sv-SE" sz="2800" dirty="0" smtClean="0"/>
            </a:br>
            <a:r>
              <a:rPr lang="sv-SE" sz="2800" dirty="0" smtClean="0"/>
              <a:t>French ANR Project REVER</a:t>
            </a:r>
          </a:p>
          <a:p>
            <a:pPr marL="933450" lvl="1" indent="-533400"/>
            <a:r>
              <a:rPr lang="sv-SE" sz="2400" dirty="0" smtClean="0"/>
              <a:t>INRIA Grenoble, PPS, CEA, Bologna</a:t>
            </a:r>
          </a:p>
          <a:p>
            <a:pPr marL="400050" lvl="1" indent="0">
              <a:buNone/>
            </a:pPr>
            <a:endParaRPr lang="sv-S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19" y="4831307"/>
            <a:ext cx="2126693" cy="15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44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consistency theorem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Causal equivalent computations should </a:t>
            </a:r>
          </a:p>
          <a:p>
            <a:pPr marL="933450" lvl="1" indent="-533400"/>
            <a:r>
              <a:rPr lang="it-IT" sz="2400" dirty="0" smtClean="0"/>
              <a:t>Lead to the same state</a:t>
            </a:r>
          </a:p>
          <a:p>
            <a:pPr marL="933450" lvl="1" indent="-533400"/>
            <a:r>
              <a:rPr lang="it-IT" sz="2400" dirty="0"/>
              <a:t>P</a:t>
            </a:r>
            <a:r>
              <a:rPr lang="it-IT" sz="2400" dirty="0" smtClean="0"/>
              <a:t>roduce the same history information</a:t>
            </a:r>
          </a:p>
          <a:p>
            <a:pPr marL="533400" indent="-533400"/>
            <a:r>
              <a:rPr lang="it-IT" sz="2800" dirty="0" smtClean="0"/>
              <a:t>Computations which are not causal equivalent</a:t>
            </a:r>
          </a:p>
          <a:p>
            <a:pPr marL="933450" lvl="1" indent="-533400"/>
            <a:r>
              <a:rPr lang="it-IT" sz="2400" dirty="0" smtClean="0"/>
              <a:t>Should not lead to the same state</a:t>
            </a:r>
          </a:p>
          <a:p>
            <a:pPr marL="933450" lvl="1" indent="-533400"/>
            <a:r>
              <a:rPr lang="it-IT" sz="2400" dirty="0" smtClean="0"/>
              <a:t>Otherwise one would wrongly reverse them in the same way</a:t>
            </a:r>
          </a:p>
          <a:p>
            <a:pPr marL="933450" lvl="1" indent="-533400"/>
            <a:r>
              <a:rPr lang="it-IT" sz="2400" dirty="0" smtClean="0"/>
              <a:t>If in a non reversible setting they would lead to the same state, we should add history information to distinguish the states</a:t>
            </a:r>
          </a:p>
        </p:txBody>
      </p:sp>
    </p:spTree>
    <p:extLst>
      <p:ext uri="{BB962C8B-B14F-4D97-AF65-F5344CB8AC3E}">
        <p14:creationId xmlns:p14="http://schemas.microsoft.com/office/powerpoint/2010/main" val="3008021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If x&gt;5 then</a:t>
            </a:r>
            <a:r>
              <a:rPr lang="it-IT" sz="2800" dirty="0"/>
              <a:t> </a:t>
            </a:r>
            <a:r>
              <a:rPr lang="it-IT" sz="2800" dirty="0" smtClean="0"/>
              <a:t>y=2 else</a:t>
            </a:r>
            <a:r>
              <a:rPr lang="it-IT" sz="2800" dirty="0"/>
              <a:t> </a:t>
            </a:r>
            <a:r>
              <a:rPr lang="it-IT" sz="2800" dirty="0" smtClean="0"/>
              <a:t>y=7 endif;y=0</a:t>
            </a:r>
          </a:p>
          <a:p>
            <a:pPr marL="533400" indent="-533400"/>
            <a:r>
              <a:rPr lang="it-IT" sz="2800" dirty="0" smtClean="0"/>
              <a:t>Two possible computations, leading to the same state</a:t>
            </a:r>
          </a:p>
          <a:p>
            <a:pPr marL="533400" indent="-533400"/>
            <a:r>
              <a:rPr lang="it-IT" sz="2800" dirty="0" smtClean="0"/>
              <a:t>From the causal consistency theorem we know that we need history information to distinguish them</a:t>
            </a:r>
          </a:p>
          <a:p>
            <a:pPr marL="933450" lvl="1" indent="-533400"/>
            <a:r>
              <a:rPr lang="it-IT" sz="2400" dirty="0" smtClean="0"/>
              <a:t>At least we should trace the chosen branch</a:t>
            </a:r>
          </a:p>
          <a:p>
            <a:pPr marL="533400" indent="-533400"/>
            <a:r>
              <a:rPr lang="it-IT" sz="2800" dirty="0" smtClean="0"/>
              <a:t>The amount of information to be stored in the worst case is linear in the number </a:t>
            </a:r>
            <a:r>
              <a:rPr lang="it-IT" sz="2800" dirty="0"/>
              <a:t>of steps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[Lienhardt, Lanese</a:t>
            </a:r>
            <a:r>
              <a:rPr lang="it-IT" sz="2800" dirty="0"/>
              <a:t>, </a:t>
            </a:r>
            <a:r>
              <a:rPr lang="it-IT" sz="2800" dirty="0" smtClean="0"/>
              <a:t>Mezzina</a:t>
            </a:r>
            <a:r>
              <a:rPr lang="it-IT" sz="2800" dirty="0"/>
              <a:t>, </a:t>
            </a:r>
            <a:r>
              <a:rPr lang="it-IT" sz="2800" dirty="0" smtClean="0"/>
              <a:t>Stefani</a:t>
            </a:r>
            <a:r>
              <a:rPr lang="it-IT" sz="2800" dirty="0"/>
              <a:t>: A Reversible Abstract Machine and Its Space Overhead. FMOODS/FORTE </a:t>
            </a:r>
            <a:r>
              <a:rPr lang="it-IT" sz="2800" dirty="0" smtClean="0"/>
              <a:t>2012]</a:t>
            </a:r>
          </a:p>
        </p:txBody>
      </p:sp>
    </p:spTree>
    <p:extLst>
      <p:ext uri="{BB962C8B-B14F-4D97-AF65-F5344CB8AC3E}">
        <p14:creationId xmlns:p14="http://schemas.microsoft.com/office/powerpoint/2010/main" val="127971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Many reversible calculi</a:t>
            </a:r>
            <a:endParaRPr lang="el-GR"/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/>
              <a:t>Reversible </a:t>
            </a:r>
            <a:r>
              <a:rPr lang="it-IT" sz="2800" dirty="0" smtClean="0"/>
              <a:t>variants </a:t>
            </a:r>
            <a:r>
              <a:rPr lang="it-IT" sz="2800" dirty="0"/>
              <a:t>of many calculi have been studied</a:t>
            </a:r>
          </a:p>
          <a:p>
            <a:pPr marL="914400" lvl="1" indent="-457200"/>
            <a:r>
              <a:rPr lang="it-IT" sz="2400" dirty="0"/>
              <a:t>CCS: Danos &amp; Krivine [CONCUR 2004]</a:t>
            </a:r>
          </a:p>
          <a:p>
            <a:pPr marL="914400" lvl="1" indent="-457200"/>
            <a:r>
              <a:rPr lang="it-IT" sz="2400" dirty="0"/>
              <a:t>CCS-like calculi: Phillips &amp; Ulidowski [FoSSaCS 2006, JLAP 2007]</a:t>
            </a:r>
          </a:p>
          <a:p>
            <a:pPr marL="914400" lvl="1" indent="-457200"/>
            <a:r>
              <a:rPr lang="it-IT" sz="2400" dirty="0"/>
              <a:t>HO</a:t>
            </a:r>
            <a:r>
              <a:rPr lang="el-GR" sz="2400" dirty="0">
                <a:cs typeface="Times New Roman" pitchFamily="18" charset="0"/>
              </a:rPr>
              <a:t>π</a:t>
            </a:r>
            <a:r>
              <a:rPr lang="it-IT" sz="2400" dirty="0">
                <a:cs typeface="Times New Roman" pitchFamily="18" charset="0"/>
              </a:rPr>
              <a:t>: Lanese, Mezzina &amp; Stefani [CONCUR 2010]</a:t>
            </a:r>
          </a:p>
          <a:p>
            <a:pPr marL="914400" lvl="1" indent="-457200"/>
            <a:r>
              <a:rPr lang="el-GR" sz="2400" dirty="0">
                <a:cs typeface="Times New Roman" pitchFamily="18" charset="0"/>
              </a:rPr>
              <a:t>μ</a:t>
            </a:r>
            <a:r>
              <a:rPr lang="it-IT" sz="2400" dirty="0">
                <a:cs typeface="Times New Roman" pitchFamily="18" charset="0"/>
              </a:rPr>
              <a:t>Oz: Lienhardt, Lanese, Mezzina &amp; Stefani [FMOODS&amp;FORTE 2012</a:t>
            </a:r>
            <a:r>
              <a:rPr lang="it-IT" sz="2400" dirty="0" smtClean="0">
                <a:cs typeface="Times New Roman" pitchFamily="18" charset="0"/>
              </a:rPr>
              <a:t>]</a:t>
            </a:r>
          </a:p>
          <a:p>
            <a:pPr marL="914400" lvl="1" indent="-457200"/>
            <a:r>
              <a:rPr lang="el-GR" sz="2400" dirty="0" smtClean="0">
                <a:cs typeface="Times New Roman" pitchFamily="18" charset="0"/>
              </a:rPr>
              <a:t>π</a:t>
            </a:r>
            <a:r>
              <a:rPr lang="it-IT" sz="2400" dirty="0">
                <a:cs typeface="Times New Roman" pitchFamily="18" charset="0"/>
              </a:rPr>
              <a:t>-calculus: </a:t>
            </a:r>
            <a:r>
              <a:rPr lang="it-IT" sz="2400" dirty="0" smtClean="0">
                <a:cs typeface="Times New Roman" pitchFamily="18" charset="0"/>
              </a:rPr>
              <a:t>Cristescu</a:t>
            </a:r>
            <a:r>
              <a:rPr lang="it-IT" sz="2400" dirty="0">
                <a:cs typeface="Times New Roman" pitchFamily="18" charset="0"/>
              </a:rPr>
              <a:t>, </a:t>
            </a:r>
            <a:r>
              <a:rPr lang="it-IT" sz="2400" dirty="0" smtClean="0">
                <a:cs typeface="Times New Roman" pitchFamily="18" charset="0"/>
              </a:rPr>
              <a:t>Krivine</a:t>
            </a:r>
            <a:r>
              <a:rPr lang="it-IT" sz="2400" dirty="0">
                <a:cs typeface="Times New Roman" pitchFamily="18" charset="0"/>
              </a:rPr>
              <a:t>, </a:t>
            </a:r>
            <a:r>
              <a:rPr lang="it-IT" sz="2400" dirty="0" smtClean="0">
                <a:cs typeface="Times New Roman" pitchFamily="18" charset="0"/>
              </a:rPr>
              <a:t>Varacca [LICS 2013, see Daniele’s talk]</a:t>
            </a:r>
          </a:p>
          <a:p>
            <a:pPr marL="914400" lvl="1" indent="-457200"/>
            <a:r>
              <a:rPr lang="it-IT" sz="2400" dirty="0">
                <a:cs typeface="Times New Roman" pitchFamily="18" charset="0"/>
              </a:rPr>
              <a:t>Klaim: </a:t>
            </a:r>
            <a:r>
              <a:rPr lang="it-IT" sz="2400" dirty="0" smtClean="0">
                <a:cs typeface="Times New Roman" pitchFamily="18" charset="0"/>
              </a:rPr>
              <a:t>Giachino</a:t>
            </a:r>
            <a:r>
              <a:rPr lang="it-IT" sz="2400" dirty="0">
                <a:cs typeface="Times New Roman" pitchFamily="18" charset="0"/>
              </a:rPr>
              <a:t>, </a:t>
            </a:r>
            <a:r>
              <a:rPr lang="it-IT" sz="2400" dirty="0" smtClean="0">
                <a:cs typeface="Times New Roman" pitchFamily="18" charset="0"/>
              </a:rPr>
              <a:t>Lanese</a:t>
            </a:r>
            <a:r>
              <a:rPr lang="it-IT" sz="2400" dirty="0">
                <a:cs typeface="Times New Roman" pitchFamily="18" charset="0"/>
              </a:rPr>
              <a:t>, </a:t>
            </a:r>
            <a:r>
              <a:rPr lang="it-IT" sz="2400" dirty="0" smtClean="0">
                <a:cs typeface="Times New Roman" pitchFamily="18" charset="0"/>
              </a:rPr>
              <a:t>Mezzina</a:t>
            </a:r>
            <a:r>
              <a:rPr lang="it-IT" sz="2400" dirty="0">
                <a:cs typeface="Times New Roman" pitchFamily="18" charset="0"/>
              </a:rPr>
              <a:t>, </a:t>
            </a:r>
            <a:r>
              <a:rPr lang="it-IT" sz="2400" dirty="0" smtClean="0">
                <a:cs typeface="Times New Roman" pitchFamily="18" charset="0"/>
              </a:rPr>
              <a:t>Tiezzi [PDP 2015]</a:t>
            </a:r>
          </a:p>
          <a:p>
            <a:pPr marL="514350" indent="-457200"/>
            <a:r>
              <a:rPr lang="it-IT" sz="2800" dirty="0" smtClean="0">
                <a:cs typeface="Times New Roman" pitchFamily="18" charset="0"/>
              </a:rPr>
              <a:t>All applying the ideas we discussed</a:t>
            </a:r>
          </a:p>
          <a:p>
            <a:pPr marL="514350" indent="-457200"/>
            <a:r>
              <a:rPr lang="it-IT" sz="2800" dirty="0">
                <a:cs typeface="Times New Roman" pitchFamily="18" charset="0"/>
              </a:rPr>
              <a:t>W</a:t>
            </a:r>
            <a:r>
              <a:rPr lang="it-IT" sz="2800" dirty="0" smtClean="0">
                <a:cs typeface="Times New Roman" pitchFamily="18" charset="0"/>
              </a:rPr>
              <a:t>ith different technical solutions</a:t>
            </a:r>
          </a:p>
          <a:p>
            <a:pPr marL="514350" indent="-457200"/>
            <a:endParaRPr lang="it-IT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88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just uncontrolled reversibility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The works above describe how to go back and forward, but not when to go back and when to go forward</a:t>
            </a:r>
          </a:p>
          <a:p>
            <a:pPr marL="533400" indent="-533400"/>
            <a:r>
              <a:rPr lang="it-IT" sz="2800" dirty="0"/>
              <a:t>N</a:t>
            </a:r>
            <a:r>
              <a:rPr lang="it-IT" sz="2800" dirty="0" smtClean="0"/>
              <a:t>on-deterministic is not enough</a:t>
            </a:r>
          </a:p>
          <a:p>
            <a:pPr marL="933450" lvl="1" indent="-533400"/>
            <a:r>
              <a:rPr lang="it-IT" sz="2400" dirty="0" smtClean="0"/>
              <a:t>The program may go back and forward between the same states forever</a:t>
            </a:r>
          </a:p>
          <a:p>
            <a:pPr marL="933450" lvl="1" indent="-533400"/>
            <a:r>
              <a:rPr lang="it-IT" sz="2400" dirty="0" smtClean="0"/>
              <a:t>If a good state is reached, the program may go back and lose the computed result</a:t>
            </a:r>
          </a:p>
          <a:p>
            <a:pPr marL="533400" indent="-533400"/>
            <a:r>
              <a:rPr lang="it-IT" sz="2800" dirty="0" smtClean="0"/>
              <a:t>We need some form of control for reversibility</a:t>
            </a:r>
          </a:p>
          <a:p>
            <a:pPr marL="933450" lvl="1" indent="-533400"/>
            <a:r>
              <a:rPr lang="it-IT" sz="2400" dirty="0" smtClean="0"/>
              <a:t>Different possible ways to do it</a:t>
            </a:r>
          </a:p>
          <a:p>
            <a:pPr marL="933450" lvl="1" indent="-533400"/>
            <a:r>
              <a:rPr lang="it-IT" sz="2400" dirty="0" smtClean="0"/>
              <a:t>Which one is better depends on the intended application</a:t>
            </a:r>
          </a:p>
        </p:txBody>
      </p:sp>
    </p:spTree>
    <p:extLst>
      <p:ext uri="{BB962C8B-B14F-4D97-AF65-F5344CB8AC3E}">
        <p14:creationId xmlns:p14="http://schemas.microsoft.com/office/powerpoint/2010/main" val="1701857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04950" y="3420960"/>
            <a:ext cx="6411913" cy="655637"/>
          </a:xfrm>
          <a:noFill/>
          <a:ln/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Controlling reversibility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9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taxonomy for reversibility control</a:t>
            </a:r>
            <a:endParaRPr lang="el-GR" dirty="0"/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Categorization according to who controls the reversibility</a:t>
            </a:r>
            <a:endParaRPr lang="it-IT" sz="2800" dirty="0"/>
          </a:p>
          <a:p>
            <a:pPr marL="533400" indent="-533400"/>
            <a:r>
              <a:rPr lang="it-IT" sz="2800" dirty="0" smtClean="0"/>
              <a:t>Three different possibilities</a:t>
            </a:r>
            <a:endParaRPr lang="it-IT" sz="2800" dirty="0"/>
          </a:p>
          <a:p>
            <a:pPr marL="914400" lvl="1" indent="-457200"/>
            <a:r>
              <a:rPr lang="it-IT" sz="2400" dirty="0">
                <a:solidFill>
                  <a:srgbClr val="FF0000"/>
                </a:solidFill>
              </a:rPr>
              <a:t>Internal control</a:t>
            </a:r>
            <a:r>
              <a:rPr lang="it-IT" sz="2400" dirty="0"/>
              <a:t>: reversibility is controlled by the programmer</a:t>
            </a:r>
          </a:p>
          <a:p>
            <a:pPr marL="914400" lvl="1" indent="-457200"/>
            <a:r>
              <a:rPr lang="it-IT" sz="2400" dirty="0">
                <a:solidFill>
                  <a:srgbClr val="FF0000"/>
                </a:solidFill>
              </a:rPr>
              <a:t>External control</a:t>
            </a:r>
            <a:r>
              <a:rPr lang="it-IT" sz="2400" dirty="0"/>
              <a:t>: reversibility is controlled by the environment</a:t>
            </a:r>
          </a:p>
          <a:p>
            <a:pPr marL="914400" lvl="1" indent="-457200"/>
            <a:r>
              <a:rPr lang="it-IT" sz="2400" dirty="0">
                <a:solidFill>
                  <a:srgbClr val="FF0000"/>
                </a:solidFill>
              </a:rPr>
              <a:t>Semantic control</a:t>
            </a:r>
            <a:r>
              <a:rPr lang="it-IT" sz="2400" dirty="0"/>
              <a:t>: reversibility control is </a:t>
            </a:r>
            <a:r>
              <a:rPr lang="it-IT" sz="2400" dirty="0" smtClean="0"/>
              <a:t>embedded</a:t>
            </a:r>
            <a:br>
              <a:rPr lang="it-IT" sz="2400" dirty="0" smtClean="0"/>
            </a:br>
            <a:r>
              <a:rPr lang="it-IT" sz="2400" dirty="0" smtClean="0"/>
              <a:t>in </a:t>
            </a:r>
            <a:r>
              <a:rPr lang="it-IT" sz="2400" dirty="0"/>
              <a:t>the semantics of the language</a:t>
            </a:r>
            <a:endParaRPr lang="el-GR" sz="2400" dirty="0">
              <a:cs typeface="Times New Roman" pitchFamily="18" charset="0"/>
            </a:endParaRPr>
          </a:p>
        </p:txBody>
      </p:sp>
      <p:pic>
        <p:nvPicPr>
          <p:cNvPr id="1816580" name="Picture 4" descr="program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572837"/>
            <a:ext cx="1154112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6581" name="Picture 5" descr="single_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156808"/>
            <a:ext cx="1785937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6582" name="WordArt 6"/>
          <p:cNvSpPr>
            <a:spLocks noChangeArrowheads="1" noChangeShapeType="1" noTextEdit="1"/>
          </p:cNvSpPr>
          <p:nvPr/>
        </p:nvSpPr>
        <p:spPr bwMode="auto">
          <a:xfrm>
            <a:off x="8509000" y="4313170"/>
            <a:ext cx="844550" cy="1171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934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Monotype Sorts"/>
              <a:buNone/>
            </a:pPr>
            <a:r>
              <a:rPr lang="fr-FR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Symbol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685834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65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Internal control</a:t>
            </a:r>
            <a:endParaRPr lang="el-GR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Reversibility is controlled by the programmer</a:t>
            </a:r>
          </a:p>
          <a:p>
            <a:pPr marL="533400" indent="-533400"/>
            <a:r>
              <a:rPr lang="it-IT" sz="2800" dirty="0" smtClean="0"/>
              <a:t>Explicit operators to specify whether to go backward and whether to go forward</a:t>
            </a:r>
          </a:p>
          <a:p>
            <a:pPr marL="533400" indent="-533400"/>
            <a:r>
              <a:rPr lang="it-IT" sz="2800" dirty="0" smtClean="0"/>
              <a:t>A few possibilities have been explored</a:t>
            </a:r>
            <a:endParaRPr lang="it-IT" sz="2800" dirty="0"/>
          </a:p>
          <a:p>
            <a:pPr marL="914400" lvl="1" indent="-457200"/>
            <a:r>
              <a:rPr lang="it-IT" sz="2400" dirty="0"/>
              <a:t>Irreversible </a:t>
            </a:r>
            <a:r>
              <a:rPr lang="it-IT" sz="2400" dirty="0" smtClean="0"/>
              <a:t>actions</a:t>
            </a:r>
            <a:br>
              <a:rPr lang="it-IT" sz="2400" dirty="0" smtClean="0"/>
            </a:br>
            <a:r>
              <a:rPr lang="it-IT" sz="2400" dirty="0" smtClean="0"/>
              <a:t>[</a:t>
            </a:r>
            <a:r>
              <a:rPr lang="fr-FR" sz="2400" dirty="0" smtClean="0"/>
              <a:t>Danos</a:t>
            </a:r>
            <a:r>
              <a:rPr lang="fr-FR" sz="2400" dirty="0"/>
              <a:t>, </a:t>
            </a:r>
            <a:r>
              <a:rPr lang="fr-FR" sz="2400" dirty="0" err="1" smtClean="0"/>
              <a:t>Krivine</a:t>
            </a:r>
            <a:r>
              <a:rPr lang="fr-FR" sz="2400" dirty="0"/>
              <a:t>: Transactions in RCCS. CONCUR </a:t>
            </a:r>
            <a:r>
              <a:rPr lang="fr-FR" sz="2400" dirty="0" smtClean="0"/>
              <a:t>2005]</a:t>
            </a:r>
            <a:endParaRPr lang="it-IT" sz="2000" dirty="0"/>
          </a:p>
          <a:p>
            <a:pPr marL="914400" lvl="1" indent="-457200"/>
            <a:r>
              <a:rPr lang="it-IT" sz="2400" b="1" dirty="0"/>
              <a:t>Roll</a:t>
            </a:r>
            <a:r>
              <a:rPr lang="it-IT" sz="2400" dirty="0"/>
              <a:t> operator</a:t>
            </a:r>
            <a:br>
              <a:rPr lang="it-IT" sz="2400" dirty="0"/>
            </a:br>
            <a:r>
              <a:rPr lang="it-IT" sz="2400" dirty="0" smtClean="0"/>
              <a:t>[Lanese</a:t>
            </a:r>
            <a:r>
              <a:rPr lang="it-IT" sz="2400" dirty="0"/>
              <a:t>, </a:t>
            </a:r>
            <a:r>
              <a:rPr lang="it-IT" sz="2400" dirty="0" smtClean="0"/>
              <a:t>Mezzina</a:t>
            </a:r>
            <a:r>
              <a:rPr lang="it-IT" sz="2400" dirty="0"/>
              <a:t>, </a:t>
            </a:r>
            <a:r>
              <a:rPr lang="it-IT" sz="2400" dirty="0" smtClean="0"/>
              <a:t>Schmitt</a:t>
            </a:r>
            <a:r>
              <a:rPr lang="it-IT" sz="2400" dirty="0"/>
              <a:t>, </a:t>
            </a:r>
            <a:r>
              <a:rPr lang="it-IT" sz="2400" dirty="0" smtClean="0"/>
              <a:t>Stefani</a:t>
            </a:r>
            <a:r>
              <a:rPr lang="it-IT" sz="2400" dirty="0"/>
              <a:t>: Controlling Reversibility in Higher-Order Pi. CONCUR </a:t>
            </a:r>
            <a:r>
              <a:rPr lang="it-IT" sz="2400" dirty="0" smtClean="0"/>
              <a:t>2011]</a:t>
            </a:r>
            <a:endParaRPr lang="it-IT" sz="2400" dirty="0"/>
          </a:p>
        </p:txBody>
      </p:sp>
      <p:pic>
        <p:nvPicPr>
          <p:cNvPr id="1818628" name="Picture 4" descr="program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81" y="165100"/>
            <a:ext cx="11541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52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Irreversible actions</a:t>
            </a:r>
            <a:endParaRPr lang="el-GR" dirty="0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Execution is non-deterministically backward or forward</a:t>
            </a:r>
          </a:p>
          <a:p>
            <a:pPr marL="533400" indent="-533400"/>
            <a:r>
              <a:rPr lang="it-IT" sz="2800" dirty="0" smtClean="0"/>
              <a:t>Some actions, once done, cannot be undone</a:t>
            </a:r>
          </a:p>
          <a:p>
            <a:pPr marL="933450" lvl="1" indent="-533400"/>
            <a:r>
              <a:rPr lang="it-IT" sz="2400" dirty="0" smtClean="0"/>
              <a:t>This allows to make a computed result permanent</a:t>
            </a:r>
          </a:p>
          <a:p>
            <a:pPr marL="933450" lvl="1" indent="-533400"/>
            <a:r>
              <a:rPr lang="it-IT" sz="2400" dirty="0" smtClean="0"/>
              <a:t>They are a form of commit</a:t>
            </a:r>
          </a:p>
          <a:p>
            <a:pPr marL="533400" indent="-533400"/>
            <a:r>
              <a:rPr lang="it-IT" sz="2800" dirty="0" smtClean="0"/>
              <a:t>Still most programs are divergent</a:t>
            </a:r>
          </a:p>
          <a:p>
            <a:pPr marL="533400" indent="-533400"/>
            <a:r>
              <a:rPr lang="it-IT" sz="2800" dirty="0" smtClean="0"/>
              <a:t>Suitable to model biological systems</a:t>
            </a:r>
          </a:p>
          <a:p>
            <a:pPr marL="933450" lvl="1" indent="-533400"/>
            <a:r>
              <a:rPr lang="it-IT" sz="2400" dirty="0" smtClean="0"/>
              <a:t>Most reactions are reversible</a:t>
            </a:r>
          </a:p>
          <a:p>
            <a:pPr marL="933450" lvl="1" indent="-533400"/>
            <a:r>
              <a:rPr lang="it-IT" sz="2400" dirty="0" smtClean="0"/>
              <a:t>Some are not </a:t>
            </a:r>
          </a:p>
        </p:txBody>
      </p:sp>
      <p:pic>
        <p:nvPicPr>
          <p:cNvPr id="1818628" name="Picture 4" descr="program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81" y="165100"/>
            <a:ext cx="11541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28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Roll</a:t>
            </a:r>
            <a:r>
              <a:rPr lang="it-IT" dirty="0" smtClean="0"/>
              <a:t> operator</a:t>
            </a:r>
            <a:endParaRPr lang="el-GR" dirty="0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Normal execution is forward</a:t>
            </a:r>
          </a:p>
          <a:p>
            <a:pPr marL="533400" indent="-533400"/>
            <a:r>
              <a:rPr lang="it-IT" sz="2800" dirty="0" smtClean="0"/>
              <a:t>Backward computations are explicitly required using a dedicated command</a:t>
            </a:r>
          </a:p>
          <a:p>
            <a:pPr marL="533400" indent="-533400"/>
            <a:r>
              <a:rPr lang="it-IT" sz="2800" b="1" dirty="0" smtClean="0"/>
              <a:t>Roll</a:t>
            </a:r>
            <a:r>
              <a:rPr lang="it-IT" sz="2800" dirty="0" smtClean="0"/>
              <a:t> </a:t>
            </a:r>
            <a:r>
              <a:rPr lang="el-GR" sz="2800" dirty="0" smtClean="0"/>
              <a:t>γ</a:t>
            </a:r>
            <a:r>
              <a:rPr lang="en-US" sz="2800" dirty="0" smtClean="0"/>
              <a:t>, where </a:t>
            </a:r>
            <a:r>
              <a:rPr lang="el-GR" sz="2800" dirty="0" smtClean="0"/>
              <a:t>γ</a:t>
            </a:r>
            <a:r>
              <a:rPr lang="en-US" sz="2800" dirty="0" smtClean="0"/>
              <a:t> is a reference to a past action</a:t>
            </a:r>
            <a:endParaRPr lang="it-IT" sz="2800" dirty="0" smtClean="0"/>
          </a:p>
          <a:p>
            <a:pPr marL="933450" lvl="1" indent="-533400"/>
            <a:r>
              <a:rPr lang="it-IT" sz="2400" dirty="0" smtClean="0"/>
              <a:t>Undoes action pointed by </a:t>
            </a:r>
            <a:r>
              <a:rPr lang="el-GR" sz="2400" dirty="0" smtClean="0"/>
              <a:t>γ</a:t>
            </a:r>
            <a:r>
              <a:rPr lang="en-US" sz="2400" dirty="0" smtClean="0"/>
              <a:t>, and all its consequences</a:t>
            </a:r>
          </a:p>
          <a:p>
            <a:pPr marL="933450" lvl="1" indent="-533400"/>
            <a:r>
              <a:rPr lang="en-US" sz="2400" dirty="0" smtClean="0"/>
              <a:t>Go back n steps not meaningful in a concurrent setting</a:t>
            </a:r>
            <a:r>
              <a:rPr lang="it-IT" sz="2400" dirty="0" smtClean="0"/>
              <a:t> </a:t>
            </a:r>
            <a:endParaRPr lang="it-IT" sz="1600" dirty="0"/>
          </a:p>
          <a:p>
            <a:pPr marL="514350" indent="-457200"/>
            <a:r>
              <a:rPr lang="el-GR" sz="2800" dirty="0" smtClean="0"/>
              <a:t>γ</a:t>
            </a:r>
            <a:r>
              <a:rPr lang="en-US" sz="2800" dirty="0" smtClean="0"/>
              <a:t> is a form of checkpoint </a:t>
            </a:r>
            <a:endParaRPr lang="it-IT" dirty="0"/>
          </a:p>
          <a:p>
            <a:pPr marL="495300" indent="-381000"/>
            <a:r>
              <a:rPr lang="en-US" sz="2800" dirty="0"/>
              <a:t>This allows to make a computed result permanent</a:t>
            </a:r>
          </a:p>
          <a:p>
            <a:pPr marL="895350" lvl="1" indent="-381000"/>
            <a:r>
              <a:rPr lang="it-IT" sz="2400" dirty="0" smtClean="0"/>
              <a:t>If there is no </a:t>
            </a:r>
            <a:r>
              <a:rPr lang="it-IT" sz="2400" b="1" dirty="0" smtClean="0"/>
              <a:t>roll</a:t>
            </a:r>
            <a:r>
              <a:rPr lang="it-IT" sz="2400" dirty="0" smtClean="0"/>
              <a:t> pointing </a:t>
            </a:r>
            <a:r>
              <a:rPr lang="it-IT" sz="2400" dirty="0"/>
              <a:t>back past </a:t>
            </a:r>
            <a:r>
              <a:rPr lang="it-IT" sz="2400" dirty="0" smtClean="0"/>
              <a:t>a given action, then the action is never undone</a:t>
            </a:r>
            <a:endParaRPr lang="it-IT" dirty="0"/>
          </a:p>
          <a:p>
            <a:pPr marL="495300" indent="-381000"/>
            <a:r>
              <a:rPr lang="it-IT" sz="2800" dirty="0"/>
              <a:t>Still most programs are divergent</a:t>
            </a:r>
            <a:endParaRPr lang="el-GR" sz="2800" dirty="0"/>
          </a:p>
        </p:txBody>
      </p:sp>
      <p:pic>
        <p:nvPicPr>
          <p:cNvPr id="1818628" name="Picture 4" descr="program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81" y="165100"/>
            <a:ext cx="11541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16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External control</a:t>
            </a:r>
            <a:endParaRPr lang="el-GR"/>
          </a:p>
        </p:txBody>
      </p:sp>
      <p:sp>
        <p:nvSpPr>
          <p:cNvPr id="182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Reversibility is controlled by something outside the program</a:t>
            </a:r>
          </a:p>
          <a:p>
            <a:pPr marL="533400" indent="-533400"/>
            <a:r>
              <a:rPr lang="it-IT" sz="2800" dirty="0" smtClean="0"/>
              <a:t>Again a few possibilities have been explored</a:t>
            </a:r>
            <a:endParaRPr lang="it-IT" sz="2800" dirty="0"/>
          </a:p>
          <a:p>
            <a:pPr marL="933450" lvl="1" indent="-533400"/>
            <a:r>
              <a:rPr lang="it-IT" sz="2400" dirty="0" smtClean="0"/>
              <a:t>Controller processes</a:t>
            </a:r>
            <a:br>
              <a:rPr lang="it-IT" sz="2400" dirty="0" smtClean="0"/>
            </a:br>
            <a:r>
              <a:rPr lang="it-IT" sz="2400" dirty="0" smtClean="0"/>
              <a:t>[</a:t>
            </a:r>
            <a:r>
              <a:rPr lang="en-US" sz="2400" dirty="0" smtClean="0"/>
              <a:t>Phillips</a:t>
            </a:r>
            <a:r>
              <a:rPr lang="en-US" sz="2400" dirty="0"/>
              <a:t>, </a:t>
            </a:r>
            <a:r>
              <a:rPr lang="en-US" sz="2400" dirty="0" err="1" smtClean="0"/>
              <a:t>Ulidowski</a:t>
            </a:r>
            <a:r>
              <a:rPr lang="en-US" sz="2400" dirty="0"/>
              <a:t>, </a:t>
            </a:r>
            <a:r>
              <a:rPr lang="en-US" sz="2400" dirty="0" smtClean="0"/>
              <a:t>Yuen</a:t>
            </a:r>
            <a:r>
              <a:rPr lang="en-US" sz="2400" dirty="0"/>
              <a:t>: A Reversible Process Calculus and the </a:t>
            </a:r>
            <a:r>
              <a:rPr lang="en-US" sz="2400" dirty="0" err="1"/>
              <a:t>Modelling</a:t>
            </a:r>
            <a:r>
              <a:rPr lang="en-US" sz="2400" dirty="0"/>
              <a:t> of the ERK </a:t>
            </a:r>
            <a:r>
              <a:rPr lang="en-US" sz="2400" dirty="0" err="1"/>
              <a:t>Signalling</a:t>
            </a:r>
            <a:r>
              <a:rPr lang="en-US" sz="2400" dirty="0"/>
              <a:t> Pathway. RC </a:t>
            </a:r>
            <a:r>
              <a:rPr lang="en-US" sz="2400" dirty="0" smtClean="0"/>
              <a:t>2012</a:t>
            </a:r>
            <a:r>
              <a:rPr lang="it-IT" sz="2400" dirty="0" smtClean="0"/>
              <a:t>]</a:t>
            </a:r>
          </a:p>
          <a:p>
            <a:pPr marL="933450" lvl="1" indent="-533400"/>
            <a:r>
              <a:rPr lang="it-IT" sz="2400" dirty="0" smtClean="0"/>
              <a:t>Causal-consistent </a:t>
            </a:r>
            <a:r>
              <a:rPr lang="it-IT" sz="2400" dirty="0"/>
              <a:t>reversible debugger</a:t>
            </a:r>
            <a:br>
              <a:rPr lang="it-IT" sz="2400" dirty="0"/>
            </a:br>
            <a:r>
              <a:rPr lang="it-IT" sz="2400" dirty="0" smtClean="0"/>
              <a:t>[Giachino</a:t>
            </a:r>
            <a:r>
              <a:rPr lang="it-IT" sz="2400" dirty="0"/>
              <a:t>, </a:t>
            </a:r>
            <a:r>
              <a:rPr lang="it-IT" sz="2400" dirty="0" smtClean="0"/>
              <a:t>Lanese</a:t>
            </a:r>
            <a:r>
              <a:rPr lang="it-IT" sz="2400" dirty="0"/>
              <a:t>, </a:t>
            </a:r>
            <a:r>
              <a:rPr lang="it-IT" sz="2400" dirty="0" smtClean="0"/>
              <a:t>Mezzina</a:t>
            </a:r>
            <a:r>
              <a:rPr lang="it-IT" sz="2400" dirty="0"/>
              <a:t>: Causal-Consistent Reversible Debugging. FASE </a:t>
            </a:r>
            <a:r>
              <a:rPr lang="it-IT" sz="2400" dirty="0" smtClean="0"/>
              <a:t>2014]</a:t>
            </a:r>
          </a:p>
        </p:txBody>
      </p:sp>
      <p:pic>
        <p:nvPicPr>
          <p:cNvPr id="1824772" name="Picture 4" descr="single_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82563"/>
            <a:ext cx="1785937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52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Map of the talk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813137" cy="5256212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Causal-consistent reversibility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Controlling reversibility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Specifying alternatives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2" y="1815649"/>
            <a:ext cx="5117815" cy="33983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Controller processes</a:t>
            </a:r>
            <a:endParaRPr lang="el-GR" dirty="0"/>
          </a:p>
        </p:txBody>
      </p:sp>
      <p:sp>
        <p:nvSpPr>
          <p:cNvPr id="182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Two layered system</a:t>
            </a:r>
            <a:endParaRPr lang="it-IT" sz="2800" dirty="0"/>
          </a:p>
          <a:p>
            <a:pPr marL="533400" indent="-533400"/>
            <a:r>
              <a:rPr lang="it-IT" sz="2800" dirty="0" smtClean="0"/>
              <a:t>A reversible slave process and a forward master process</a:t>
            </a:r>
          </a:p>
          <a:p>
            <a:pPr marL="533400" indent="-533400"/>
            <a:r>
              <a:rPr lang="it-IT" sz="2800" dirty="0" smtClean="0"/>
              <a:t>The slave process may execute only </a:t>
            </a:r>
          </a:p>
          <a:p>
            <a:pPr marL="933450" lvl="1" indent="-533400"/>
            <a:r>
              <a:rPr lang="it-IT" sz="2400" dirty="0" smtClean="0"/>
              <a:t>Actions allowed by the master</a:t>
            </a:r>
          </a:p>
          <a:p>
            <a:pPr marL="933450" lvl="1" indent="-533400"/>
            <a:r>
              <a:rPr lang="it-IT" sz="2400" dirty="0" smtClean="0"/>
              <a:t>In the direction allowed by the master</a:t>
            </a:r>
            <a:endParaRPr lang="it-IT" sz="2800" dirty="0" smtClean="0"/>
          </a:p>
          <a:p>
            <a:pPr marL="533400" indent="-533400"/>
            <a:r>
              <a:rPr lang="it-IT" sz="2800" dirty="0" smtClean="0"/>
              <a:t>Used to model biological systems</a:t>
            </a:r>
          </a:p>
          <a:p>
            <a:pPr marL="533400" indent="-533400"/>
            <a:r>
              <a:rPr lang="it-IT" sz="2800" dirty="0" smtClean="0"/>
              <a:t>Allows for non causal-consistent reversibility</a:t>
            </a:r>
            <a:endParaRPr lang="it-IT" sz="2800" dirty="0"/>
          </a:p>
        </p:txBody>
      </p:sp>
      <p:pic>
        <p:nvPicPr>
          <p:cNvPr id="1824772" name="Picture 4" descr="single_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82563"/>
            <a:ext cx="1785937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63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Reversible debugger</a:t>
            </a:r>
            <a:endParaRPr lang="it-IT" dirty="0"/>
          </a:p>
        </p:txBody>
      </p:sp>
      <p:sp>
        <p:nvSpPr>
          <p:cNvPr id="182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The user controls the direction of </a:t>
            </a:r>
            <a:r>
              <a:rPr lang="it-IT" sz="2800" dirty="0" smtClean="0"/>
              <a:t>execution via the debugger commands</a:t>
            </a:r>
            <a:endParaRPr lang="it-IT" sz="2800" dirty="0" smtClean="0"/>
          </a:p>
          <a:p>
            <a:pPr marL="533400" indent="-533400"/>
            <a:r>
              <a:rPr lang="it-IT" sz="2800" dirty="0" smtClean="0"/>
              <a:t>In standard debuggers: </a:t>
            </a:r>
            <a:r>
              <a:rPr lang="it-IT" sz="2400" dirty="0"/>
              <a:t>s</a:t>
            </a:r>
            <a:r>
              <a:rPr lang="it-IT" sz="2400" dirty="0" smtClean="0"/>
              <a:t>tep</a:t>
            </a:r>
            <a:r>
              <a:rPr lang="it-IT" sz="2400" dirty="0" smtClean="0"/>
              <a:t>, run, ...</a:t>
            </a:r>
          </a:p>
          <a:p>
            <a:pPr marL="533400" indent="-533400"/>
            <a:r>
              <a:rPr lang="it-IT" sz="2800" dirty="0" smtClean="0"/>
              <a:t>A reversible debugger also provides the command “step back”</a:t>
            </a:r>
          </a:p>
          <a:p>
            <a:pPr marL="933450" lvl="1" indent="-533400"/>
            <a:r>
              <a:rPr lang="it-IT" sz="2400" dirty="0" smtClean="0"/>
              <a:t>In a concurrent setting one should specify which thread should step back (or forward)</a:t>
            </a:r>
          </a:p>
          <a:p>
            <a:pPr marL="933450" lvl="1" indent="-533400"/>
            <a:r>
              <a:rPr lang="it-IT" sz="2400" dirty="0" smtClean="0"/>
              <a:t>Some threads may be blocked and unable to step back (or forward)</a:t>
            </a:r>
          </a:p>
          <a:p>
            <a:pPr marL="533400" indent="-533400"/>
            <a:r>
              <a:rPr lang="it-IT" sz="2800" dirty="0"/>
              <a:t>R</a:t>
            </a:r>
            <a:r>
              <a:rPr lang="it-IT" sz="2800" dirty="0" smtClean="0"/>
              <a:t>eversible debuggers exist (e.g, gdb, </a:t>
            </a:r>
            <a:r>
              <a:rPr lang="it-IT" sz="2800" dirty="0" smtClean="0"/>
              <a:t>UndoDB[see Greg’s talk])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pic>
        <p:nvPicPr>
          <p:cNvPr id="1824772" name="Picture 4" descr="single_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42" y="182563"/>
            <a:ext cx="1785937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90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Causal-consistent reversible debugger</a:t>
            </a:r>
            <a:endParaRPr lang="it-IT" dirty="0"/>
          </a:p>
        </p:txBody>
      </p:sp>
      <p:sp>
        <p:nvSpPr>
          <p:cNvPr id="182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We exploit the causal information to help debugging concurrent applications</a:t>
            </a:r>
          </a:p>
          <a:p>
            <a:pPr marL="533400" indent="-533400"/>
            <a:r>
              <a:rPr lang="it-IT" sz="2800" dirty="0" smtClean="0"/>
              <a:t>We provide a debugger command like the </a:t>
            </a:r>
            <a:r>
              <a:rPr lang="it-IT" sz="2800" b="1" dirty="0" smtClean="0"/>
              <a:t>roll</a:t>
            </a:r>
          </a:p>
          <a:p>
            <a:pPr marL="533400" indent="-533400"/>
            <a:r>
              <a:rPr lang="it-IT" sz="2800" dirty="0" smtClean="0"/>
              <a:t>Undo a given past action and all its consequences</a:t>
            </a:r>
          </a:p>
          <a:p>
            <a:pPr marL="533400" indent="-533400"/>
            <a:r>
              <a:rPr lang="it-IT" sz="2800" dirty="0" smtClean="0"/>
              <a:t>Different possible interfaces for </a:t>
            </a:r>
            <a:r>
              <a:rPr lang="it-IT" sz="2800" b="1" dirty="0" smtClean="0"/>
              <a:t>roll</a:t>
            </a:r>
          </a:p>
          <a:p>
            <a:pPr marL="933450" lvl="1" indent="-533400"/>
            <a:r>
              <a:rPr lang="it-IT" sz="2400" dirty="0" smtClean="0"/>
              <a:t>The last assignment to a given variable</a:t>
            </a:r>
          </a:p>
          <a:p>
            <a:pPr marL="933450" lvl="1" indent="-533400"/>
            <a:r>
              <a:rPr lang="it-IT" sz="2400" dirty="0" smtClean="0"/>
              <a:t>The last send to a given channel</a:t>
            </a:r>
          </a:p>
          <a:p>
            <a:pPr marL="933450" lvl="1" indent="-533400"/>
            <a:r>
              <a:rPr lang="it-IT" sz="2400" dirty="0" smtClean="0"/>
              <a:t>The last read from a given channel</a:t>
            </a:r>
          </a:p>
          <a:p>
            <a:pPr marL="933450" lvl="1" indent="-533400"/>
            <a:r>
              <a:rPr lang="it-IT" sz="2400" dirty="0" smtClean="0"/>
              <a:t>The creation of a given thread</a:t>
            </a:r>
          </a:p>
          <a:p>
            <a:pPr marL="533400" indent="-533400"/>
            <a:r>
              <a:rPr lang="it-IT" sz="2800" dirty="0"/>
              <a:t>http://www.cs.unibo.it/caredeb/index.html</a:t>
            </a:r>
            <a:endParaRPr lang="it-IT" sz="2800" dirty="0" smtClean="0"/>
          </a:p>
        </p:txBody>
      </p:sp>
      <p:pic>
        <p:nvPicPr>
          <p:cNvPr id="1824772" name="Picture 4" descr="single_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42" y="182563"/>
            <a:ext cx="1785937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98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Semantic control</a:t>
            </a:r>
            <a:endParaRPr lang="el-GR"/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/>
              <a:t>Reversibility policy embedded in the </a:t>
            </a:r>
            <a:r>
              <a:rPr lang="it-IT" sz="2800" dirty="0" smtClean="0"/>
              <a:t>language</a:t>
            </a:r>
          </a:p>
          <a:p>
            <a:pPr marL="533400" indent="-533400"/>
            <a:r>
              <a:rPr lang="it-IT" sz="2800" dirty="0" smtClean="0"/>
              <a:t>Again a few possibilities have been explored</a:t>
            </a:r>
          </a:p>
          <a:p>
            <a:pPr marL="933450" lvl="1" indent="-533400"/>
            <a:r>
              <a:rPr lang="it-IT" sz="2400" dirty="0" smtClean="0"/>
              <a:t>Prolog</a:t>
            </a:r>
          </a:p>
          <a:p>
            <a:pPr marL="933450" lvl="1" indent="-533400"/>
            <a:r>
              <a:rPr lang="it-IT" sz="2400" dirty="0" smtClean="0"/>
              <a:t>State-space exploration via heuristics</a:t>
            </a:r>
          </a:p>
          <a:p>
            <a:pPr marL="933450" lvl="1" indent="-533400"/>
            <a:r>
              <a:rPr lang="it-IT" sz="2400" dirty="0" smtClean="0"/>
              <a:t>Energy-based control</a:t>
            </a:r>
            <a:br>
              <a:rPr lang="it-IT" sz="2400" dirty="0" smtClean="0"/>
            </a:br>
            <a:r>
              <a:rPr lang="it-IT" sz="2400" dirty="0" smtClean="0"/>
              <a:t>[</a:t>
            </a:r>
            <a:r>
              <a:rPr lang="en-US" sz="2400" dirty="0" err="1" smtClean="0"/>
              <a:t>Bacci</a:t>
            </a:r>
            <a:r>
              <a:rPr lang="en-US" sz="2400" dirty="0"/>
              <a:t>, </a:t>
            </a:r>
            <a:r>
              <a:rPr lang="en-US" sz="2400" dirty="0" err="1" smtClean="0"/>
              <a:t>Danos</a:t>
            </a:r>
            <a:r>
              <a:rPr lang="en-US" sz="2400" dirty="0"/>
              <a:t>, </a:t>
            </a:r>
            <a:r>
              <a:rPr lang="en-US" sz="2400" dirty="0" err="1" smtClean="0"/>
              <a:t>Kammar</a:t>
            </a:r>
            <a:r>
              <a:rPr lang="en-US" sz="2400" dirty="0"/>
              <a:t>: On the Statistical Thermodynamics of Reversible Communicating Processes. CALCO 2011</a:t>
            </a:r>
            <a:r>
              <a:rPr lang="it-IT" sz="2400" dirty="0" smtClean="0"/>
              <a:t>]</a:t>
            </a:r>
            <a:endParaRPr lang="it-IT" sz="2400" dirty="0"/>
          </a:p>
        </p:txBody>
      </p:sp>
      <p:sp>
        <p:nvSpPr>
          <p:cNvPr id="1826820" name="WordArt 4"/>
          <p:cNvSpPr>
            <a:spLocks noChangeArrowheads="1" noChangeShapeType="1" noTextEdit="1"/>
          </p:cNvSpPr>
          <p:nvPr/>
        </p:nvSpPr>
        <p:spPr bwMode="auto">
          <a:xfrm>
            <a:off x="7221538" y="157163"/>
            <a:ext cx="844550" cy="1171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934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Monotype Sorts"/>
              <a:buNone/>
            </a:pPr>
            <a:r>
              <a:rPr lang="fr-F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Symbol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53318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Prolog backtracking</a:t>
            </a:r>
            <a:endParaRPr lang="el-GR" dirty="0"/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Prolog tries to satisfy a given goal</a:t>
            </a:r>
          </a:p>
          <a:p>
            <a:pPr marL="533400" indent="-533400"/>
            <a:r>
              <a:rPr lang="it-IT" sz="2800" dirty="0" smtClean="0"/>
              <a:t>It explores deep-first the possible solutions</a:t>
            </a:r>
          </a:p>
          <a:p>
            <a:pPr marL="533400" indent="-533400"/>
            <a:r>
              <a:rPr lang="it-IT" sz="2800" dirty="0" smtClean="0"/>
              <a:t>When it reaches a dead end, it rollbacks and tries a different path</a:t>
            </a:r>
          </a:p>
          <a:p>
            <a:pPr marL="533400" indent="-533400"/>
            <a:r>
              <a:rPr lang="it-IT" sz="2800" dirty="0" smtClean="0"/>
              <a:t>The search is normally quite efficient</a:t>
            </a:r>
          </a:p>
          <a:p>
            <a:pPr marL="533400" indent="-533400"/>
            <a:r>
              <a:rPr lang="it-IT" sz="2800" dirty="0"/>
              <a:t>R</a:t>
            </a:r>
            <a:r>
              <a:rPr lang="it-IT" sz="2800" dirty="0" smtClean="0"/>
              <a:t>elies on the programmer expertise to avoid divergence</a:t>
            </a:r>
            <a:endParaRPr lang="it-IT" sz="2800" dirty="0"/>
          </a:p>
        </p:txBody>
      </p:sp>
      <p:sp>
        <p:nvSpPr>
          <p:cNvPr id="1826820" name="WordArt 4"/>
          <p:cNvSpPr>
            <a:spLocks noChangeArrowheads="1" noChangeShapeType="1" noTextEdit="1"/>
          </p:cNvSpPr>
          <p:nvPr/>
        </p:nvSpPr>
        <p:spPr bwMode="auto">
          <a:xfrm>
            <a:off x="7221538" y="157163"/>
            <a:ext cx="844550" cy="1171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934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Monotype Sorts"/>
              <a:buNone/>
            </a:pPr>
            <a:r>
              <a:rPr lang="fr-FR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Symbol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17226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State-space exploration via heuristics</a:t>
            </a:r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In general, there are different ways to explore a state space looking for a solution</a:t>
            </a:r>
          </a:p>
          <a:p>
            <a:pPr marL="533400" indent="-533400"/>
            <a:r>
              <a:rPr lang="it-IT" sz="2800" dirty="0" smtClean="0"/>
              <a:t>Strategy normally composed by a standard algorithm plus some heuristics driving it</a:t>
            </a:r>
            <a:endParaRPr lang="it-IT" sz="2800" dirty="0"/>
          </a:p>
          <a:p>
            <a:pPr marL="533400" indent="-533400"/>
            <a:r>
              <a:rPr lang="it-IT" sz="2800" dirty="0" smtClean="0"/>
              <a:t>As before, if the algorithm reaches a dead end, it rollbacks and tries a different path</a:t>
            </a:r>
            <a:endParaRPr lang="it-IT" sz="2800" dirty="0"/>
          </a:p>
          <a:p>
            <a:pPr marL="533400" indent="-533400"/>
            <a:r>
              <a:rPr lang="it-IT" sz="2800" dirty="0" smtClean="0"/>
              <a:t>Sample algorithm </a:t>
            </a:r>
          </a:p>
          <a:p>
            <a:pPr marL="933450" lvl="1" indent="-533400"/>
            <a:r>
              <a:rPr lang="it-IT" sz="2400" dirty="0"/>
              <a:t>C</a:t>
            </a:r>
            <a:r>
              <a:rPr lang="it-IT" sz="2400" dirty="0" smtClean="0"/>
              <a:t>ount </a:t>
            </a:r>
            <a:r>
              <a:rPr lang="it-IT" sz="2400" dirty="0"/>
              <a:t>how many times </a:t>
            </a:r>
            <a:r>
              <a:rPr lang="it-IT" sz="2400" dirty="0" smtClean="0"/>
              <a:t>each action has </a:t>
            </a:r>
            <a:r>
              <a:rPr lang="it-IT" sz="2400" dirty="0"/>
              <a:t>been done and </a:t>
            </a:r>
            <a:r>
              <a:rPr lang="it-IT" sz="2400" dirty="0" smtClean="0"/>
              <a:t>undone</a:t>
            </a:r>
            <a:endParaRPr lang="it-IT" sz="2400" dirty="0"/>
          </a:p>
          <a:p>
            <a:pPr marL="933450" lvl="1" indent="-533400"/>
            <a:r>
              <a:rPr lang="it-IT" sz="2400" dirty="0"/>
              <a:t>C</a:t>
            </a:r>
            <a:r>
              <a:rPr lang="it-IT" sz="2400" dirty="0" smtClean="0"/>
              <a:t>hoose paths which have been tried less times</a:t>
            </a:r>
          </a:p>
          <a:p>
            <a:pPr marL="933450" lvl="1" indent="-533400"/>
            <a:r>
              <a:rPr lang="it-IT" sz="2400" dirty="0" smtClean="0"/>
              <a:t>Use heuristics in case of ties </a:t>
            </a:r>
            <a:endParaRPr lang="it-IT" sz="2400" dirty="0"/>
          </a:p>
        </p:txBody>
      </p:sp>
      <p:sp>
        <p:nvSpPr>
          <p:cNvPr id="1826820" name="WordArt 4"/>
          <p:cNvSpPr>
            <a:spLocks noChangeArrowheads="1" noChangeShapeType="1" noTextEdit="1"/>
          </p:cNvSpPr>
          <p:nvPr/>
        </p:nvSpPr>
        <p:spPr bwMode="auto">
          <a:xfrm>
            <a:off x="7453554" y="157163"/>
            <a:ext cx="844550" cy="1171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934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Monotype Sorts"/>
              <a:buNone/>
            </a:pPr>
            <a:r>
              <a:rPr lang="fr-FR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Symbol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728796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Energy-based control</a:t>
            </a:r>
            <a:endParaRPr lang="it-IT" dirty="0"/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Assumes a world with a given amount of energy</a:t>
            </a:r>
          </a:p>
          <a:p>
            <a:pPr marL="533400" indent="-533400"/>
            <a:r>
              <a:rPr lang="it-IT" sz="2800" dirty="0" smtClean="0"/>
              <a:t>Forward and backward steps are taken subject to some probability</a:t>
            </a:r>
            <a:endParaRPr lang="it-IT" sz="2800" dirty="0"/>
          </a:p>
          <a:p>
            <a:pPr marL="533400" indent="-533400"/>
            <a:r>
              <a:rPr lang="it-IT" sz="2800" dirty="0" smtClean="0"/>
              <a:t>The rates depend </a:t>
            </a:r>
            <a:r>
              <a:rPr lang="it-IT" sz="2800" dirty="0"/>
              <a:t>on </a:t>
            </a:r>
            <a:r>
              <a:rPr lang="it-IT" sz="2800" dirty="0" smtClean="0"/>
              <a:t>the available amount of energy</a:t>
            </a:r>
            <a:endParaRPr lang="it-IT" sz="2800" dirty="0"/>
          </a:p>
          <a:p>
            <a:pPr marL="514350" indent="-457200"/>
            <a:r>
              <a:rPr lang="it-IT" sz="2800" dirty="0" smtClean="0"/>
              <a:t>Under suitable conditions on the energy</a:t>
            </a:r>
            <a:r>
              <a:rPr lang="it-IT" sz="2800" dirty="0" smtClean="0"/>
              <a:t> </a:t>
            </a:r>
            <a:r>
              <a:rPr lang="it-IT" sz="2800" dirty="0" smtClean="0"/>
              <a:t>a computation </a:t>
            </a:r>
            <a:r>
              <a:rPr lang="it-IT" sz="2800" dirty="0" smtClean="0"/>
              <a:t>is guaranteed to </a:t>
            </a:r>
            <a:r>
              <a:rPr lang="it-IT" sz="2800" dirty="0" smtClean="0"/>
              <a:t>commit in </a:t>
            </a:r>
            <a:r>
              <a:rPr lang="it-IT" sz="2800" dirty="0"/>
              <a:t>finite average time</a:t>
            </a:r>
            <a:endParaRPr lang="el-GR" sz="2800" dirty="0"/>
          </a:p>
        </p:txBody>
      </p:sp>
      <p:sp>
        <p:nvSpPr>
          <p:cNvPr id="1826820" name="WordArt 4"/>
          <p:cNvSpPr>
            <a:spLocks noChangeArrowheads="1" noChangeShapeType="1" noTextEdit="1"/>
          </p:cNvSpPr>
          <p:nvPr/>
        </p:nvSpPr>
        <p:spPr bwMode="auto">
          <a:xfrm>
            <a:off x="7453554" y="157163"/>
            <a:ext cx="844550" cy="1171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934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Monotype Sorts"/>
              <a:buNone/>
            </a:pPr>
            <a:r>
              <a:rPr lang="fr-FR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Symbol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08735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</a:t>
            </a:r>
            <a:r>
              <a:rPr lang="en-US" b="1" dirty="0" smtClean="0"/>
              <a:t> roll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Our application field: programming reliable concurrent/distributed systems</a:t>
            </a:r>
          </a:p>
          <a:p>
            <a:pPr marL="533400" indent="-533400"/>
            <a:r>
              <a:rPr lang="it-IT" sz="2800" dirty="0" smtClean="0"/>
              <a:t>Normal computation should go forward</a:t>
            </a:r>
          </a:p>
          <a:p>
            <a:pPr marL="933450" lvl="1" indent="-533400"/>
            <a:r>
              <a:rPr lang="it-IT" sz="2400" dirty="0" smtClean="0"/>
              <a:t>No backward computation without errors</a:t>
            </a:r>
          </a:p>
          <a:p>
            <a:pPr marL="533400" indent="-533400"/>
            <a:r>
              <a:rPr lang="it-IT" sz="2800" dirty="0" smtClean="0"/>
              <a:t>In case of error we should go back to a past state</a:t>
            </a:r>
          </a:p>
          <a:p>
            <a:pPr marL="933450" lvl="1" indent="-533400"/>
            <a:r>
              <a:rPr lang="it-IT" sz="2400" dirty="0" smtClean="0"/>
              <a:t>We assume to be able to detect errors</a:t>
            </a:r>
          </a:p>
          <a:p>
            <a:pPr marL="533400" indent="-533400"/>
            <a:r>
              <a:rPr lang="it-IT" sz="2800" dirty="0" smtClean="0"/>
              <a:t>We should go to a state where the decision leading to the error has not been taken yet</a:t>
            </a:r>
          </a:p>
          <a:p>
            <a:pPr marL="933450" lvl="1" indent="-533400"/>
            <a:r>
              <a:rPr lang="it-IT" sz="2400" dirty="0" smtClean="0"/>
              <a:t>The programmer should be able to find such a state</a:t>
            </a:r>
          </a:p>
        </p:txBody>
      </p:sp>
    </p:spTree>
    <p:extLst>
      <p:ext uri="{BB962C8B-B14F-4D97-AF65-F5344CB8AC3E}">
        <p14:creationId xmlns:p14="http://schemas.microsoft.com/office/powerpoint/2010/main" val="1016537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kind of algorithm we want to write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l-GR" sz="2800" dirty="0" smtClean="0"/>
              <a:t>γ</a:t>
            </a:r>
            <a:r>
              <a:rPr lang="it-IT" sz="2800" dirty="0" smtClean="0"/>
              <a:t>: take some choice</a:t>
            </a:r>
            <a:br>
              <a:rPr lang="it-IT" sz="2800" dirty="0" smtClean="0"/>
            </a:br>
            <a:r>
              <a:rPr lang="it-IT" sz="2800" dirty="0" smtClean="0"/>
              <a:t>....</a:t>
            </a:r>
            <a:br>
              <a:rPr lang="it-IT" sz="2800" dirty="0" smtClean="0"/>
            </a:br>
            <a:r>
              <a:rPr lang="it-IT" sz="2800" dirty="0" smtClean="0"/>
              <a:t>if we reached a bad state</a:t>
            </a:r>
            <a:br>
              <a:rPr lang="it-IT" sz="2800" dirty="0" smtClean="0"/>
            </a:br>
            <a:r>
              <a:rPr lang="it-IT" sz="2800" dirty="0" smtClean="0"/>
              <a:t>	</a:t>
            </a:r>
            <a:r>
              <a:rPr lang="it-IT" sz="2800" b="1" dirty="0" smtClean="0"/>
              <a:t>roll</a:t>
            </a:r>
            <a:r>
              <a:rPr lang="it-IT" sz="2800" dirty="0" smtClean="0"/>
              <a:t> </a:t>
            </a:r>
            <a:r>
              <a:rPr lang="el-GR" sz="2800" dirty="0" smtClean="0"/>
              <a:t>γ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else</a:t>
            </a:r>
            <a:br>
              <a:rPr lang="en-US" sz="2800" dirty="0" smtClean="0"/>
            </a:br>
            <a:r>
              <a:rPr lang="en-US" sz="2800" dirty="0" smtClean="0"/>
              <a:t>    output the result</a:t>
            </a:r>
          </a:p>
          <a:p>
            <a:pPr marL="533400" indent="-533400"/>
            <a:r>
              <a:rPr lang="en-US" sz="2800" dirty="0" smtClean="0"/>
              <a:t>The approach based on the </a:t>
            </a:r>
            <a:r>
              <a:rPr lang="en-US" sz="2800" b="1" dirty="0" smtClean="0"/>
              <a:t>roll</a:t>
            </a:r>
            <a:r>
              <a:rPr lang="en-US" sz="2800" dirty="0" smtClean="0"/>
              <a:t> operator is suitable to our aims</a:t>
            </a:r>
          </a:p>
          <a:p>
            <a:pPr marL="533400" indent="-533400"/>
            <a:r>
              <a:rPr lang="en-US" sz="2800" dirty="0" smtClean="0"/>
              <a:t>Not necessarily the best in all the cases</a:t>
            </a:r>
          </a:p>
        </p:txBody>
      </p:sp>
    </p:spTree>
    <p:extLst>
      <p:ext uri="{BB962C8B-B14F-4D97-AF65-F5344CB8AC3E}">
        <p14:creationId xmlns:p14="http://schemas.microsoft.com/office/powerpoint/2010/main" val="927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Roll</a:t>
            </a:r>
            <a:r>
              <a:rPr lang="en-US" dirty="0" smtClean="0"/>
              <a:t> and loop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With the </a:t>
            </a:r>
            <a:r>
              <a:rPr lang="en-US" sz="2800" b="1" dirty="0" smtClean="0"/>
              <a:t>roll</a:t>
            </a:r>
            <a:r>
              <a:rPr lang="en-US" sz="2800" dirty="0" smtClean="0"/>
              <a:t> approach</a:t>
            </a:r>
          </a:p>
          <a:p>
            <a:pPr marL="533400" indent="-533400"/>
            <a:r>
              <a:rPr lang="en-US" sz="2800" dirty="0" smtClean="0"/>
              <a:t>We reach a bad state</a:t>
            </a:r>
          </a:p>
          <a:p>
            <a:pPr marL="533400" indent="-533400"/>
            <a:r>
              <a:rPr lang="en-US" sz="2800" dirty="0" smtClean="0"/>
              <a:t>We go back to a past state</a:t>
            </a:r>
          </a:p>
          <a:p>
            <a:pPr marL="533400" indent="-533400"/>
            <a:r>
              <a:rPr lang="en-US" sz="2800" dirty="0" smtClean="0"/>
              <a:t>We may choose again the same path</a:t>
            </a:r>
          </a:p>
          <a:p>
            <a:pPr marL="533400" indent="-533400"/>
            <a:r>
              <a:rPr lang="en-US" sz="2800" dirty="0" smtClean="0"/>
              <a:t>We </a:t>
            </a:r>
            <a:r>
              <a:rPr lang="en-US" sz="2800" dirty="0"/>
              <a:t>r</a:t>
            </a:r>
            <a:r>
              <a:rPr lang="en-US" sz="2800" dirty="0" smtClean="0"/>
              <a:t>each the same bad state again</a:t>
            </a:r>
          </a:p>
          <a:p>
            <a:pPr marL="533400" indent="-533400"/>
            <a:r>
              <a:rPr lang="en-US" sz="2800" dirty="0" smtClean="0"/>
              <a:t>We go back again to the same past state</a:t>
            </a:r>
          </a:p>
          <a:p>
            <a:pPr marL="533400" indent="-533400"/>
            <a:r>
              <a:rPr lang="en-US" sz="2800" dirty="0" smtClean="0"/>
              <a:t>We may choose again the same path</a:t>
            </a:r>
          </a:p>
          <a:p>
            <a:pPr marL="533400" indent="-533400"/>
            <a:r>
              <a:rPr lang="en-US" sz="2800" dirty="0" smtClean="0"/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3" y="171071"/>
            <a:ext cx="1816786" cy="18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5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04950" y="3420960"/>
            <a:ext cx="6411913" cy="655637"/>
          </a:xfrm>
          <a:noFill/>
          <a:ln/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Causal-consistent reversibility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2351" y="4303796"/>
            <a:ext cx="3302507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/>
              <a:t>Process calculi free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94657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and transient errors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Going back to a past state forces us to forget everything we learned in the forward computation</a:t>
            </a:r>
          </a:p>
          <a:p>
            <a:pPr marL="933450" lvl="1" indent="-533400"/>
            <a:r>
              <a:rPr lang="en-US" sz="2400" dirty="0" smtClean="0"/>
              <a:t>We forget that a given path was not good</a:t>
            </a:r>
          </a:p>
          <a:p>
            <a:pPr marL="933450" lvl="1" indent="-533400"/>
            <a:r>
              <a:rPr lang="en-US" sz="2400" dirty="0" smtClean="0"/>
              <a:t>We may retry again and again the same path</a:t>
            </a:r>
          </a:p>
          <a:p>
            <a:pPr marL="533400" indent="-533400"/>
            <a:r>
              <a:rPr lang="en-US" sz="2800" dirty="0" smtClean="0"/>
              <a:t>The approach is </a:t>
            </a:r>
            <a:r>
              <a:rPr lang="en-US" sz="2800" dirty="0" smtClean="0"/>
              <a:t>fine</a:t>
            </a:r>
            <a:r>
              <a:rPr lang="en-US" sz="2800" dirty="0" smtClean="0"/>
              <a:t> </a:t>
            </a:r>
            <a:r>
              <a:rPr lang="en-US" sz="2800" dirty="0" smtClean="0"/>
              <a:t>for transient errors</a:t>
            </a:r>
          </a:p>
          <a:p>
            <a:pPr marL="933450" lvl="1" indent="-533400"/>
            <a:r>
              <a:rPr lang="en-US" sz="2400" dirty="0" smtClean="0"/>
              <a:t>Errors that may disappear by retrying</a:t>
            </a:r>
          </a:p>
          <a:p>
            <a:pPr marL="933450" lvl="1" indent="-533400"/>
            <a:r>
              <a:rPr lang="en-US" sz="2400" dirty="0" smtClean="0"/>
              <a:t>E.g., message loss on the Internet</a:t>
            </a:r>
          </a:p>
          <a:p>
            <a:pPr marL="533400" indent="-533400"/>
            <a:r>
              <a:rPr lang="en-US" sz="2800" dirty="0" smtClean="0"/>
              <a:t>The approach is less suited for permanent errors</a:t>
            </a:r>
          </a:p>
          <a:p>
            <a:pPr marL="933450" lvl="1" indent="-533400"/>
            <a:r>
              <a:rPr lang="en-US" sz="2400" dirty="0" smtClean="0"/>
              <a:t>Errors that occur every time a state is reached</a:t>
            </a:r>
          </a:p>
          <a:p>
            <a:pPr marL="933450" lvl="1" indent="-533400"/>
            <a:r>
              <a:rPr lang="en-US" sz="2400" dirty="0" smtClean="0"/>
              <a:t>E.g., division by zero, null pointer exception</a:t>
            </a:r>
          </a:p>
          <a:p>
            <a:pPr marL="933450" lvl="1" indent="-533400"/>
            <a:r>
              <a:rPr lang="en-US" sz="2400" dirty="0" smtClean="0"/>
              <a:t>We can only hope to take a different branch in a choice</a:t>
            </a:r>
          </a:p>
        </p:txBody>
      </p:sp>
    </p:spTree>
    <p:extLst>
      <p:ext uri="{BB962C8B-B14F-4D97-AF65-F5344CB8AC3E}">
        <p14:creationId xmlns:p14="http://schemas.microsoft.com/office/powerpoint/2010/main" val="3206598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 break the Loop Lemma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In case of error we want to change path</a:t>
            </a:r>
          </a:p>
          <a:p>
            <a:pPr marL="933450" lvl="1" indent="-533400"/>
            <a:r>
              <a:rPr lang="en-US" sz="2400" dirty="0" smtClean="0"/>
              <a:t>Not possible with the </a:t>
            </a:r>
            <a:r>
              <a:rPr lang="en-US" sz="2400" b="1" dirty="0" smtClean="0"/>
              <a:t>roll</a:t>
            </a:r>
            <a:r>
              <a:rPr lang="en-US" sz="2400" dirty="0" smtClean="0"/>
              <a:t> alone</a:t>
            </a:r>
          </a:p>
          <a:p>
            <a:pPr marL="933450" lvl="1" indent="-533400"/>
            <a:r>
              <a:rPr lang="en-US" sz="2400" dirty="0" smtClean="0"/>
              <a:t>The programmer cannot avoid to take the same path again and again</a:t>
            </a:r>
          </a:p>
          <a:p>
            <a:pPr marL="533400" indent="-533400"/>
            <a:r>
              <a:rPr lang="en-US" sz="2800" dirty="0" smtClean="0"/>
              <a:t>We need to remember something from the past try</a:t>
            </a:r>
          </a:p>
          <a:p>
            <a:pPr marL="933450" lvl="1" indent="-533400"/>
            <a:r>
              <a:rPr lang="en-US" sz="2400" dirty="0" smtClean="0"/>
              <a:t>Not allowed by the Loop Lemma</a:t>
            </a:r>
          </a:p>
        </p:txBody>
      </p:sp>
    </p:spTree>
    <p:extLst>
      <p:ext uri="{BB962C8B-B14F-4D97-AF65-F5344CB8AC3E}">
        <p14:creationId xmlns:p14="http://schemas.microsoft.com/office/powerpoint/2010/main" val="981771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04950" y="3420960"/>
            <a:ext cx="6411913" cy="655637"/>
          </a:xfrm>
          <a:noFill/>
          <a:ln/>
        </p:spPr>
        <p:txBody>
          <a:bodyPr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Specifying alternatives</a:t>
            </a:r>
          </a:p>
        </p:txBody>
      </p:sp>
    </p:spTree>
    <p:extLst>
      <p:ext uri="{BB962C8B-B14F-4D97-AF65-F5344CB8AC3E}">
        <p14:creationId xmlns:p14="http://schemas.microsoft.com/office/powerpoint/2010/main" val="4004679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lternatives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[</a:t>
            </a:r>
            <a:r>
              <a:rPr lang="en-US" sz="2800" dirty="0" err="1" smtClean="0"/>
              <a:t>Lanese</a:t>
            </a:r>
            <a:r>
              <a:rPr lang="en-US" sz="2800" dirty="0" smtClean="0"/>
              <a:t>, </a:t>
            </a:r>
            <a:r>
              <a:rPr lang="en-US" sz="2800" dirty="0" err="1" smtClean="0"/>
              <a:t>Lienhardt</a:t>
            </a:r>
            <a:r>
              <a:rPr lang="en-US" sz="2800" dirty="0"/>
              <a:t>, </a:t>
            </a:r>
            <a:r>
              <a:rPr lang="en-US" sz="2800" dirty="0" err="1" smtClean="0"/>
              <a:t>Mezzina</a:t>
            </a:r>
            <a:r>
              <a:rPr lang="en-US" sz="2800" dirty="0"/>
              <a:t>, </a:t>
            </a:r>
            <a:r>
              <a:rPr lang="en-US" sz="2800" dirty="0" smtClean="0"/>
              <a:t>Schmitt</a:t>
            </a:r>
            <a:r>
              <a:rPr lang="en-US" sz="2800" dirty="0"/>
              <a:t>, </a:t>
            </a:r>
            <a:r>
              <a:rPr lang="en-US" sz="2800" dirty="0" smtClean="0"/>
              <a:t>Stefani</a:t>
            </a:r>
            <a:r>
              <a:rPr lang="en-US" sz="2800" dirty="0"/>
              <a:t>: Concurrent Flexible Reversibility. ESOP </a:t>
            </a:r>
            <a:r>
              <a:rPr lang="en-US" sz="2800" dirty="0" smtClean="0"/>
              <a:t>2013]</a:t>
            </a:r>
          </a:p>
          <a:p>
            <a:pPr marL="533400" indent="-533400"/>
            <a:r>
              <a:rPr lang="en-US" sz="2800" dirty="0" smtClean="0"/>
              <a:t>The programmer may declare different ordered alternatives to solve a problem</a:t>
            </a:r>
          </a:p>
          <a:p>
            <a:pPr marL="533400" indent="-533400"/>
            <a:r>
              <a:rPr lang="en-US" sz="2800" dirty="0" smtClean="0"/>
              <a:t>The first time the first alternative is chosen</a:t>
            </a:r>
          </a:p>
          <a:p>
            <a:pPr marL="533400" indent="-533400"/>
            <a:r>
              <a:rPr lang="en-US" sz="2800" dirty="0" smtClean="0"/>
              <a:t>Undoing the choice causes the selection of the next alternative</a:t>
            </a:r>
          </a:p>
          <a:p>
            <a:pPr marL="933450" lvl="1" indent="-533400"/>
            <a:r>
              <a:rPr lang="en-US" sz="2400" dirty="0" smtClean="0"/>
              <a:t>Like in Prolog</a:t>
            </a:r>
          </a:p>
          <a:p>
            <a:pPr marL="933450" lvl="1" indent="-533400"/>
            <a:r>
              <a:rPr lang="en-US" sz="2400" dirty="0" smtClean="0"/>
              <a:t>We rely on the programmer for a good definition and ordering of alternatives</a:t>
            </a:r>
          </a:p>
        </p:txBody>
      </p:sp>
    </p:spTree>
    <p:extLst>
      <p:ext uri="{BB962C8B-B14F-4D97-AF65-F5344CB8AC3E}">
        <p14:creationId xmlns:p14="http://schemas.microsoft.com/office/powerpoint/2010/main" val="218563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alternatives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Actions A%B</a:t>
            </a:r>
          </a:p>
          <a:p>
            <a:pPr marL="533400" indent="-533400"/>
            <a:r>
              <a:rPr lang="en-US" sz="2800" dirty="0" smtClean="0"/>
              <a:t>Normally, A%B behaves like A</a:t>
            </a:r>
          </a:p>
          <a:p>
            <a:pPr marL="533400" indent="-533400"/>
            <a:r>
              <a:rPr lang="en-US" sz="2800" dirty="0" smtClean="0"/>
              <a:t>If A%B is the target of a </a:t>
            </a:r>
            <a:r>
              <a:rPr lang="en-US" sz="2800" b="1" dirty="0" smtClean="0"/>
              <a:t>roll</a:t>
            </a:r>
            <a:r>
              <a:rPr lang="en-US" sz="2800" dirty="0" smtClean="0"/>
              <a:t>, it becomes B</a:t>
            </a:r>
          </a:p>
          <a:p>
            <a:pPr marL="533400" indent="-533400"/>
            <a:r>
              <a:rPr lang="en-US" sz="2800" dirty="0" smtClean="0"/>
              <a:t>Intuitive meaning: try A, then try B</a:t>
            </a:r>
          </a:p>
          <a:p>
            <a:pPr marL="533400" indent="-533400"/>
            <a:r>
              <a:rPr lang="en-US" sz="2800" dirty="0" smtClean="0"/>
              <a:t>B may have alternatives too</a:t>
            </a:r>
          </a:p>
        </p:txBody>
      </p:sp>
    </p:spTree>
    <p:extLst>
      <p:ext uri="{BB962C8B-B14F-4D97-AF65-F5344CB8AC3E}">
        <p14:creationId xmlns:p14="http://schemas.microsoft.com/office/powerpoint/2010/main" val="2048988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alternatives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We should find the actions that may lead to bad states</a:t>
            </a:r>
          </a:p>
          <a:p>
            <a:pPr marL="533400" indent="-533400"/>
            <a:r>
              <a:rPr lang="en-US" sz="2800" dirty="0" smtClean="0"/>
              <a:t>We should replace them with actions with alternatives</a:t>
            </a:r>
          </a:p>
          <a:p>
            <a:pPr marL="533400" indent="-533400"/>
            <a:r>
              <a:rPr lang="en-US" sz="2800" dirty="0" smtClean="0"/>
              <a:t>We need to find suitable alternatives</a:t>
            </a:r>
          </a:p>
          <a:p>
            <a:pPr marL="933450" lvl="1" indent="-533400"/>
            <a:r>
              <a:rPr lang="en-US" sz="2400" dirty="0" smtClean="0"/>
              <a:t>Retry</a:t>
            </a:r>
          </a:p>
          <a:p>
            <a:pPr marL="933450" lvl="1" indent="-533400"/>
            <a:r>
              <a:rPr lang="en-US" sz="2400" dirty="0" smtClean="0"/>
              <a:t>Retry with different resources</a:t>
            </a:r>
          </a:p>
          <a:p>
            <a:pPr marL="933450" lvl="1" indent="-533400"/>
            <a:r>
              <a:rPr lang="en-US" sz="2400" dirty="0" smtClean="0"/>
              <a:t>Give up and notify the user</a:t>
            </a:r>
          </a:p>
          <a:p>
            <a:pPr marL="933450" lvl="1" indent="-533400"/>
            <a:r>
              <a:rPr lang="en-US" sz="2400" dirty="0" smtClean="0"/>
              <a:t>Trace the outcome to drive future choices</a:t>
            </a:r>
          </a:p>
        </p:txBody>
      </p:sp>
    </p:spTree>
    <p:extLst>
      <p:ext uri="{BB962C8B-B14F-4D97-AF65-F5344CB8AC3E}">
        <p14:creationId xmlns:p14="http://schemas.microsoft.com/office/powerpoint/2010/main" val="351305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Try to book a flight to Grenoble with </a:t>
            </a:r>
            <a:r>
              <a:rPr lang="en-US" sz="2800" dirty="0" err="1" smtClean="0"/>
              <a:t>Airfrance</a:t>
            </a:r>
            <a:endParaRPr lang="en-US" sz="2800" dirty="0" smtClean="0"/>
          </a:p>
          <a:p>
            <a:pPr marL="533400" indent="-533400"/>
            <a:r>
              <a:rPr lang="en-US" sz="2800" dirty="0" smtClean="0"/>
              <a:t>A </a:t>
            </a:r>
            <a:r>
              <a:rPr lang="en-US" sz="2800" dirty="0" err="1" smtClean="0"/>
              <a:t>Airfrance</a:t>
            </a:r>
            <a:r>
              <a:rPr lang="en-US" sz="2800" dirty="0" smtClean="0"/>
              <a:t> website error makes the booking fail</a:t>
            </a:r>
          </a:p>
          <a:p>
            <a:pPr marL="933450" lvl="1" indent="-533400"/>
            <a:r>
              <a:rPr lang="en-US" sz="2400" dirty="0" smtClean="0"/>
              <a:t>Retry: try again to book with </a:t>
            </a:r>
            <a:r>
              <a:rPr lang="en-US" sz="2400" dirty="0" err="1" smtClean="0"/>
              <a:t>Airfrance</a:t>
            </a:r>
            <a:endParaRPr lang="en-US" sz="2400" dirty="0" smtClean="0"/>
          </a:p>
          <a:p>
            <a:pPr marL="933450" lvl="1" indent="-533400"/>
            <a:r>
              <a:rPr lang="en-US" sz="2400" dirty="0" smtClean="0"/>
              <a:t>Retry with different resources: try to book with Alitalia</a:t>
            </a:r>
          </a:p>
          <a:p>
            <a:pPr marL="933450" lvl="1" indent="-533400"/>
            <a:r>
              <a:rPr lang="en-US" sz="2400" dirty="0" smtClean="0"/>
              <a:t>Give up and notify the user: no possible booking, sorry</a:t>
            </a:r>
          </a:p>
          <a:p>
            <a:pPr marL="933450" lvl="1" indent="-533400"/>
            <a:r>
              <a:rPr lang="en-US" sz="2400" dirty="0" smtClean="0"/>
              <a:t>Trace the outcome to drive future choices: remember that </a:t>
            </a:r>
            <a:r>
              <a:rPr lang="en-US" sz="2400" dirty="0" err="1" smtClean="0"/>
              <a:t>Airfrance</a:t>
            </a:r>
            <a:r>
              <a:rPr lang="en-US" sz="2400" dirty="0" smtClean="0"/>
              <a:t> web site is prone to failure, next time try a different company first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1" y="187228"/>
            <a:ext cx="1870644" cy="13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8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Communicating transactions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[de </a:t>
            </a:r>
            <a:r>
              <a:rPr lang="en-US" sz="2800" dirty="0" err="1"/>
              <a:t>Vries</a:t>
            </a:r>
            <a:r>
              <a:rPr lang="en-US" sz="2800" dirty="0"/>
              <a:t>, </a:t>
            </a:r>
            <a:r>
              <a:rPr lang="en-US" sz="2800" dirty="0" err="1" smtClean="0"/>
              <a:t>Koutavas</a:t>
            </a:r>
            <a:r>
              <a:rPr lang="en-US" sz="2800" dirty="0"/>
              <a:t>, </a:t>
            </a:r>
            <a:r>
              <a:rPr lang="en-US" sz="2800" dirty="0" smtClean="0"/>
              <a:t>Hennessy</a:t>
            </a:r>
            <a:r>
              <a:rPr lang="en-US" sz="2800" dirty="0"/>
              <a:t>: Communicating </a:t>
            </a:r>
            <a:r>
              <a:rPr lang="en-US" sz="2800" dirty="0" smtClean="0"/>
              <a:t>Transactions. </a:t>
            </a:r>
            <a:r>
              <a:rPr lang="en-US" sz="2800" dirty="0"/>
              <a:t>CONCUR 2010</a:t>
            </a:r>
            <a:r>
              <a:rPr lang="en-US" sz="2800" dirty="0" smtClean="0"/>
              <a:t>]</a:t>
            </a:r>
          </a:p>
          <a:p>
            <a:pPr marL="533400" indent="-533400"/>
            <a:r>
              <a:rPr lang="en-US" sz="2800" dirty="0" smtClean="0"/>
              <a:t>Transactions that may communicate with the environment and with other transactions while computing</a:t>
            </a:r>
          </a:p>
          <a:p>
            <a:pPr marL="533400" indent="-533400"/>
            <a:r>
              <a:rPr lang="en-US" sz="2800" dirty="0"/>
              <a:t>I</a:t>
            </a:r>
            <a:r>
              <a:rPr lang="en-US" sz="2800" dirty="0" smtClean="0"/>
              <a:t>n case of abort one has to undo all the effects on the environment and on other transactions</a:t>
            </a:r>
          </a:p>
          <a:p>
            <a:pPr marL="933450" lvl="1" indent="-533400"/>
            <a:r>
              <a:rPr lang="en-US" sz="2400" dirty="0" smtClean="0"/>
              <a:t>To ensure atomicity</a:t>
            </a:r>
          </a:p>
        </p:txBody>
      </p:sp>
    </p:spTree>
    <p:extLst>
      <p:ext uri="{BB962C8B-B14F-4D97-AF65-F5344CB8AC3E}">
        <p14:creationId xmlns:p14="http://schemas.microsoft.com/office/powerpoint/2010/main" val="1182156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transactions via reversibility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We can encode communicating transactions</a:t>
            </a:r>
            <a:endParaRPr lang="en-US" sz="2800" dirty="0"/>
          </a:p>
          <a:p>
            <a:pPr marL="933450" lvl="1" indent="-533400"/>
            <a:r>
              <a:rPr lang="en-US" sz="2400" dirty="0" smtClean="0"/>
              <a:t>We label the start of the transaction with </a:t>
            </a:r>
            <a:r>
              <a:rPr lang="el-GR" sz="2400" dirty="0" smtClean="0"/>
              <a:t>γ</a:t>
            </a:r>
            <a:endParaRPr lang="en-US" sz="2400" dirty="0" smtClean="0"/>
          </a:p>
          <a:p>
            <a:pPr marL="933450" lvl="1" indent="-533400"/>
            <a:r>
              <a:rPr lang="en-US" sz="2400" dirty="0" smtClean="0"/>
              <a:t>An abort is a </a:t>
            </a:r>
            <a:r>
              <a:rPr lang="en-US" sz="2400" b="1" dirty="0" smtClean="0"/>
              <a:t>roll</a:t>
            </a:r>
            <a:r>
              <a:rPr lang="en-US" sz="2400" dirty="0" smtClean="0"/>
              <a:t> </a:t>
            </a:r>
            <a:r>
              <a:rPr lang="el-GR" sz="2400" dirty="0" smtClean="0"/>
              <a:t>γ</a:t>
            </a:r>
            <a:endParaRPr lang="en-US" sz="2400" dirty="0" smtClean="0"/>
          </a:p>
          <a:p>
            <a:pPr marL="933450" lvl="1" indent="-533400"/>
            <a:r>
              <a:rPr lang="en-US" sz="2400" dirty="0" smtClean="0"/>
              <a:t>The </a:t>
            </a:r>
            <a:r>
              <a:rPr lang="en-US" sz="2400" b="1" dirty="0" smtClean="0"/>
              <a:t>roll</a:t>
            </a:r>
            <a:r>
              <a:rPr lang="en-US" sz="2400" dirty="0" smtClean="0"/>
              <a:t> </a:t>
            </a:r>
            <a:r>
              <a:rPr lang="el-GR" sz="2400" dirty="0" smtClean="0"/>
              <a:t>γ</a:t>
            </a:r>
            <a:r>
              <a:rPr lang="en-US" sz="2400" dirty="0" smtClean="0"/>
              <a:t> undoes all the effects of the transaction</a:t>
            </a:r>
          </a:p>
          <a:p>
            <a:pPr marL="933450" lvl="1" indent="-533400"/>
            <a:r>
              <a:rPr lang="en-US" sz="2400" dirty="0" smtClean="0"/>
              <a:t>A commit simply disables the </a:t>
            </a:r>
            <a:r>
              <a:rPr lang="en-US" sz="2400" b="1" dirty="0" smtClean="0"/>
              <a:t>roll</a:t>
            </a:r>
            <a:r>
              <a:rPr lang="en-US" sz="2400" dirty="0" smtClean="0"/>
              <a:t> </a:t>
            </a:r>
            <a:r>
              <a:rPr lang="el-GR" sz="2400" dirty="0" smtClean="0"/>
              <a:t>γ</a:t>
            </a:r>
            <a:endParaRPr lang="en-US" sz="2400" dirty="0" smtClean="0"/>
          </a:p>
          <a:p>
            <a:pPr marL="533400" indent="-533400"/>
            <a:r>
              <a:rPr lang="en-US" sz="2800" dirty="0" smtClean="0"/>
              <a:t>The mapping is simple, the resulting code quite complex</a:t>
            </a:r>
          </a:p>
          <a:p>
            <a:pPr marL="933450" lvl="1" indent="-533400"/>
            <a:r>
              <a:rPr lang="en-US" sz="2400" dirty="0" smtClean="0"/>
              <a:t>We also need all the technical machinery for reversibility</a:t>
            </a:r>
          </a:p>
          <a:p>
            <a:pPr marL="533400" indent="-533400"/>
            <a:r>
              <a:rPr lang="en-US" sz="2800" dirty="0" smtClean="0"/>
              <a:t>The encoding is more precise than the original semantics</a:t>
            </a:r>
          </a:p>
          <a:p>
            <a:pPr marL="933450" lvl="1" indent="-533400"/>
            <a:r>
              <a:rPr lang="en-US" sz="2400" dirty="0" smtClean="0"/>
              <a:t>We avoid some useless undo</a:t>
            </a:r>
          </a:p>
          <a:p>
            <a:pPr marL="933450" lvl="1" indent="-533400"/>
            <a:r>
              <a:rPr lang="en-US" sz="2400" dirty="0" smtClean="0"/>
              <a:t>Since our treatment of causality is more refined</a:t>
            </a:r>
          </a:p>
        </p:txBody>
      </p:sp>
    </p:spTree>
    <p:extLst>
      <p:ext uri="{BB962C8B-B14F-4D97-AF65-F5344CB8AC3E}">
        <p14:creationId xmlns:p14="http://schemas.microsoft.com/office/powerpoint/2010/main" val="921039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04950" y="3420960"/>
            <a:ext cx="6411913" cy="655637"/>
          </a:xfrm>
          <a:noFill/>
          <a:ln/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Conclusion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00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What is reversibility for us?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rgbClr val="06069C"/>
                </a:solidFill>
              </a:rPr>
              <a:t>The possibility of executing a computation both in the standard, forward direction, and in the backward direction, going back to a past state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What does it mean to go backward?</a:t>
            </a:r>
          </a:p>
          <a:p>
            <a:pPr>
              <a:defRPr/>
            </a:pPr>
            <a:r>
              <a:rPr lang="en-US" sz="2800" dirty="0" smtClean="0"/>
              <a:t>If from state 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we go forward to state 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then from state 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we should be able to go back </a:t>
            </a:r>
            <a:r>
              <a:rPr lang="en-US" sz="2800" dirty="0"/>
              <a:t>to state 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54876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Summary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Uncontrolled reversibility</a:t>
            </a:r>
            <a:r>
              <a:rPr lang="it-IT" sz="2800" dirty="0"/>
              <a:t> </a:t>
            </a:r>
            <a:r>
              <a:rPr lang="it-IT" sz="2800" dirty="0" smtClean="0"/>
              <a:t>for concurrent systems</a:t>
            </a:r>
            <a:endParaRPr lang="it-IT" sz="2800" dirty="0"/>
          </a:p>
          <a:p>
            <a:r>
              <a:rPr lang="it-IT" sz="2800" dirty="0" smtClean="0"/>
              <a:t>Mechanisms for controlling reversibility</a:t>
            </a:r>
            <a:endParaRPr lang="it-IT" sz="2400" b="1" dirty="0"/>
          </a:p>
          <a:p>
            <a:r>
              <a:rPr lang="it-IT" sz="2800" dirty="0" smtClean="0"/>
              <a:t>How to avoid looping using alternatives</a:t>
            </a:r>
            <a:endParaRPr lang="el-GR" sz="2400" dirty="0">
              <a:cs typeface="Times New Roman" pitchFamily="18" charset="0"/>
            </a:endParaRPr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83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Future </a:t>
            </a:r>
            <a:r>
              <a:rPr lang="it-IT" dirty="0" smtClean="0">
                <a:cs typeface="Times New Roman" pitchFamily="18" charset="0"/>
              </a:rPr>
              <a:t>work: language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Can we make mainstram concurrent languages</a:t>
            </a:r>
            <a:br>
              <a:rPr lang="it-IT" sz="2800" dirty="0" smtClean="0"/>
            </a:br>
            <a:r>
              <a:rPr lang="it-IT" sz="2800" dirty="0" smtClean="0"/>
              <a:t>reversible?</a:t>
            </a:r>
            <a:endParaRPr lang="it-IT" sz="2800" dirty="0"/>
          </a:p>
          <a:p>
            <a:pPr lvl="1"/>
            <a:r>
              <a:rPr lang="it-IT" sz="2400" dirty="0" smtClean="0">
                <a:cs typeface="Times New Roman" pitchFamily="18" charset="0"/>
              </a:rPr>
              <a:t>Concurrent ML, Erlang, Java, ...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How to deal with data structures, modularity, type systems, ... </a:t>
            </a:r>
            <a:endParaRPr lang="it-IT" sz="2000" dirty="0"/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1700868" name="Picture 4" descr="crystal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55575"/>
            <a:ext cx="208915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65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Future </a:t>
            </a:r>
            <a:r>
              <a:rPr lang="it-IT" dirty="0" smtClean="0">
                <a:cs typeface="Times New Roman" pitchFamily="18" charset="0"/>
              </a:rPr>
              <a:t>work: reasoning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How to reason </a:t>
            </a:r>
            <a:r>
              <a:rPr lang="it-IT" sz="2800" smtClean="0"/>
              <a:t>on </a:t>
            </a:r>
            <a:r>
              <a:rPr lang="it-IT" sz="2800" smtClean="0"/>
              <a:t>reversible programs</a:t>
            </a:r>
            <a:r>
              <a:rPr lang="it-IT" sz="2800" dirty="0" smtClean="0"/>
              <a:t>?</a:t>
            </a:r>
            <a:r>
              <a:rPr lang="it-IT" sz="2800" dirty="0"/>
              <a:t> </a:t>
            </a:r>
            <a:endParaRPr lang="it-IT" sz="2800" dirty="0" smtClean="0"/>
          </a:p>
          <a:p>
            <a:r>
              <a:rPr lang="it-IT" sz="2800" dirty="0" smtClean="0"/>
              <a:t>Initial works based on</a:t>
            </a:r>
          </a:p>
          <a:p>
            <a:pPr lvl="1"/>
            <a:r>
              <a:rPr lang="it-IT" sz="2400" dirty="0" smtClean="0"/>
              <a:t>Behavioural equivalences </a:t>
            </a:r>
            <a:br>
              <a:rPr lang="it-IT" sz="2400" dirty="0" smtClean="0"/>
            </a:br>
            <a:r>
              <a:rPr lang="it-IT" sz="2400" dirty="0" smtClean="0"/>
              <a:t>[</a:t>
            </a:r>
            <a:r>
              <a:rPr lang="fr-FR" sz="2400" dirty="0" err="1" smtClean="0"/>
              <a:t>Krivine</a:t>
            </a:r>
            <a:r>
              <a:rPr lang="fr-FR" sz="2400" dirty="0" smtClean="0"/>
              <a:t>: A </a:t>
            </a:r>
            <a:r>
              <a:rPr lang="fr-FR" sz="2400" dirty="0" err="1" smtClean="0"/>
              <a:t>Verification</a:t>
            </a:r>
            <a:r>
              <a:rPr lang="fr-FR" sz="2400" dirty="0" smtClean="0"/>
              <a:t> Technique for </a:t>
            </a:r>
            <a:r>
              <a:rPr lang="fr-FR" sz="2400" dirty="0" err="1" smtClean="0"/>
              <a:t>Reversible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</a:t>
            </a:r>
            <a:r>
              <a:rPr lang="fr-FR" sz="2400" dirty="0" err="1" smtClean="0"/>
              <a:t>Algebra</a:t>
            </a:r>
            <a:r>
              <a:rPr lang="fr-FR" sz="2400" dirty="0" smtClean="0"/>
              <a:t>. RC 2012]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[Aubert, Cristescu: Reversible Barbed Congruence on Configuration Structures. ICE 2015]</a:t>
            </a:r>
            <a:endParaRPr lang="it-IT" sz="2000" dirty="0" smtClean="0"/>
          </a:p>
          <a:p>
            <a:pPr lvl="1"/>
            <a:r>
              <a:rPr lang="it-IT" sz="2400" dirty="0" smtClean="0"/>
              <a:t>Logic [</a:t>
            </a:r>
            <a:r>
              <a:rPr lang="en-US" sz="2400" dirty="0" err="1" smtClean="0"/>
              <a:t>Abadi</a:t>
            </a:r>
            <a:r>
              <a:rPr lang="en-US" sz="2400" dirty="0"/>
              <a:t>: The Prophecy of Undo. FASE </a:t>
            </a:r>
            <a:r>
              <a:rPr lang="en-US" sz="2400" dirty="0" smtClean="0"/>
              <a:t>2015</a:t>
            </a:r>
            <a:r>
              <a:rPr lang="it-IT" sz="2400" dirty="0" smtClean="0"/>
              <a:t>]</a:t>
            </a:r>
          </a:p>
          <a:p>
            <a:pPr lvl="1"/>
            <a:r>
              <a:rPr lang="it-IT" sz="2400" dirty="0"/>
              <a:t>Session types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[Barbanera</a:t>
            </a:r>
            <a:r>
              <a:rPr lang="it-IT" sz="2400" dirty="0"/>
              <a:t>, </a:t>
            </a:r>
            <a:r>
              <a:rPr lang="it-IT" sz="2400" dirty="0" smtClean="0"/>
              <a:t>Dezani-Ciancaglini</a:t>
            </a:r>
            <a:r>
              <a:rPr lang="it-IT" sz="2400" dirty="0"/>
              <a:t>, </a:t>
            </a:r>
            <a:r>
              <a:rPr lang="it-IT" sz="2400" dirty="0" smtClean="0"/>
              <a:t>de'Liguoro</a:t>
            </a:r>
            <a:r>
              <a:rPr lang="it-IT" sz="2400" dirty="0"/>
              <a:t>: Compliance for reversible client/server interactions. BEAT </a:t>
            </a:r>
            <a:r>
              <a:rPr lang="it-IT" sz="2400" dirty="0" smtClean="0"/>
              <a:t>2014] </a:t>
            </a:r>
            <a:br>
              <a:rPr lang="it-IT" sz="2400" dirty="0" smtClean="0"/>
            </a:br>
            <a:r>
              <a:rPr lang="it-IT" sz="2400" dirty="0" smtClean="0"/>
              <a:t>[Barbanera</a:t>
            </a:r>
            <a:r>
              <a:rPr lang="it-IT" sz="2400" dirty="0"/>
              <a:t>, </a:t>
            </a:r>
            <a:r>
              <a:rPr lang="it-IT" sz="2400" dirty="0" smtClean="0"/>
              <a:t>Dezani-Ciancaglini, Lanese, De’Liguoro: Retractable contracts. PLACES 2015]</a:t>
            </a:r>
            <a:endParaRPr lang="it-IT" sz="2400" dirty="0"/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1700868" name="Picture 4" descr="crystal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55575"/>
            <a:ext cx="208915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32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Future </a:t>
            </a:r>
            <a:r>
              <a:rPr lang="it-IT" dirty="0" smtClean="0">
                <a:cs typeface="Times New Roman" pitchFamily="18" charset="0"/>
              </a:rPr>
              <a:t>work: applications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lvl="0"/>
            <a:r>
              <a:rPr lang="it-IT" sz="2800" dirty="0">
                <a:solidFill>
                  <a:srgbClr val="000000"/>
                </a:solidFill>
              </a:rPr>
              <a:t>Can we find </a:t>
            </a:r>
            <a:r>
              <a:rPr lang="it-IT" sz="2800" dirty="0" smtClean="0">
                <a:solidFill>
                  <a:srgbClr val="000000"/>
                </a:solidFill>
              </a:rPr>
              <a:t>some </a:t>
            </a:r>
            <a:r>
              <a:rPr lang="it-IT" sz="2800" dirty="0">
                <a:solidFill>
                  <a:srgbClr val="000000"/>
                </a:solidFill>
              </a:rPr>
              <a:t>killer applications?</a:t>
            </a:r>
          </a:p>
          <a:p>
            <a:pPr lvl="1">
              <a:buClr>
                <a:srgbClr val="000000"/>
              </a:buClr>
            </a:pPr>
            <a:r>
              <a:rPr lang="it-IT" sz="2400" dirty="0">
                <a:solidFill>
                  <a:srgbClr val="000000"/>
                </a:solidFill>
              </a:rPr>
              <a:t>Software transactional memories</a:t>
            </a:r>
          </a:p>
          <a:p>
            <a:pPr lvl="1">
              <a:buClr>
                <a:srgbClr val="000000"/>
              </a:buClr>
            </a:pPr>
            <a:r>
              <a:rPr lang="it-IT" sz="2400" dirty="0">
                <a:solidFill>
                  <a:srgbClr val="000000"/>
                </a:solidFill>
              </a:rPr>
              <a:t>Existing algorithms for distributed </a:t>
            </a:r>
            <a:r>
              <a:rPr lang="it-IT" sz="2400" dirty="0" smtClean="0">
                <a:solidFill>
                  <a:srgbClr val="000000"/>
                </a:solidFill>
              </a:rPr>
              <a:t>checkpointing</a:t>
            </a:r>
          </a:p>
          <a:p>
            <a:pPr lvl="1">
              <a:buClr>
                <a:srgbClr val="000000"/>
              </a:buClr>
            </a:pPr>
            <a:r>
              <a:rPr lang="it-IT" sz="2400" dirty="0" smtClean="0">
                <a:solidFill>
                  <a:srgbClr val="000000"/>
                </a:solidFill>
              </a:rPr>
              <a:t>Debugging</a:t>
            </a:r>
            <a:endParaRPr lang="it-IT" sz="2400" dirty="0"/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1700868" name="Picture 4" descr="crystal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55575"/>
            <a:ext cx="208915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31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Questions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Do you use sequential reversibility, causal-consistent reversibility, or something different?</a:t>
            </a:r>
          </a:p>
          <a:p>
            <a:r>
              <a:rPr lang="it-IT" sz="2800" dirty="0" smtClean="0">
                <a:cs typeface="Times New Roman" pitchFamily="18" charset="0"/>
              </a:rPr>
              <a:t>Do you think that causal-consistent reversibility is meaningful in your setting?</a:t>
            </a:r>
          </a:p>
          <a:p>
            <a:r>
              <a:rPr lang="it-IT" sz="2800" dirty="0" smtClean="0">
                <a:cs typeface="Times New Roman" pitchFamily="18" charset="0"/>
              </a:rPr>
              <a:t>Do you need techniques to control reversibility?</a:t>
            </a:r>
          </a:p>
          <a:p>
            <a:r>
              <a:rPr lang="it-IT" sz="2800" dirty="0" smtClean="0">
                <a:cs typeface="Times New Roman" pitchFamily="18" charset="0"/>
              </a:rPr>
              <a:t>Which ones do you use?</a:t>
            </a:r>
            <a:endParaRPr lang="el-GR" sz="2400" dirty="0">
              <a:cs typeface="Times New Roman" pitchFamily="18" charset="0"/>
            </a:endParaRPr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0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Finally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l-GR" sz="28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>
              <a:latin typeface="Helvetica" pitchFamily="34" charset="0"/>
            </a:endParaRPr>
          </a:p>
        </p:txBody>
      </p:sp>
      <p:sp>
        <p:nvSpPr>
          <p:cNvPr id="1372166" name="WordArt 6"/>
          <p:cNvSpPr>
            <a:spLocks noChangeArrowheads="1" noChangeShapeType="1" noTextEdit="1"/>
          </p:cNvSpPr>
          <p:nvPr/>
        </p:nvSpPr>
        <p:spPr bwMode="auto">
          <a:xfrm>
            <a:off x="1927225" y="1316038"/>
            <a:ext cx="5813425" cy="19796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Thanks!</a:t>
            </a:r>
          </a:p>
        </p:txBody>
      </p:sp>
      <p:sp>
        <p:nvSpPr>
          <p:cNvPr id="1372167" name="WordArt 7"/>
          <p:cNvSpPr>
            <a:spLocks noChangeArrowheads="1" noChangeShapeType="1" noTextEdit="1"/>
          </p:cNvSpPr>
          <p:nvPr/>
        </p:nvSpPr>
        <p:spPr bwMode="auto">
          <a:xfrm>
            <a:off x="1497013" y="3714750"/>
            <a:ext cx="6673850" cy="2495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59089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6" grpId="0" animBg="1"/>
      <p:bldP spid="1372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Reversibility everywhere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Reversibility widespread in the world</a:t>
            </a:r>
          </a:p>
          <a:p>
            <a:pPr marL="933450" lvl="1" indent="-533400"/>
            <a:r>
              <a:rPr lang="it-IT" sz="2400" dirty="0" smtClean="0"/>
              <a:t>Chemistry/biology</a:t>
            </a:r>
          </a:p>
          <a:p>
            <a:pPr marL="933450" lvl="1" indent="-533400"/>
            <a:r>
              <a:rPr lang="it-IT" sz="2400" dirty="0" smtClean="0"/>
              <a:t>Quantum phenomena</a:t>
            </a:r>
          </a:p>
          <a:p>
            <a:pPr marL="933450" lvl="1" indent="-533400"/>
            <a:r>
              <a:rPr lang="it-IT" sz="2400" dirty="0" smtClean="0"/>
              <a:t>Circuits</a:t>
            </a:r>
          </a:p>
          <a:p>
            <a:pPr marL="933450" lvl="1" indent="-533400"/>
            <a:r>
              <a:rPr lang="it-IT" sz="2400" dirty="0" smtClean="0"/>
              <a:t>Robots</a:t>
            </a:r>
          </a:p>
          <a:p>
            <a:pPr marL="933450" lvl="1" indent="-533400"/>
            <a:r>
              <a:rPr lang="it-IT" sz="2400" dirty="0" smtClean="0"/>
              <a:t>...</a:t>
            </a:r>
            <a:r>
              <a:rPr lang="it-IT" dirty="0" smtClean="0"/>
              <a:t> </a:t>
            </a:r>
            <a:endParaRPr lang="it-IT" dirty="0"/>
          </a:p>
          <a:p>
            <a:pPr marL="933450" lvl="1" indent="-533400"/>
            <a:endParaRPr lang="it-IT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80" y="188794"/>
            <a:ext cx="18383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88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reversibility for concurrent systems?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Modelling concurrent systems</a:t>
            </a:r>
          </a:p>
          <a:p>
            <a:pPr marL="933450" lvl="1" indent="-533400"/>
            <a:r>
              <a:rPr lang="it-IT" sz="2400" dirty="0" smtClean="0"/>
              <a:t>Suitable for systems which are naturally reversible</a:t>
            </a:r>
          </a:p>
          <a:p>
            <a:pPr marL="933450" lvl="1" indent="-533400"/>
            <a:r>
              <a:rPr lang="it-IT" sz="2400" dirty="0" smtClean="0"/>
              <a:t>Biological, chemical, ...</a:t>
            </a:r>
          </a:p>
          <a:p>
            <a:pPr marL="533400" indent="-533400"/>
            <a:r>
              <a:rPr lang="it-IT" sz="2800" dirty="0" smtClean="0"/>
              <a:t>Programming concurrent systems</a:t>
            </a:r>
          </a:p>
          <a:p>
            <a:pPr marL="933450" lvl="1" indent="-533400"/>
            <a:r>
              <a:rPr lang="it-IT" sz="2400" dirty="0"/>
              <a:t>State space </a:t>
            </a:r>
            <a:r>
              <a:rPr lang="it-IT" sz="2400" dirty="0" smtClean="0"/>
              <a:t>exploration, such as in Prolog</a:t>
            </a:r>
            <a:endParaRPr lang="it-IT" sz="2400" dirty="0"/>
          </a:p>
          <a:p>
            <a:pPr marL="933450" lvl="1" indent="-533400"/>
            <a:r>
              <a:rPr lang="it-IT" sz="2400" dirty="0"/>
              <a:t>Define reversible </a:t>
            </a:r>
            <a:r>
              <a:rPr lang="it-IT" sz="2400" dirty="0" smtClean="0"/>
              <a:t>functions</a:t>
            </a:r>
            <a:endParaRPr lang="it-IT" sz="2400" dirty="0"/>
          </a:p>
          <a:p>
            <a:pPr marL="933450" lvl="1" indent="-533400"/>
            <a:r>
              <a:rPr lang="it-IT" sz="2400" dirty="0"/>
              <a:t>Build reliable </a:t>
            </a:r>
            <a:r>
              <a:rPr lang="it-IT" sz="2400" dirty="0" smtClean="0"/>
              <a:t>systems</a:t>
            </a:r>
            <a:endParaRPr lang="it-IT" sz="2800" dirty="0" smtClean="0"/>
          </a:p>
          <a:p>
            <a:pPr marL="533400" indent="-533400"/>
            <a:r>
              <a:rPr lang="it-IT" sz="2800" dirty="0" smtClean="0"/>
              <a:t>Debugging concurrent systems</a:t>
            </a:r>
            <a:endParaRPr lang="it-IT" sz="2800" dirty="0"/>
          </a:p>
          <a:p>
            <a:pPr marL="933450" lvl="1" indent="-533400"/>
            <a:r>
              <a:rPr lang="it-IT" sz="2400" dirty="0" smtClean="0"/>
              <a:t>Avoid the “Gosh, I should have put the breakpoint at an earlier command” problem</a:t>
            </a:r>
          </a:p>
        </p:txBody>
      </p:sp>
    </p:spTree>
    <p:extLst>
      <p:ext uri="{BB962C8B-B14F-4D97-AF65-F5344CB8AC3E}">
        <p14:creationId xmlns:p14="http://schemas.microsoft.com/office/powerpoint/2010/main" val="3868797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Reversibility for reliability: the idea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To </a:t>
            </a:r>
            <a:r>
              <a:rPr lang="it-IT" sz="2800" dirty="0"/>
              <a:t>make a system reliable we want to avoid “bad” states</a:t>
            </a:r>
          </a:p>
          <a:p>
            <a:pPr marL="533400" indent="-533400"/>
            <a:r>
              <a:rPr lang="it-IT" sz="2800" dirty="0"/>
              <a:t>If a bad state is reached, reversibility allows </a:t>
            </a:r>
            <a:r>
              <a:rPr lang="it-IT" sz="2800" dirty="0" smtClean="0"/>
              <a:t>one to </a:t>
            </a:r>
            <a:r>
              <a:rPr lang="it-IT" sz="2800" dirty="0"/>
              <a:t>go back to some past state </a:t>
            </a:r>
          </a:p>
          <a:p>
            <a:pPr marL="533400" indent="-533400"/>
            <a:r>
              <a:rPr lang="it-IT" sz="2800" dirty="0"/>
              <a:t>Far enough, so that the decisions leading to the bad state has not been taken yet</a:t>
            </a:r>
          </a:p>
          <a:p>
            <a:pPr marL="533400" indent="-533400"/>
            <a:r>
              <a:rPr lang="it-IT" sz="2800" dirty="0"/>
              <a:t>When </a:t>
            </a:r>
            <a:r>
              <a:rPr lang="it-IT" sz="2800" dirty="0" smtClean="0"/>
              <a:t>we </a:t>
            </a:r>
            <a:r>
              <a:rPr lang="it-IT" sz="2800" dirty="0"/>
              <a:t>restart computing forward, </a:t>
            </a:r>
            <a:r>
              <a:rPr lang="it-IT" sz="2800" dirty="0" smtClean="0"/>
              <a:t>we </a:t>
            </a:r>
            <a:r>
              <a:rPr lang="it-IT" sz="2800" dirty="0"/>
              <a:t>should try new directions</a:t>
            </a:r>
          </a:p>
          <a:p>
            <a:pPr marL="533400" indent="-533400"/>
            <a:endParaRPr lang="it-IT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25" y="0"/>
            <a:ext cx="1866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80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Reversibility and patterns for reliability</a:t>
            </a:r>
            <a:endParaRPr lang="el-GR" dirty="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533400" indent="-533400"/>
            <a:r>
              <a:rPr lang="it-IT" sz="2800" dirty="0" smtClean="0"/>
              <a:t>Reversibility seems related to some patterns for programming reliable systems</a:t>
            </a:r>
          </a:p>
          <a:p>
            <a:pPr marL="533400" indent="-533400"/>
            <a:r>
              <a:rPr lang="it-IT" sz="2800" dirty="0" smtClean="0"/>
              <a:t>Checkpointing</a:t>
            </a:r>
          </a:p>
          <a:p>
            <a:pPr marL="933450" lvl="1" indent="-533400"/>
            <a:r>
              <a:rPr lang="it-IT" sz="2400" dirty="0" smtClean="0"/>
              <a:t>We save the state of </a:t>
            </a:r>
            <a:r>
              <a:rPr lang="it-IT" sz="2400" dirty="0"/>
              <a:t>a</a:t>
            </a:r>
            <a:r>
              <a:rPr lang="it-IT" sz="2400" dirty="0" smtClean="0"/>
              <a:t> program to restore it in case of errors</a:t>
            </a:r>
          </a:p>
          <a:p>
            <a:pPr marL="533400" indent="-533400"/>
            <a:r>
              <a:rPr lang="it-IT" sz="2800" dirty="0" smtClean="0"/>
              <a:t>Rollback-recovery</a:t>
            </a:r>
          </a:p>
          <a:p>
            <a:pPr marL="933450" lvl="1" indent="-533400"/>
            <a:r>
              <a:rPr lang="it-IT" sz="2400" dirty="0" smtClean="0"/>
              <a:t>We combine checkpointing with logs to recover a program state</a:t>
            </a:r>
          </a:p>
          <a:p>
            <a:pPr marL="533400" indent="-533400"/>
            <a:r>
              <a:rPr lang="it-IT" sz="2800" dirty="0" smtClean="0"/>
              <a:t>Transactions [see </a:t>
            </a:r>
            <a:r>
              <a:rPr lang="it-IT" sz="2800" dirty="0" smtClean="0"/>
              <a:t>Rudi’s </a:t>
            </a:r>
            <a:r>
              <a:rPr lang="it-IT" sz="2800" dirty="0" smtClean="0"/>
              <a:t>talk]</a:t>
            </a:r>
          </a:p>
          <a:p>
            <a:pPr marL="933450" lvl="1" indent="-533400"/>
            <a:r>
              <a:rPr lang="it-IT" sz="2400" dirty="0" smtClean="0"/>
              <a:t>Computations which are executed all or nothing</a:t>
            </a:r>
          </a:p>
          <a:p>
            <a:pPr marL="933450" lvl="1" indent="-533400"/>
            <a:r>
              <a:rPr lang="it-IT" sz="2400" dirty="0" smtClean="0"/>
              <a:t>In case of error their effect should be undone</a:t>
            </a:r>
          </a:p>
          <a:p>
            <a:pPr marL="933450" lvl="1" indent="-533400"/>
            <a:r>
              <a:rPr lang="it-IT" sz="2400" dirty="0" smtClean="0"/>
              <a:t>Both in database systems (ACID transactions) and in service oriented computing (long running transactions)</a:t>
            </a:r>
          </a:p>
        </p:txBody>
      </p:sp>
    </p:spTree>
    <p:extLst>
      <p:ext uri="{BB962C8B-B14F-4D97-AF65-F5344CB8AC3E}">
        <p14:creationId xmlns:p14="http://schemas.microsoft.com/office/powerpoint/2010/main" val="805435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&#10;\usepackage{mathpartir}&#10;\usepackage{amsthm}&#10;\usepackage{upgreek}&#10;\usepackage{mathrsfs}&#10;&#10;\usepackage{stmaryrd}&#10;\usepackage{amsmath, amsthm, amssymb}&#10;&#10;\newcommand{\sred}{\color{red}}&#10;&#10;%%    MACROS FOR ROLLPI PAPER     %%&#10;&#10;\newcommand{\lred}{\; \red \;}&#10;&#10;\newcommand{\rpi}{\rho\pi}&#10;\newcommand{\hopip}{HO$\pi$$^{+}$}&#10;\newcommand{\hopi}{HO$\pi$}&#10;\newcommand{\textif}{\text{ if }}&#10;% \newcommand{\rollpi}{\rho_{l}\pi}&#10;\newcommand{\rollpi}{\textsf{roll-}\pi}&#10;&#10;% Environments&#10;&#10;% \newenvironment{pfenv}[1]{%&#10;%   \setcounter{equation}{0}&#10;%   \global\def\qed{\endofpf\global\def\qed{}}&#10;%   \proofstyle&#10;%   \trivlist&#10;%   \item[\hskip \labelsep{\bfseries #1}]%&#10;%   }{%&#10;%   \qed&#10;%   \endtrivlist}&#10;% \newenvironment{proof}{\begin{pfenv}{Proof:}}{\end{pfenv}}&#10;% \newenvironment{nproof}[1]{\begin{pfenv}{#1:}}{\end{pfenv}}&#10;% \newenvironment{example}[1][Example]{\begin{trivlist}&#10;%         \item[\hskip \labelsep {\bfseries #1}]}{\end{trivlist}}&#10;% \newif\ifqed\qedfalse % \qed box before?&#10;% \def\endofpfmarker{\mbox{$\Box$}}&#10;% \def\endofpf{\hbox{\ }\hfill\endofpfmarker\qedtrue}&#10;% \let \noqed \qedtrue&#10;% \newcommand{\proofstyle}{}%\small&#10;% \def\qed{\endofpf}&#10;&#10;%checkpointing constructs%&#10;\newcommand{\proc}{\mathcal{P}}&#10;\newcommand{\emptybullet}{\text{\textopenbullet}}&#10;\newcommand{\freeze}[1]{\boldsymbol{\lfloor}#1\boldsymbol{\rfloor}}&#10;\newcommand{\halt}[1]{\boldsymbol\langle #1 \boldsymbol\rangle}&#10;\newcommand{\roll}[1]{\mathsf{roll} \;#1}&#10;\newcommand{\rollk}{\mathsf{roll}}&#10;\newcommand{\rl}[1]{\mathsf{rl} \;#1}&#10;\newcommand{\rlk}{\mathsf{rl}}&#10;\newcommand{\del}[1]{\gamma(#1)}&#10;\newcommand{\delr}[1]{\gamma_r(#1)}&#10;\newcommand{\deld}[1]{\gamma_d(#1)}&#10;\newcommand{\erase}[1]{\phi(#1)}&#10;\newcommand{\scope}[1]{\|#1\|}&#10;\newcommand{\dummy}[1]{@#1}&#10;\newcommand{\fmemory}{\blacktriangle}&#10;\newcommand{\both}[1]{\overline{#1}}&#10;\newcommand{\fk}{\lambda}&#10;&#10;\newcommand{\redu}[1]{\red_{#1}}&#10;\newcommand{\pr}[1]{\proc_{#1}}&#10;&#10;\newcommand{\comment}[2]{\textbf{#1: }$\blacktriangleright$\textsf{\emph{#2}}$\blacktriangleleft$\\}&#10;&#10;&#10;%\newcommand{\dep}[2]{\langle #1,#2 \rangle}&#10;\newcommand{\subkey}{\supset}&#10;\newcommand{\less}{:&gt;}&#10;\newcommand{\caused}{:&gt;}&#10;\newcommand{\hascause}{&lt;:}&#10;\newcommand{\father}{&gt;}&#10;\newcommand{\tree}[3]{#1\{#2,#3\}}&#10;\newcommand{\trigger}[3]{#1\triangleright_{#2} #3}&#10;\newcommand{\mar}[1]{#1^\bullet}&#10;\newcommand{\depend}{\blacktriangleright}&#10;\newcommand{\intersect}{\cap}&#10;\newcommand{\projection}[1]{\searrow_{#1}}&#10;\newcommand{\rightproj}[1]{\ssearrow_{#1}}&#10;%\newcommand{\leftproj}[1]{\sswarrow _{#1}}&#10;\newcommand{\leftproj}[1]{\not\rightproj{#1}}&#10;&#10;&#10;&#10;% Process constructs&#10;&#10;\newcommand{\dup}[3]{#1 \mapsto (#2,#3)}&#10;\newcommand{\msg}[1]{\langle #1 \rangle}&#10;\newcommand{\st}{\text{ } | \text{ }}&#10;\newcommand{\sub}[2]{ ^{#1}\slash_{#2}}&#10;\newcommand{\mem}{m:}&#10;\newcommand{\com}[1]{\textbf{[ C :} #1\textbf{]}}&#10;\newcommand{\su}[2]{\{\sub{#1}{#2}\}}&#10;\newcommand{\set}{A\vdash}&#10;\newcommand{\barb}[2]{\downarrow^{#1}_{#2}}&#10;\newcommand{\eq}{\equiv_\nu}&#10;\newcommand{\tr}[1]{[\![#1]\!]}&#10;\newcommand{\tra}[1]{\{\!\{#1\}\!\}}&#10;\newcommand{\congR}{\equiv_R}&#10;\newcommand{\hopieq}{\equiv_{\pi}}&#10;\newcommand{\trigop}{\triangleright}&#10;\newcommand{\trig}[2]{#1 \trigop #2}&#10;\newcommand{\parop}{\mid}&#10;\newcommand{\eeta}{=_{\eta}}&#10;\newcommand{\app}{(\psi)F \; V}&#10;\newcommand{\appn}[1]{(\psi_{#1}) F_{#1} \; V_{#1}}&#10;&#10;&#10;\newcommand{\newname}{\nu}&#10;\newcommand{\new}[2]{\newname #1.\,#2}&#10;\newcommand{\newop}[1]{\newname #1.\,}&#10;      &#10;\newcommand{\nil}{\mathbf{0}}&#10;&#10;% Relations&#10;\newcommand{\fw}{\twoheadrightarrow}&#10;\newcommand{\fwt}{\twoheadrightarrow^{\ast}}&#10;\newcommand{\bk}{\rightsquigarrow}&#10;\newcommand{\bkt}{\rightsquigarrow^{\ast}}&#10;\newcommand{\red}{\rightarrow}&#10;\newcommand{\redl}[1]{\xrightarrow{#1}}&#10;\newcommand{\rcal}{\mathcal{R}}&#10;\newcommand{\rrcal}[2]{\mbox{}_{#1}\!\mathcal{R}_{#2}}&#10;\newcommand{\onered}{\dashrightarrow}&#10;\newcommand{\wred}{\Rightarrow}&#10;\newcommand{\fwl}[1]{\xtwoheadrightarrow{#1}}&#10;\newcommand{\bkl}[1]{\xrightsquigarrow{#1}}&#10;\newcommand{\hopired}{\rightarrow_{\pi}}&#10;\newcommand{\stopp}{\hookrightarrow}&#10;\newcommand{\stoppt}{\hookrightarrow^*}&#10;&#10;\newcommand{\adm}{\hookrightarrow}&#10;\newcommand{\tadm}{\adm^{\ast}}&#10;&#10;\newcommand{\abs}{\rightharpoondown}&#10;\newcommand{\abst}{\abs^{\ast}}&#10;&#10;\newcommand{\riff}{\Longleftrightarrow}&#10;\newcommand{\rif}{\Longrightarrow}&#10;\newcommand{\lif}{\Longleftarrow}&#10;\newcommand{\causeq}{\asymp}&#10;&#10;% Simulations&#10;\newcommand{\ssimb}{\sim}&#10;\newcommand{\wsimb}{\approx}&#10;\newcommand{\ssimbb}[2]{\,\mbox{}_{#1}\!\!\sim_{#2}}&#10;\newcommand{\wsimbb}[2]{\,\mbox{}_{#1}\!\!\approx_{#2}}&#10;\newcommand{\ssimfb}{\stackrel{\circ}{\sim}}&#10;\newcommand{\wsimfb}{\stackrel{\circ}{\approx}}&#10;\newcommand{\scongb}{\ssimb^{c}}&#10;\newcommand{\wcongb}{\wsimb^{c}}&#10;\newcommand{\scongbb}[2]{\,\mbox{\rule[-.75mm]{0mm}{3mm}}_{#1}\!\!\ssimb_{#2}^c}&#10;\newcommand{\wcongbb}[2]{\,\mbox{\rule[-.75mm]{0mm}{3mm}}_{#1}\!\!\wsimb_{#2}^c}&#10;\newcommand{\scongfb}{\ssimfb^{c}}&#10;\newcommand{\wcongfb}{\wsimfb^{c}}&#10;&#10;% Contexts&#10;\newcommand{\ectx}{\mathbb{E}}&#10;\newcommand{\cctx}{\mathbb{C}}&#10;\newcommand{\trou}{\cdot}&#10;\newcommand{\dctx}{\mathbb{D}}&#10;\newcommand{\binctx}[2]{\dctx[#1 \; , \; #2]}&#10;\newcommand{\nctx}{\mathds{C}}&#10;&#10;\newcommand{\ctx}[1]{\cctx[#1]}&#10;&#10;% Various sets&#10;&#10;\newcommand{\names}{\mathcal{N}}&#10;\newcommand{\ids}{\mathcal{I}}&#10;\newcommand{\ekeys}{\mathcal{E}}&#10;\newcommand{\keys}{\mathcal{K}}&#10;\newcommand{\vars}{\mathcal{V}_{\procs}}&#10;\newcommand{\varkeys}{\mathcal{V}_{\keys}}&#10;\newcommand{\nats}{\mathbb{N}}&#10;\newcommand{\tags}{\mathcal{T}}&#10;\newcommand{\procs}{\mathcal{P}}&#10;\newcommand{\confs}{\mathcal{C}}&#10;\newcommand{\agents}{\mathcal{A}}&#10;\newcommand{\cprocs}{\mathcal{P}^{cl}}&#10;\newcommand{\cconfs}{\mathcal{C}^{cl}}&#10;\newcommand{\cagents}{\mathcal{A}^{cl}}&#10;&#10;% Figures&#10;&#10;\newcommand{\myfig}[3]{&#10;\begin{figure}[t]&#10;  #1&#10;  \caption{#2}&#10;  \label{#3}&#10;\end{figure}&#10;}&#10;&#10;&#10;% Various operators&#10;&#10;\newcommand{\syntaxdef}{\mathrel{::=}}&#10;\newcommand{\ou}{\; \mid \; }&#10;\newcommand{\vect}[1]{\tilde{#1}}&#10;\newcommand{\rset}[1]{\{ #1 \}}&#10;\newcommand{\barbop}[1]{\downarrow_{#1}}&#10;\newcommand{\angbrk}[1]{\langle #1 \rangle}&#10;\newcommand{\rquote}{\backslash}&#10;\newcommand{\rev}[1]{#1_{\bullet}}&#10;\newcommand{\primed}{^{\bullet}}&#10;\newcommand{\primee}{^{\circ}}&#10;&#10;&#10;&#10;% Various functions&#10;&#10;\newcommand{\fn}{\mathtt{fn}}&#10;\newcommand{\fv}{\mathtt{fv}}&#10;\newcommand{\rmatch}{\mathtt{match}}&#10;\newcommand{\addG}{\mathtt{addG}}&#10;&#10;% Various symbols&#10;&#10;\newcommand{\rproof}{\emph{Proof. }}&#10;\newcommand{\rqed}{$\Box$}&#10;\newcommand{\rfun}{\rightarrow}&#10;\newcommand{\key}{\msg{\tilde{h},h_i}\cdot k}&#10;\newcommand{\ckey}[3]{\langle#1,#2\rangle \cdot #3 }&#10;&#10;% Various names&#10;&#10;\newcommand{\Nil}{\mathtt{Nil}}&#10;\newcommand{\Par}{\mathtt{Par}}&#10;\newcommand{\Msg}{\mathtt{Msg}}&#10;\newcommand{\Trig}{\mathtt{Trig}}&#10;\newcommand{\Mem}{\mathtt{Mem}}&#10;\newcommand{\rtok}{\mathtt{t}}&#10;\newcommand{\Rew}{\mathtt{Rew}}&#10;\newcommand{\Kill}{\mathtt{Kill}}&#10;\newcommand{\KillT}{\mathtt{KillT}}&#10;\newcommand{\KillM}{\mathtt{KillM}}&#10;\newcommand{\KillP}{\mathtt{KillP}}&#10;\newcommand{\Turing}{\mathtt{\Theta}}&#10;\newcommand{\ttA}{\mathtt{A}}&#10;\newcommand{\ttP}{\mathtt{P}}&#10;\newcommand{\trct}[1]{ [\![ {#1} ]\!]_{ct}}&#10;\newcommand{\ttId}{\mathtt{Id}}&#10;&#10;%compensations%&#10;\newcommand{\comp}{\hspace{-0.05em}\div\hspace{-0.05em}}&#10;\newcommand{\trans}[3]{[\![ #1 \triangleright_{#2} #3]\!]}&#10;\newcommand{\out}[1]{\overline{#1}}&#10;\newcommand{\spec}{\parallel}&#10;\newcommand{\sol}{\checkmark}&#10;\newcommand{\branch}{\boxplus}&#10;\newcommand{\fail}{\chi}&#10;\newcommand{\enc}[1]{#1^{\star}}&#10;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">
  <a:themeElements>
    <a:clrScheme name="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an">
  <a:themeElements>
    <a:clrScheme name="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an">
  <a:themeElements>
    <a:clrScheme name="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22728</TotalTime>
  <Words>2575</Words>
  <Application>Microsoft Office PowerPoint</Application>
  <PresentationFormat>Custom</PresentationFormat>
  <Paragraphs>364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Symbol</vt:lpstr>
      <vt:lpstr>Impact</vt:lpstr>
      <vt:lpstr>Helvetica</vt:lpstr>
      <vt:lpstr>Times</vt:lpstr>
      <vt:lpstr>Monotype Sorts</vt:lpstr>
      <vt:lpstr>Times New Roman</vt:lpstr>
      <vt:lpstr>Arial Black</vt:lpstr>
      <vt:lpstr>1_dan</vt:lpstr>
      <vt:lpstr>dan</vt:lpstr>
      <vt:lpstr>2_dan</vt:lpstr>
      <vt:lpstr>3_dan</vt:lpstr>
      <vt:lpstr>Reversibility for  Concurrent Interacting Systems</vt:lpstr>
      <vt:lpstr>Contributors</vt:lpstr>
      <vt:lpstr>Map of the talk</vt:lpstr>
      <vt:lpstr>Causal-consistent reversibility</vt:lpstr>
      <vt:lpstr>What is reversibility for us?</vt:lpstr>
      <vt:lpstr>Reversibility everywhere</vt:lpstr>
      <vt:lpstr>Why reversibility for concurrent systems?</vt:lpstr>
      <vt:lpstr>Reversibility for reliability: the idea</vt:lpstr>
      <vt:lpstr>Reversibility and patterns for reliability</vt:lpstr>
      <vt:lpstr>Some other manifestation of reversibility?</vt:lpstr>
      <vt:lpstr>What is the status of approaches to reliability?</vt:lpstr>
      <vt:lpstr>Reverse execution of a sequential program</vt:lpstr>
      <vt:lpstr>Undoing computational steps</vt:lpstr>
      <vt:lpstr>Different approaches to reversibility</vt:lpstr>
      <vt:lpstr>Reversibility and concurrency</vt:lpstr>
      <vt:lpstr>Causal-consistent reversibility</vt:lpstr>
      <vt:lpstr>Causal-consistent reversibility: advantages</vt:lpstr>
      <vt:lpstr>Causal history information</vt:lpstr>
      <vt:lpstr>Causal equivalence</vt:lpstr>
      <vt:lpstr>Causal consistency theorem</vt:lpstr>
      <vt:lpstr>Example</vt:lpstr>
      <vt:lpstr>Many reversible calculi</vt:lpstr>
      <vt:lpstr>This is just uncontrolled reversibility</vt:lpstr>
      <vt:lpstr>Controlling reversibility</vt:lpstr>
      <vt:lpstr>A taxonomy for reversibility control</vt:lpstr>
      <vt:lpstr>Internal control</vt:lpstr>
      <vt:lpstr>Irreversible actions</vt:lpstr>
      <vt:lpstr>Roll operator</vt:lpstr>
      <vt:lpstr>External control</vt:lpstr>
      <vt:lpstr>Controller processes</vt:lpstr>
      <vt:lpstr>Reversible debugger</vt:lpstr>
      <vt:lpstr>Causal-consistent reversible debugger</vt:lpstr>
      <vt:lpstr>Semantic control</vt:lpstr>
      <vt:lpstr>Prolog backtracking</vt:lpstr>
      <vt:lpstr>State-space exploration via heuristics</vt:lpstr>
      <vt:lpstr>Energy-based control</vt:lpstr>
      <vt:lpstr>Back to our roll</vt:lpstr>
      <vt:lpstr>The kind of algorithm we want to write</vt:lpstr>
      <vt:lpstr>Roll and loop</vt:lpstr>
      <vt:lpstr>Permanent and transient errors</vt:lpstr>
      <vt:lpstr>We should break the Loop Lemma</vt:lpstr>
      <vt:lpstr>Specifying alternatives</vt:lpstr>
      <vt:lpstr>Alternatives</vt:lpstr>
      <vt:lpstr>Specifying alternatives</vt:lpstr>
      <vt:lpstr>Programming with alternatives</vt:lpstr>
      <vt:lpstr>Example</vt:lpstr>
      <vt:lpstr>Application: Communicating transactions</vt:lpstr>
      <vt:lpstr>Communicating transactions via reversibility</vt:lpstr>
      <vt:lpstr>Conclusion</vt:lpstr>
      <vt:lpstr>Summary</vt:lpstr>
      <vt:lpstr>Future work: language</vt:lpstr>
      <vt:lpstr>Future work: reasoning</vt:lpstr>
      <vt:lpstr>Future work: applications</vt:lpstr>
      <vt:lpstr>Questions</vt:lpstr>
      <vt:lpstr>Finally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597</cp:revision>
  <cp:lastPrinted>2002-05-03T10:05:46Z</cp:lastPrinted>
  <dcterms:created xsi:type="dcterms:W3CDTF">1999-02-22T11:07:13Z</dcterms:created>
  <dcterms:modified xsi:type="dcterms:W3CDTF">2015-07-14T04:00:41Z</dcterms:modified>
</cp:coreProperties>
</file>