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63" r:id="rId1"/>
    <p:sldMasterId id="2147483665" r:id="rId2"/>
  </p:sldMasterIdLst>
  <p:notesMasterIdLst>
    <p:notesMasterId r:id="rId32"/>
  </p:notesMasterIdLst>
  <p:handoutMasterIdLst>
    <p:handoutMasterId r:id="rId33"/>
  </p:handoutMasterIdLst>
  <p:sldIdLst>
    <p:sldId id="256" r:id="rId3"/>
    <p:sldId id="511" r:id="rId4"/>
    <p:sldId id="482" r:id="rId5"/>
    <p:sldId id="513" r:id="rId6"/>
    <p:sldId id="516" r:id="rId7"/>
    <p:sldId id="514" r:id="rId8"/>
    <p:sldId id="512" r:id="rId9"/>
    <p:sldId id="517" r:id="rId10"/>
    <p:sldId id="496" r:id="rId11"/>
    <p:sldId id="509" r:id="rId12"/>
    <p:sldId id="518" r:id="rId13"/>
    <p:sldId id="510" r:id="rId14"/>
    <p:sldId id="524" r:id="rId15"/>
    <p:sldId id="525" r:id="rId16"/>
    <p:sldId id="515" r:id="rId17"/>
    <p:sldId id="519" r:id="rId18"/>
    <p:sldId id="506" r:id="rId19"/>
    <p:sldId id="520" r:id="rId20"/>
    <p:sldId id="500" r:id="rId21"/>
    <p:sldId id="527" r:id="rId22"/>
    <p:sldId id="528" r:id="rId23"/>
    <p:sldId id="526" r:id="rId24"/>
    <p:sldId id="521" r:id="rId25"/>
    <p:sldId id="529" r:id="rId26"/>
    <p:sldId id="522" r:id="rId27"/>
    <p:sldId id="480" r:id="rId28"/>
    <p:sldId id="530" r:id="rId29"/>
    <p:sldId id="523" r:id="rId30"/>
    <p:sldId id="475" r:id="rId31"/>
  </p:sldIdLst>
  <p:sldSz cx="9902825" cy="6858000"/>
  <p:notesSz cx="6858000" cy="9906000"/>
  <p:embeddedFontLst>
    <p:embeddedFont>
      <p:font typeface="Helvetica" pitchFamily="34" charset="0"/>
      <p:regular r:id="rId34"/>
      <p:bold r:id="rId35"/>
      <p:italic r:id="rId36"/>
      <p:boldItalic r:id="rId37"/>
    </p:embeddedFont>
    <p:embeddedFont>
      <p:font typeface="Times" pitchFamily="18" charset="0"/>
      <p:regular r:id="rId38"/>
      <p:bold r:id="rId39"/>
      <p:italic r:id="rId40"/>
      <p:boldItalic r:id="rId41"/>
    </p:embeddedFont>
    <p:embeddedFont>
      <p:font typeface="Arial Black" pitchFamily="34" charset="0"/>
      <p:bold r:id="rId42"/>
    </p:embeddedFont>
    <p:embeddedFont>
      <p:font typeface="Verdana" pitchFamily="34" charset="0"/>
      <p:regular r:id="rId43"/>
      <p:bold r:id="rId44"/>
      <p:italic r:id="rId45"/>
      <p:boldItalic r:id="rId46"/>
    </p:embeddedFont>
  </p:embeddedFontLst>
  <p:custDataLst>
    <p:tags r:id="rId47"/>
  </p:custDataLst>
  <p:defaultTextStyle>
    <a:defPPr>
      <a:defRPr lang="en-US"/>
    </a:defPPr>
    <a:lvl1pPr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6E400"/>
    <a:srgbClr val="A0A0A0"/>
    <a:srgbClr val="808080"/>
    <a:srgbClr val="06069C"/>
    <a:srgbClr val="FF0000"/>
    <a:srgbClr val="1E9C27"/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494" autoAdjust="0"/>
  </p:normalViewPr>
  <p:slideViewPr>
    <p:cSldViewPr snapToGrid="0">
      <p:cViewPr varScale="1">
        <p:scale>
          <a:sx n="70" d="100"/>
          <a:sy n="70" d="100"/>
        </p:scale>
        <p:origin x="-1212" y="-90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8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88"/>
    </p:cViewPr>
  </p:sorterViewPr>
  <p:notesViewPr>
    <p:cSldViewPr snapToGrid="0">
      <p:cViewPr varScale="1">
        <p:scale>
          <a:sx n="54" d="100"/>
          <a:sy n="54" d="100"/>
        </p:scale>
        <p:origin x="-1854" y="-108"/>
      </p:cViewPr>
      <p:guideLst>
        <p:guide orient="horz" pos="312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104775" y="9405938"/>
            <a:ext cx="17145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728" tIns="42112" rIns="85728" bIns="42112">
            <a:spAutoFit/>
          </a:bodyPr>
          <a:lstStyle/>
          <a:p>
            <a:pPr defTabSz="8667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_tradnl" sz="900">
              <a:latin typeface="Arial" charset="0"/>
            </a:endParaRPr>
          </a:p>
        </p:txBody>
      </p:sp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3114675" y="9475788"/>
            <a:ext cx="7048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A7AE3F31-A88F-4F7E-A694-77C81DC5A0A6}" type="slidenum">
              <a:rPr lang="en-US" sz="900" smtClean="0">
                <a:latin typeface="Arial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US" sz="900" smtClean="0">
              <a:latin typeface="Arial" charset="0"/>
            </a:endParaRP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547688" y="9426575"/>
            <a:ext cx="1976437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200" b="0" smtClean="0">
                <a:latin typeface="Times" pitchFamily="18" charset="0"/>
              </a:rPr>
              <a:t>Universidad de Buenos Aires</a:t>
            </a:r>
          </a:p>
        </p:txBody>
      </p:sp>
      <p:sp>
        <p:nvSpPr>
          <p:cNvPr id="16389" name="Text Box 11"/>
          <p:cNvSpPr txBox="1">
            <a:spLocks noChangeArrowheads="1"/>
          </p:cNvSpPr>
          <p:nvPr/>
        </p:nvSpPr>
        <p:spPr bwMode="auto">
          <a:xfrm>
            <a:off x="4992688" y="9224963"/>
            <a:ext cx="1333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200" b="0" smtClean="0">
                <a:latin typeface="Times" pitchFamily="18" charset="0"/>
              </a:rPr>
              <a:t>Dan Hirsch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200" b="0" smtClean="0">
                <a:latin typeface="Times" pitchFamily="18" charset="0"/>
              </a:rPr>
              <a:t>dhirsch@dc.uba.ar</a:t>
            </a:r>
          </a:p>
        </p:txBody>
      </p:sp>
    </p:spTree>
    <p:extLst>
      <p:ext uri="{BB962C8B-B14F-4D97-AF65-F5344CB8AC3E}">
        <p14:creationId xmlns:p14="http://schemas.microsoft.com/office/powerpoint/2010/main" val="1040499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BCA7B244-91A1-4C24-BAFA-56253DA85315}" type="datetime2">
              <a:rPr lang="en-US"/>
              <a:pPr>
                <a:defRPr/>
              </a:pPr>
              <a:t>Monday, February 17, 2014</a:t>
            </a:fld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7713" y="742950"/>
            <a:ext cx="5362575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05350"/>
            <a:ext cx="50292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1070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610AB8D4-DF0B-40BD-AB4D-13C4F998C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50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18578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70321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1213" y="166688"/>
            <a:ext cx="2247900" cy="6297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166688"/>
            <a:ext cx="6596063" cy="6297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83192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20421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91466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739850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21934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76738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82149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42740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463453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87143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02983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13526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1213" y="166688"/>
            <a:ext cx="2247900" cy="6297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166688"/>
            <a:ext cx="6596063" cy="6297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17291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166688"/>
            <a:ext cx="8996363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2750" y="1208088"/>
            <a:ext cx="90106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787532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255933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89982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82713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92960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74586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600886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15666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66688"/>
            <a:ext cx="89963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208088"/>
            <a:ext cx="89963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6069C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17732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2304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6876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1448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6020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66688"/>
            <a:ext cx="89963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208088"/>
            <a:ext cx="89963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0" y="957263"/>
            <a:ext cx="959961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6069C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17732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2304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6876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1448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6020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9"/>
          <p:cNvSpPr>
            <a:spLocks noChangeArrowheads="1"/>
          </p:cNvSpPr>
          <p:nvPr/>
        </p:nvSpPr>
        <p:spPr bwMode="auto">
          <a:xfrm>
            <a:off x="1228299" y="511223"/>
            <a:ext cx="7549486" cy="130613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wrap="none" lIns="90522" tIns="44467" rIns="90522" bIns="44467" anchor="ctr"/>
          <a:lstStyle/>
          <a:p>
            <a:endParaRPr lang="fr-FR"/>
          </a:p>
        </p:txBody>
      </p:sp>
      <p:sp>
        <p:nvSpPr>
          <p:cNvPr id="3077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720085" y="641449"/>
            <a:ext cx="8416925" cy="1143072"/>
          </a:xfrm>
          <a:noFill/>
        </p:spPr>
        <p:txBody>
          <a:bodyPr/>
          <a:lstStyle/>
          <a:p>
            <a:pPr algn="ctr"/>
            <a:r>
              <a:rPr lang="it-IT" sz="4000" b="1" dirty="0" smtClean="0">
                <a:solidFill>
                  <a:schemeClr val="tx1"/>
                </a:solidFill>
                <a:cs typeface="Times New Roman" pitchFamily="18" charset="0"/>
              </a:rPr>
              <a:t>Towards Global and Local Types</a:t>
            </a:r>
            <a:br>
              <a:rPr lang="it-IT" sz="40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it-IT" sz="4000" b="1" dirty="0" smtClean="0">
                <a:solidFill>
                  <a:schemeClr val="tx1"/>
                </a:solidFill>
                <a:cs typeface="Times New Roman" pitchFamily="18" charset="0"/>
              </a:rPr>
              <a:t>for Adaptation</a:t>
            </a:r>
            <a:endParaRPr lang="el-GR" sz="40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074" name="Rectangle 57"/>
          <p:cNvSpPr>
            <a:spLocks noChangeArrowheads="1"/>
          </p:cNvSpPr>
          <p:nvPr/>
        </p:nvSpPr>
        <p:spPr bwMode="auto">
          <a:xfrm>
            <a:off x="2582863" y="2432224"/>
            <a:ext cx="4645025" cy="1577975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522" tIns="44467" rIns="90522" bIns="44467" anchor="ctr"/>
          <a:lstStyle/>
          <a:p>
            <a:endParaRPr lang="fr-FR">
              <a:solidFill>
                <a:srgbClr val="36E400"/>
              </a:solidFill>
            </a:endParaRPr>
          </a:p>
        </p:txBody>
      </p:sp>
      <p:sp>
        <p:nvSpPr>
          <p:cNvPr id="3076" name="Rectangle 39"/>
          <p:cNvSpPr>
            <a:spLocks noChangeArrowheads="1"/>
          </p:cNvSpPr>
          <p:nvPr/>
        </p:nvSpPr>
        <p:spPr bwMode="auto">
          <a:xfrm>
            <a:off x="2320925" y="2397299"/>
            <a:ext cx="518795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2" tIns="44467" rIns="90522" bIns="44467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en-US" sz="2400" b="0" dirty="0">
                <a:solidFill>
                  <a:srgbClr val="FFFF00"/>
                </a:solidFill>
                <a:latin typeface="Helvetica" pitchFamily="34" charset="0"/>
              </a:rPr>
              <a:t>Ivan </a:t>
            </a:r>
            <a:r>
              <a:rPr lang="en-US" sz="2400" b="0" dirty="0" err="1">
                <a:solidFill>
                  <a:srgbClr val="FFFF00"/>
                </a:solidFill>
                <a:latin typeface="Helvetica" pitchFamily="34" charset="0"/>
              </a:rPr>
              <a:t>Lanese</a:t>
            </a:r>
            <a:endParaRPr lang="en-US" sz="2400" b="0" noProof="1">
              <a:solidFill>
                <a:srgbClr val="FFFF00"/>
              </a:solidFill>
              <a:latin typeface="Helvetic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sz="2400" b="0" dirty="0">
                <a:solidFill>
                  <a:srgbClr val="FFFF00"/>
                </a:solidFill>
                <a:latin typeface="Helvetica" pitchFamily="34" charset="0"/>
              </a:rPr>
              <a:t>Computer Science Department</a:t>
            </a:r>
            <a:endParaRPr lang="it-IT" sz="2400" b="0" noProof="1">
              <a:solidFill>
                <a:srgbClr val="FFFF00"/>
              </a:solidFill>
              <a:latin typeface="Helvetic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sz="2400" b="0" noProof="1">
                <a:solidFill>
                  <a:srgbClr val="FFFF00"/>
                </a:solidFill>
                <a:latin typeface="Helvetica" pitchFamily="34" charset="0"/>
              </a:rPr>
              <a:t>Univers</a:t>
            </a:r>
            <a:r>
              <a:rPr lang="it-IT" sz="2400" b="0" dirty="0">
                <a:solidFill>
                  <a:srgbClr val="FFFF00"/>
                </a:solidFill>
                <a:latin typeface="Helvetica" pitchFamily="34" charset="0"/>
              </a:rPr>
              <a:t>ity of Bologna/INRIA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sz="2400" b="0" dirty="0">
                <a:solidFill>
                  <a:srgbClr val="FFFF00"/>
                </a:solidFill>
                <a:latin typeface="Helvetica" pitchFamily="34" charset="0"/>
              </a:rPr>
              <a:t>Italy</a:t>
            </a:r>
            <a:endParaRPr lang="it-IT" sz="2400" b="0" noProof="1">
              <a:solidFill>
                <a:srgbClr val="FFFF00"/>
              </a:solidFill>
              <a:latin typeface="Helvetic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endParaRPr lang="it-IT" sz="2400" b="0" noProof="1">
              <a:solidFill>
                <a:srgbClr val="FFFF00"/>
              </a:solidFill>
              <a:latin typeface="Helvetica" pitchFamily="34" charset="0"/>
            </a:endParaRPr>
          </a:p>
        </p:txBody>
      </p:sp>
      <p:sp>
        <p:nvSpPr>
          <p:cNvPr id="3078" name="Rectangle 59"/>
          <p:cNvSpPr>
            <a:spLocks noChangeArrowheads="1"/>
          </p:cNvSpPr>
          <p:nvPr/>
        </p:nvSpPr>
        <p:spPr bwMode="auto">
          <a:xfrm>
            <a:off x="1446663" y="4357687"/>
            <a:ext cx="7178722" cy="1306133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22" tIns="44467" rIns="90522" bIns="44467" anchor="ctr"/>
          <a:lstStyle/>
          <a:p>
            <a:endParaRPr lang="fr-FR"/>
          </a:p>
        </p:txBody>
      </p:sp>
      <p:sp>
        <p:nvSpPr>
          <p:cNvPr id="3079" name="Rectangle 60"/>
          <p:cNvSpPr>
            <a:spLocks noChangeArrowheads="1"/>
          </p:cNvSpPr>
          <p:nvPr/>
        </p:nvSpPr>
        <p:spPr bwMode="auto">
          <a:xfrm>
            <a:off x="1908174" y="4357688"/>
            <a:ext cx="6526143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2" tIns="44467" rIns="90522" bIns="44467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sz="2400" b="0" dirty="0">
                <a:solidFill>
                  <a:srgbClr val="FFFF00"/>
                </a:solidFill>
                <a:latin typeface="Helvetica" pitchFamily="34" charset="0"/>
              </a:rPr>
              <a:t>Joint work with </a:t>
            </a:r>
            <a:r>
              <a:rPr lang="it-IT" sz="2400" b="0" dirty="0" smtClean="0">
                <a:solidFill>
                  <a:srgbClr val="FFFF00"/>
                </a:solidFill>
                <a:latin typeface="Helvetica" pitchFamily="34" charset="0"/>
              </a:rPr>
              <a:t>Mario Bravetti, Marco Carbone, Thomas Hildebrandt,  </a:t>
            </a:r>
            <a:r>
              <a:rPr lang="it-IT" sz="2400" b="0" dirty="0">
                <a:solidFill>
                  <a:srgbClr val="FFFF00"/>
                </a:solidFill>
                <a:latin typeface="Helvetica" pitchFamily="34" charset="0"/>
              </a:rPr>
              <a:t>Jacopo </a:t>
            </a:r>
            <a:r>
              <a:rPr lang="it-IT" sz="2400" b="0" dirty="0" smtClean="0">
                <a:solidFill>
                  <a:srgbClr val="FFFF00"/>
                </a:solidFill>
                <a:latin typeface="Helvetica" pitchFamily="34" charset="0"/>
              </a:rPr>
              <a:t>Mauro, Jorge A. Perez and </a:t>
            </a:r>
            <a:r>
              <a:rPr lang="it-IT" sz="2400" b="0" noProof="1" smtClean="0">
                <a:solidFill>
                  <a:srgbClr val="FFFF00"/>
                </a:solidFill>
                <a:latin typeface="Helvetica" pitchFamily="34" charset="0"/>
              </a:rPr>
              <a:t>Gianluigi Zavattaro</a:t>
            </a:r>
            <a:endParaRPr lang="it-IT" sz="2400" b="0" noProof="1">
              <a:solidFill>
                <a:srgbClr val="FFFF00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How to face the unexpected?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Adaptation details (frequently) not known when</a:t>
            </a:r>
            <a:br>
              <a:rPr lang="it-IT" dirty="0" smtClean="0"/>
            </a:br>
            <a:r>
              <a:rPr lang="it-IT" dirty="0" smtClean="0"/>
              <a:t>the system has been designed or even started</a:t>
            </a:r>
          </a:p>
          <a:p>
            <a:r>
              <a:rPr lang="it-IT" dirty="0" smtClean="0"/>
              <a:t>To face those unexpected challenges something should come from outside</a:t>
            </a:r>
          </a:p>
          <a:p>
            <a:pPr lvl="1"/>
            <a:r>
              <a:rPr lang="it-IT" dirty="0" smtClean="0"/>
              <a:t>New code </a:t>
            </a:r>
          </a:p>
          <a:p>
            <a:pPr lvl="1"/>
            <a:r>
              <a:rPr lang="it-IT" dirty="0"/>
              <a:t>E</a:t>
            </a:r>
            <a:r>
              <a:rPr lang="it-IT" dirty="0" smtClean="0"/>
              <a:t>xploiting the new technology, defining the new business rule, ...</a:t>
            </a:r>
          </a:p>
          <a:p>
            <a:r>
              <a:rPr lang="it-IT" dirty="0" smtClean="0"/>
              <a:t>The system should provide an interface to </a:t>
            </a:r>
          </a:p>
          <a:p>
            <a:pPr lvl="1"/>
            <a:r>
              <a:rPr lang="it-IT" dirty="0"/>
              <a:t>I</a:t>
            </a:r>
            <a:r>
              <a:rPr lang="it-IT" dirty="0" smtClean="0"/>
              <a:t>nteract with an adaptation middleware</a:t>
            </a:r>
          </a:p>
          <a:p>
            <a:pPr lvl="1"/>
            <a:r>
              <a:rPr lang="it-IT" dirty="0" smtClean="0"/>
              <a:t>Get new code</a:t>
            </a:r>
          </a:p>
          <a:p>
            <a:pPr lvl="1"/>
            <a:r>
              <a:rPr lang="it-IT" dirty="0" smtClean="0"/>
              <a:t>Combine it with the existing code</a:t>
            </a:r>
            <a:endParaRPr lang="en-US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21" y="169744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62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Internal vs external updates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External updates</a:t>
            </a:r>
          </a:p>
          <a:p>
            <a:pPr lvl="1"/>
            <a:r>
              <a:rPr lang="it-IT" dirty="0" smtClean="0"/>
              <a:t>New code from the environment </a:t>
            </a:r>
          </a:p>
          <a:p>
            <a:pPr lvl="2"/>
            <a:r>
              <a:rPr lang="it-IT" dirty="0" smtClean="0"/>
              <a:t>A participant of another choreography</a:t>
            </a:r>
          </a:p>
          <a:p>
            <a:pPr lvl="2"/>
            <a:r>
              <a:rPr lang="it-IT" dirty="0" smtClean="0"/>
              <a:t>The human user via some interface </a:t>
            </a:r>
          </a:p>
          <a:p>
            <a:pPr lvl="1"/>
            <a:r>
              <a:rPr lang="it-IT" dirty="0" smtClean="0"/>
              <a:t>Fundamental to deal with unexpected events</a:t>
            </a:r>
          </a:p>
          <a:p>
            <a:r>
              <a:rPr lang="it-IT" dirty="0" smtClean="0"/>
              <a:t>Internal updates</a:t>
            </a:r>
          </a:p>
          <a:p>
            <a:pPr lvl="1"/>
            <a:r>
              <a:rPr lang="it-IT" dirty="0" smtClean="0"/>
              <a:t>New code from </a:t>
            </a:r>
            <a:r>
              <a:rPr lang="it-IT" dirty="0"/>
              <a:t>a participant of </a:t>
            </a:r>
            <a:r>
              <a:rPr lang="it-IT" dirty="0" smtClean="0"/>
              <a:t>the choreography</a:t>
            </a:r>
          </a:p>
          <a:p>
            <a:pPr lvl="1"/>
            <a:r>
              <a:rPr lang="it-IT" dirty="0" smtClean="0"/>
              <a:t>Towards </a:t>
            </a:r>
            <a:r>
              <a:rPr lang="it-IT" dirty="0"/>
              <a:t>another area of the same </a:t>
            </a:r>
            <a:r>
              <a:rPr lang="it-IT" dirty="0" smtClean="0"/>
              <a:t>choreography</a:t>
            </a:r>
          </a:p>
          <a:p>
            <a:pPr lvl="1"/>
            <a:r>
              <a:rPr lang="it-IT" dirty="0" smtClean="0"/>
              <a:t>Useful as a programming construct, e.g., for error handling</a:t>
            </a:r>
          </a:p>
          <a:p>
            <a:pPr lvl="1"/>
            <a:r>
              <a:rPr lang="it-IT" dirty="0" smtClean="0"/>
              <a:t>Enhances compositionality </a:t>
            </a:r>
          </a:p>
          <a:p>
            <a:pPr lvl="1"/>
            <a:r>
              <a:rPr lang="it-IT" dirty="0" smtClean="0"/>
              <a:t>Specifying the choreographies and the updates in the same language useful for refinement </a:t>
            </a:r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8214495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Adaptation and multiparty session types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Lots of works on adaptation exist</a:t>
            </a:r>
          </a:p>
          <a:p>
            <a:pPr lvl="1"/>
            <a:r>
              <a:rPr lang="it-IT" dirty="0" smtClean="0"/>
              <a:t>Our main contribution is not an innovative way of doing adaptation</a:t>
            </a:r>
          </a:p>
          <a:p>
            <a:r>
              <a:rPr lang="en-US" dirty="0"/>
              <a:t>F</a:t>
            </a:r>
            <a:r>
              <a:rPr lang="en-US" dirty="0" smtClean="0"/>
              <a:t>ormal approaches emerging only very recently</a:t>
            </a:r>
          </a:p>
          <a:p>
            <a:pPr lvl="1"/>
            <a:r>
              <a:rPr lang="en-US" dirty="0" smtClean="0"/>
              <a:t>Our main contribution is in guaranteeing desirable properties</a:t>
            </a:r>
          </a:p>
          <a:p>
            <a:r>
              <a:rPr lang="en-US" dirty="0" smtClean="0"/>
              <a:t>Trade off between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llowing substantial adaptations</a:t>
            </a:r>
          </a:p>
          <a:p>
            <a:pPr lvl="2"/>
            <a:r>
              <a:rPr lang="en-US" dirty="0" smtClean="0"/>
              <a:t>One would be able to change everything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reserving good properties</a:t>
            </a:r>
          </a:p>
          <a:p>
            <a:pPr lvl="2"/>
            <a:r>
              <a:rPr lang="en-US" dirty="0" smtClean="0"/>
              <a:t>Easier if one changes very little</a:t>
            </a:r>
          </a:p>
          <a:p>
            <a:pPr lvl="2"/>
            <a:r>
              <a:rPr lang="en-US" dirty="0" smtClean="0"/>
              <a:t>Easier if one knows in advance what is changing and how</a:t>
            </a:r>
          </a:p>
          <a:p>
            <a:r>
              <a:rPr lang="en-US" dirty="0" smtClean="0"/>
              <a:t>Adaptive multiparty session types provide a good trade off</a:t>
            </a:r>
            <a:endParaRPr lang="en-US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246462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Adaptation constructs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Impossible to guarentee good properties if adaptations can happen everywhere</a:t>
            </a:r>
          </a:p>
          <a:p>
            <a:pPr lvl="1"/>
            <a:r>
              <a:rPr lang="it-IT" dirty="0" smtClean="0"/>
              <a:t>We need a construct to specify where adaptation can happen</a:t>
            </a:r>
          </a:p>
          <a:p>
            <a:pPr lvl="1"/>
            <a:r>
              <a:rPr lang="it-IT" dirty="0" smtClean="0"/>
              <a:t>We call it a scope</a:t>
            </a:r>
          </a:p>
          <a:p>
            <a:pPr lvl="1"/>
            <a:r>
              <a:rPr lang="it-IT" dirty="0" smtClean="0"/>
              <a:t>A scope contains code, to be executed if no adaptation occurs</a:t>
            </a:r>
          </a:p>
          <a:p>
            <a:pPr lvl="1"/>
            <a:r>
              <a:rPr lang="it-IT" dirty="0" smtClean="0"/>
              <a:t>Running scopes can be adapted too (also from inside)</a:t>
            </a:r>
            <a:endParaRPr lang="en-US" dirty="0"/>
          </a:p>
          <a:p>
            <a:r>
              <a:rPr lang="it-IT" dirty="0" smtClean="0"/>
              <a:t>A construct is needed for internal update</a:t>
            </a:r>
          </a:p>
          <a:p>
            <a:pPr lvl="1"/>
            <a:r>
              <a:rPr lang="it-IT" dirty="0" smtClean="0"/>
              <a:t>Should provide the new code for a given scope</a:t>
            </a:r>
          </a:p>
          <a:p>
            <a:r>
              <a:rPr lang="it-IT" dirty="0" smtClean="0"/>
              <a:t>Similar constructs at the level of choreographies, endpoints and code</a:t>
            </a:r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8217561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Constructs for external update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None</a:t>
            </a:r>
          </a:p>
          <a:p>
            <a:r>
              <a:rPr lang="it-IT" dirty="0" smtClean="0"/>
              <a:t>External updates come from outside</a:t>
            </a:r>
          </a:p>
          <a:p>
            <a:pPr lvl="1"/>
            <a:r>
              <a:rPr lang="it-IT" dirty="0"/>
              <a:t>N</a:t>
            </a:r>
            <a:r>
              <a:rPr lang="it-IT" dirty="0" smtClean="0"/>
              <a:t>ot specified in the choreography</a:t>
            </a:r>
          </a:p>
          <a:p>
            <a:pPr lvl="1"/>
            <a:r>
              <a:rPr lang="it-IT" dirty="0" smtClean="0"/>
              <a:t>The system does not know how things will change</a:t>
            </a:r>
          </a:p>
          <a:p>
            <a:r>
              <a:rPr lang="it-IT" dirty="0" smtClean="0"/>
              <a:t>We add external updates to the semantics, extending the notion of traces</a:t>
            </a:r>
          </a:p>
          <a:p>
            <a:r>
              <a:rPr lang="it-IT" dirty="0" smtClean="0"/>
              <a:t>External updates are updates coming from a parallel (unspecified) choreography</a:t>
            </a:r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073724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Choreography language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Composed by interactions of the form</a:t>
            </a:r>
            <a:br>
              <a:rPr lang="it-IT" dirty="0" smtClean="0"/>
            </a:br>
            <a:r>
              <a:rPr lang="it-IT" dirty="0" smtClean="0"/>
              <a:t>CommentsReq</a:t>
            </a:r>
            <a:r>
              <a:rPr lang="it-IT" dirty="0"/>
              <a:t>: Mario </a:t>
            </a:r>
            <a:r>
              <a:rPr lang="it-IT" dirty="0" smtClean="0">
                <a:latin typeface="Times New Roman"/>
                <a:cs typeface="Times New Roman"/>
              </a:rPr>
              <a:t>→</a:t>
            </a:r>
            <a:r>
              <a:rPr lang="it-IT" dirty="0" smtClean="0"/>
              <a:t> Ivan</a:t>
            </a:r>
          </a:p>
          <a:p>
            <a:r>
              <a:rPr lang="it-IT" dirty="0" smtClean="0"/>
              <a:t>Standard composition operators:</a:t>
            </a:r>
            <a:r>
              <a:rPr lang="it-IT" dirty="0"/>
              <a:t>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sequence ;  parallel |</a:t>
            </a:r>
            <a:r>
              <a:rPr lang="it-IT" dirty="0"/>
              <a:t> </a:t>
            </a:r>
            <a:r>
              <a:rPr lang="it-IT" dirty="0" smtClean="0"/>
              <a:t>choice +  Kleene star *</a:t>
            </a:r>
          </a:p>
          <a:p>
            <a:r>
              <a:rPr lang="it-IT" dirty="0" smtClean="0"/>
              <a:t>Two operators for adaptation</a:t>
            </a:r>
          </a:p>
          <a:p>
            <a:pPr lvl="1"/>
            <a:r>
              <a:rPr lang="it-IT" dirty="0" smtClean="0"/>
              <a:t>X:T[C]   scope with name X executing choreography C with set of roles (at most) T</a:t>
            </a:r>
          </a:p>
          <a:p>
            <a:pPr lvl="1"/>
            <a:r>
              <a:rPr lang="it-IT" dirty="0" smtClean="0"/>
              <a:t>X</a:t>
            </a:r>
            <a:r>
              <a:rPr lang="it-IT" baseline="-25000" dirty="0" smtClean="0"/>
              <a:t>r</a:t>
            </a:r>
            <a:r>
              <a:rPr lang="it-IT" dirty="0" smtClean="0"/>
              <a:t>{C} internal update of a scope done by role r, inserting in the scope with name X the new choreography C</a:t>
            </a:r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1555799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Endpoint language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Processes composed by inputs and outputs of the form</a:t>
            </a:r>
            <a:br>
              <a:rPr lang="it-IT" dirty="0" smtClean="0"/>
            </a:br>
            <a:r>
              <a:rPr lang="it-IT" dirty="0" smtClean="0"/>
              <a:t>CommentsReq</a:t>
            </a:r>
            <a:r>
              <a:rPr lang="it-IT" baseline="-25000" dirty="0" smtClean="0"/>
              <a:t>Ivan</a:t>
            </a:r>
            <a:r>
              <a:rPr lang="it-IT" dirty="0" smtClean="0"/>
              <a:t>       CommentsReq</a:t>
            </a:r>
            <a:r>
              <a:rPr lang="it-IT" baseline="-25000" dirty="0" smtClean="0"/>
              <a:t>Mario</a:t>
            </a:r>
          </a:p>
          <a:p>
            <a:r>
              <a:rPr lang="it-IT" dirty="0" smtClean="0"/>
              <a:t>The same composition operators as before: </a:t>
            </a:r>
            <a:br>
              <a:rPr lang="it-IT" dirty="0" smtClean="0"/>
            </a:br>
            <a:r>
              <a:rPr lang="it-IT" dirty="0" smtClean="0"/>
              <a:t>sequence ;  parallel |</a:t>
            </a:r>
            <a:r>
              <a:rPr lang="it-IT" dirty="0"/>
              <a:t> </a:t>
            </a:r>
            <a:r>
              <a:rPr lang="it-IT" dirty="0" smtClean="0"/>
              <a:t>choice +  Kleene star *</a:t>
            </a:r>
          </a:p>
          <a:p>
            <a:r>
              <a:rPr lang="it-IT" dirty="0" smtClean="0"/>
              <a:t>Two operators for adaptation</a:t>
            </a:r>
          </a:p>
          <a:p>
            <a:pPr lvl="1"/>
            <a:r>
              <a:rPr lang="it-IT" dirty="0" smtClean="0"/>
              <a:t>X[P]   scope with name X executing process P</a:t>
            </a:r>
          </a:p>
          <a:p>
            <a:pPr lvl="1"/>
            <a:r>
              <a:rPr lang="it-IT" dirty="0" smtClean="0"/>
              <a:t>X</a:t>
            </a:r>
            <a:r>
              <a:rPr lang="it-IT" baseline="-25000" dirty="0" smtClean="0"/>
              <a:t>(r1,...,rn)</a:t>
            </a:r>
            <a:r>
              <a:rPr lang="it-IT" dirty="0" smtClean="0"/>
              <a:t>{P</a:t>
            </a:r>
            <a:r>
              <a:rPr lang="it-IT" baseline="-25000" dirty="0" smtClean="0"/>
              <a:t>1</a:t>
            </a:r>
            <a:r>
              <a:rPr lang="it-IT" dirty="0" smtClean="0"/>
              <a:t>,...,P</a:t>
            </a:r>
            <a:r>
              <a:rPr lang="it-IT" baseline="-25000" dirty="0" smtClean="0"/>
              <a:t>n</a:t>
            </a:r>
            <a:r>
              <a:rPr lang="it-IT" dirty="0" smtClean="0"/>
              <a:t>} update of a scope X sending process P</a:t>
            </a:r>
            <a:r>
              <a:rPr lang="it-IT" baseline="-25000" dirty="0" smtClean="0"/>
              <a:t>i</a:t>
            </a:r>
            <a:r>
              <a:rPr lang="it-IT" dirty="0" smtClean="0"/>
              <a:t> to endpoint r</a:t>
            </a:r>
            <a:r>
              <a:rPr lang="it-IT" baseline="-25000" dirty="0" smtClean="0"/>
              <a:t>i</a:t>
            </a:r>
          </a:p>
          <a:p>
            <a:pPr lvl="2"/>
            <a:r>
              <a:rPr lang="it-IT" dirty="0" smtClean="0"/>
              <a:t>A single update involves multiple endpoints</a:t>
            </a:r>
          </a:p>
          <a:p>
            <a:r>
              <a:rPr lang="it-IT" dirty="0" smtClean="0"/>
              <a:t>A system description is a parallel composition of endpoints</a:t>
            </a:r>
          </a:p>
          <a:p>
            <a:pPr lvl="1"/>
            <a:r>
              <a:rPr lang="it-IT" dirty="0" smtClean="0"/>
              <a:t>Each endpoint has a name and executes a process</a:t>
            </a:r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887104" y="1746913"/>
            <a:ext cx="2101756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389795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</a:t>
            </a:r>
            <a:r>
              <a:rPr lang="it-IT" dirty="0" smtClean="0"/>
              <a:t>rojection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Allows one to automatically derive from a choreography the description of each endpoint</a:t>
            </a:r>
          </a:p>
          <a:p>
            <a:r>
              <a:rPr lang="it-IT" dirty="0" smtClean="0"/>
              <a:t>Distributing the behavior among participants</a:t>
            </a:r>
          </a:p>
          <a:p>
            <a:r>
              <a:rPr lang="it-IT" dirty="0" smtClean="0"/>
              <a:t>Op: r </a:t>
            </a:r>
            <a:r>
              <a:rPr lang="it-IT" dirty="0" smtClean="0">
                <a:latin typeface="Times New Roman"/>
                <a:cs typeface="Times New Roman"/>
              </a:rPr>
              <a:t>→</a:t>
            </a:r>
            <a:r>
              <a:rPr lang="it-IT" dirty="0" smtClean="0"/>
              <a:t> </a:t>
            </a:r>
            <a:r>
              <a:rPr lang="it-IT" dirty="0"/>
              <a:t>s</a:t>
            </a:r>
            <a:r>
              <a:rPr lang="it-IT" dirty="0" smtClean="0"/>
              <a:t> | r = Op</a:t>
            </a:r>
            <a:r>
              <a:rPr lang="it-IT" baseline="-25000" dirty="0"/>
              <a:t>s</a:t>
            </a:r>
            <a:br>
              <a:rPr lang="it-IT" baseline="-25000" dirty="0"/>
            </a:br>
            <a:r>
              <a:rPr lang="it-IT" dirty="0" smtClean="0"/>
              <a:t>Op: r </a:t>
            </a:r>
            <a:r>
              <a:rPr lang="it-IT" dirty="0" smtClean="0">
                <a:latin typeface="Times New Roman"/>
                <a:cs typeface="Times New Roman"/>
              </a:rPr>
              <a:t>→</a:t>
            </a:r>
            <a:r>
              <a:rPr lang="it-IT" dirty="0" smtClean="0"/>
              <a:t> s | s = Op</a:t>
            </a:r>
            <a:r>
              <a:rPr lang="it-IT" baseline="-25000" dirty="0" smtClean="0"/>
              <a:t>r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Op: r </a:t>
            </a:r>
            <a:r>
              <a:rPr lang="it-IT" dirty="0" smtClean="0">
                <a:latin typeface="Times New Roman"/>
                <a:cs typeface="Times New Roman"/>
              </a:rPr>
              <a:t>→</a:t>
            </a:r>
            <a:r>
              <a:rPr lang="it-IT" dirty="0" smtClean="0"/>
              <a:t> s | r’ = 1  </a:t>
            </a:r>
          </a:p>
          <a:p>
            <a:r>
              <a:rPr lang="it-IT" dirty="0" smtClean="0"/>
              <a:t>X:T[C] | r = X[C|r] if r </a:t>
            </a:r>
            <a:r>
              <a:rPr lang="it-IT" dirty="0"/>
              <a:t>in T</a:t>
            </a:r>
            <a:br>
              <a:rPr lang="it-IT" dirty="0"/>
            </a:br>
            <a:r>
              <a:rPr lang="it-IT" dirty="0"/>
              <a:t>X:T[C] | r </a:t>
            </a:r>
            <a:r>
              <a:rPr lang="it-IT" dirty="0" smtClean="0"/>
              <a:t>= 1 otherwise</a:t>
            </a:r>
          </a:p>
          <a:p>
            <a:r>
              <a:rPr lang="it-IT" dirty="0" smtClean="0"/>
              <a:t>X</a:t>
            </a:r>
            <a:r>
              <a:rPr lang="it-IT" baseline="-25000" dirty="0"/>
              <a:t>s</a:t>
            </a:r>
            <a:r>
              <a:rPr lang="it-IT" dirty="0" smtClean="0"/>
              <a:t>{C} | r = X</a:t>
            </a:r>
            <a:r>
              <a:rPr lang="it-IT" baseline="-25000" dirty="0" smtClean="0"/>
              <a:t>(r1,...,rn)</a:t>
            </a:r>
            <a:r>
              <a:rPr lang="it-IT" dirty="0" smtClean="0"/>
              <a:t>{C|r</a:t>
            </a:r>
            <a:r>
              <a:rPr lang="it-IT" baseline="-25000" dirty="0" smtClean="0"/>
              <a:t>1</a:t>
            </a:r>
            <a:r>
              <a:rPr lang="it-IT" dirty="0" smtClean="0"/>
              <a:t>,...,C|r</a:t>
            </a:r>
            <a:r>
              <a:rPr lang="it-IT" baseline="-25000" dirty="0" smtClean="0"/>
              <a:t>n</a:t>
            </a:r>
            <a:r>
              <a:rPr lang="it-IT" dirty="0" smtClean="0"/>
              <a:t>} if r=s, type(X)={r</a:t>
            </a:r>
            <a:r>
              <a:rPr lang="it-IT" baseline="-25000" dirty="0" smtClean="0"/>
              <a:t>1</a:t>
            </a:r>
            <a:r>
              <a:rPr lang="it-IT" dirty="0" smtClean="0"/>
              <a:t>,...,r</a:t>
            </a:r>
            <a:r>
              <a:rPr lang="it-IT" baseline="-25000" dirty="0" smtClean="0"/>
              <a:t>n</a:t>
            </a:r>
            <a:r>
              <a:rPr lang="it-IT" dirty="0" smtClean="0"/>
              <a:t>}</a:t>
            </a:r>
            <a:br>
              <a:rPr lang="it-IT" dirty="0" smtClean="0"/>
            </a:br>
            <a:r>
              <a:rPr lang="it-IT" dirty="0" smtClean="0"/>
              <a:t>X</a:t>
            </a:r>
            <a:r>
              <a:rPr lang="it-IT" baseline="-25000" dirty="0" smtClean="0"/>
              <a:t>s</a:t>
            </a:r>
            <a:r>
              <a:rPr lang="it-IT" dirty="0" smtClean="0"/>
              <a:t>{C} | r = 1 otherwise</a:t>
            </a:r>
          </a:p>
          <a:p>
            <a:r>
              <a:rPr lang="it-IT" dirty="0" smtClean="0"/>
              <a:t>Other operators are projected homomorphically</a:t>
            </a:r>
            <a:endParaRPr lang="it-IT" dirty="0"/>
          </a:p>
          <a:p>
            <a:endParaRPr lang="it-IT" dirty="0" smtClean="0"/>
          </a:p>
          <a:p>
            <a:endParaRPr lang="en-US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988850" y="2770496"/>
            <a:ext cx="450376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735509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Expected result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The traces of the projected system are included in the traces of the choreography</a:t>
            </a:r>
          </a:p>
          <a:p>
            <a:pPr lvl="1"/>
            <a:r>
              <a:rPr lang="it-IT" dirty="0" smtClean="0"/>
              <a:t>For all possible adaptations</a:t>
            </a:r>
          </a:p>
          <a:p>
            <a:r>
              <a:rPr lang="it-IT" dirty="0" smtClean="0"/>
              <a:t>Holds only for well formed choreographies and adaptations</a:t>
            </a:r>
          </a:p>
          <a:p>
            <a:r>
              <a:rPr lang="it-IT" dirty="0" smtClean="0"/>
              <a:t>Key challenge: ensuring that all the participants agree on where we are in the choreography</a:t>
            </a:r>
          </a:p>
          <a:p>
            <a:pPr lvl="1"/>
            <a:r>
              <a:rPr lang="it-IT" dirty="0" smtClean="0"/>
              <a:t>Which branch has been taken in a choice</a:t>
            </a:r>
          </a:p>
          <a:p>
            <a:pPr lvl="1"/>
            <a:r>
              <a:rPr lang="it-IT" dirty="0" smtClean="0"/>
              <a:t>Whether a given scope should be adapted or not</a:t>
            </a:r>
          </a:p>
          <a:p>
            <a:pPr lvl="1"/>
            <a:r>
              <a:rPr lang="it-IT" dirty="0" smtClean="0"/>
              <a:t>Which is the new code for a given scope</a:t>
            </a:r>
          </a:p>
          <a:p>
            <a:pPr lvl="1"/>
            <a:r>
              <a:rPr lang="it-IT" dirty="0" smtClean="0"/>
              <a:t>When one should stop executing the old code and start executing the new one</a:t>
            </a:r>
          </a:p>
          <a:p>
            <a:r>
              <a:rPr lang="it-IT" dirty="0" smtClean="0"/>
              <a:t>Semantics carefully crafted to ensure this</a:t>
            </a:r>
          </a:p>
          <a:p>
            <a:endParaRPr lang="it-IT" dirty="0" smtClean="0"/>
          </a:p>
          <a:p>
            <a:endParaRPr lang="en-US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115" y="3941328"/>
            <a:ext cx="1516797" cy="114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360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Adapting a scope, graphically</a:t>
            </a:r>
            <a:endParaRPr lang="el-G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668732" y="1651379"/>
            <a:ext cx="2893326" cy="1473958"/>
          </a:xfrm>
          <a:prstGeom prst="roundRect">
            <a:avLst/>
          </a:prstGeom>
          <a:noFill/>
          <a:ln w="25400" cap="flat" cmpd="sng" algn="ctr">
            <a:solidFill>
              <a:schemeClr val="tx1">
                <a:alpha val="9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253036" y="1653651"/>
            <a:ext cx="2893326" cy="1473958"/>
          </a:xfrm>
          <a:prstGeom prst="roundRect">
            <a:avLst/>
          </a:prstGeom>
          <a:noFill/>
          <a:ln w="25400" cap="flat" cmpd="sng" algn="ctr">
            <a:solidFill>
              <a:schemeClr val="tx1">
                <a:alpha val="9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146412" y="2033516"/>
            <a:ext cx="559558" cy="35711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8674" y="1897030"/>
            <a:ext cx="458780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X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3957846" y="1760550"/>
            <a:ext cx="817853" cy="562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X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endParaRPr lang="fr-FR" dirty="0"/>
          </a:p>
        </p:txBody>
      </p:sp>
      <p:sp>
        <p:nvSpPr>
          <p:cNvPr id="9" name="Oval 8"/>
          <p:cNvSpPr/>
          <p:nvPr/>
        </p:nvSpPr>
        <p:spPr bwMode="auto">
          <a:xfrm>
            <a:off x="4751756" y="1926604"/>
            <a:ext cx="559558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36E400"/>
              </a:solidFill>
              <a:effectLst/>
              <a:latin typeface="Verdan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812604" y="2035788"/>
            <a:ext cx="559558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4866" y="1899302"/>
            <a:ext cx="458780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X</a:t>
            </a:r>
            <a:endParaRPr lang="fr-FR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3957846" y="2369948"/>
            <a:ext cx="1856100" cy="525645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8941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distributed participants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77" y="1177202"/>
            <a:ext cx="5963324" cy="5680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142" y="4266631"/>
            <a:ext cx="1787857" cy="13408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653" y="1661828"/>
            <a:ext cx="1865285" cy="11769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787" y="1412744"/>
            <a:ext cx="1243866" cy="1675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20" y="4823844"/>
            <a:ext cx="1469832" cy="13995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32" y="4640962"/>
            <a:ext cx="1339850" cy="1765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20" y="3437965"/>
            <a:ext cx="1414101" cy="1414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142" y="5414257"/>
            <a:ext cx="1098856" cy="144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679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Adapting a scope, graphically</a:t>
            </a:r>
            <a:endParaRPr lang="el-G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668732" y="1651379"/>
            <a:ext cx="2893326" cy="1473958"/>
          </a:xfrm>
          <a:prstGeom prst="roundRect">
            <a:avLst/>
          </a:prstGeom>
          <a:noFill/>
          <a:ln w="25400" cap="flat" cmpd="sng" algn="ctr">
            <a:solidFill>
              <a:schemeClr val="tx1">
                <a:alpha val="9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253036" y="1653651"/>
            <a:ext cx="2893326" cy="1473958"/>
          </a:xfrm>
          <a:prstGeom prst="roundRect">
            <a:avLst/>
          </a:prstGeom>
          <a:noFill/>
          <a:ln w="25400" cap="flat" cmpd="sng" algn="ctr">
            <a:solidFill>
              <a:schemeClr val="tx1">
                <a:alpha val="9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146412" y="2033516"/>
            <a:ext cx="559558" cy="35711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8674" y="1897030"/>
            <a:ext cx="458780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X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3957846" y="1760550"/>
            <a:ext cx="817853" cy="562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X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endParaRPr lang="fr-FR" dirty="0"/>
          </a:p>
        </p:txBody>
      </p:sp>
      <p:sp>
        <p:nvSpPr>
          <p:cNvPr id="9" name="Oval 8"/>
          <p:cNvSpPr/>
          <p:nvPr/>
        </p:nvSpPr>
        <p:spPr bwMode="auto">
          <a:xfrm>
            <a:off x="4751756" y="1926604"/>
            <a:ext cx="559558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36E400"/>
              </a:solidFill>
              <a:effectLst/>
              <a:latin typeface="Verdan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812604" y="2035788"/>
            <a:ext cx="559558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4866" y="1899302"/>
            <a:ext cx="458780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X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 bwMode="auto">
          <a:xfrm>
            <a:off x="928037" y="4380931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497525" y="4380931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662741" y="5600131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010941" y="4468505"/>
            <a:ext cx="279779" cy="35711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610029" y="4484425"/>
            <a:ext cx="139889" cy="162637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298397" y="5701369"/>
            <a:ext cx="139889" cy="162637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3957846" y="2369948"/>
            <a:ext cx="1856100" cy="525645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1787846" y="3370997"/>
            <a:ext cx="709679" cy="764275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22550" y="3398289"/>
            <a:ext cx="1005403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/>
              <a:t>proj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42896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Adapting a scope, graphically</a:t>
            </a:r>
            <a:endParaRPr lang="el-G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668732" y="1651379"/>
            <a:ext cx="2893326" cy="1473958"/>
          </a:xfrm>
          <a:prstGeom prst="roundRect">
            <a:avLst/>
          </a:prstGeom>
          <a:noFill/>
          <a:ln w="25400" cap="flat" cmpd="sng" algn="ctr">
            <a:solidFill>
              <a:schemeClr val="tx1">
                <a:alpha val="9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253036" y="1653651"/>
            <a:ext cx="2893326" cy="1473958"/>
          </a:xfrm>
          <a:prstGeom prst="roundRect">
            <a:avLst/>
          </a:prstGeom>
          <a:noFill/>
          <a:ln w="25400" cap="flat" cmpd="sng" algn="ctr">
            <a:solidFill>
              <a:schemeClr val="tx1">
                <a:alpha val="9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146412" y="2033516"/>
            <a:ext cx="559558" cy="35711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8674" y="1897030"/>
            <a:ext cx="458780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X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3957846" y="1760550"/>
            <a:ext cx="817853" cy="562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X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endParaRPr lang="fr-FR" dirty="0"/>
          </a:p>
        </p:txBody>
      </p:sp>
      <p:sp>
        <p:nvSpPr>
          <p:cNvPr id="9" name="Oval 8"/>
          <p:cNvSpPr/>
          <p:nvPr/>
        </p:nvSpPr>
        <p:spPr bwMode="auto">
          <a:xfrm>
            <a:off x="4751756" y="1926604"/>
            <a:ext cx="559558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36E400"/>
              </a:solidFill>
              <a:effectLst/>
              <a:latin typeface="Verdan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812604" y="2035788"/>
            <a:ext cx="559558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4866" y="1899302"/>
            <a:ext cx="458780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X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 bwMode="auto">
          <a:xfrm>
            <a:off x="928037" y="4380931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497525" y="4380931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662741" y="5600131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010941" y="4468505"/>
            <a:ext cx="279779" cy="35711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610029" y="4484425"/>
            <a:ext cx="139889" cy="162637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298397" y="5701369"/>
            <a:ext cx="139889" cy="162637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3957846" y="2369948"/>
            <a:ext cx="1856100" cy="525645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60118" y="4478774"/>
            <a:ext cx="817853" cy="562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X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endParaRPr lang="fr-FR" dirty="0"/>
          </a:p>
        </p:txBody>
      </p:sp>
      <p:sp>
        <p:nvSpPr>
          <p:cNvPr id="27" name="Right Arrow 26"/>
          <p:cNvSpPr/>
          <p:nvPr/>
        </p:nvSpPr>
        <p:spPr bwMode="auto">
          <a:xfrm>
            <a:off x="3960118" y="5088172"/>
            <a:ext cx="1856100" cy="525645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1787846" y="3370997"/>
            <a:ext cx="709679" cy="764275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22550" y="3398289"/>
            <a:ext cx="1005403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/>
              <a:t>proj</a:t>
            </a:r>
            <a:endParaRPr lang="fr-FR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4001094" y="3373269"/>
            <a:ext cx="709679" cy="764275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35798" y="3400561"/>
            <a:ext cx="1005403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/>
              <a:t>proj</a:t>
            </a:r>
            <a:endParaRPr lang="fr-FR" dirty="0"/>
          </a:p>
        </p:txBody>
      </p:sp>
      <p:sp>
        <p:nvSpPr>
          <p:cNvPr id="34" name="Oval 33"/>
          <p:cNvSpPr/>
          <p:nvPr/>
        </p:nvSpPr>
        <p:spPr bwMode="auto">
          <a:xfrm>
            <a:off x="4795981" y="4623177"/>
            <a:ext cx="279779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248637" y="4570857"/>
            <a:ext cx="139889" cy="162637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250909" y="4900681"/>
            <a:ext cx="139889" cy="162637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7320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Adapting a scope, graphically</a:t>
            </a:r>
            <a:endParaRPr lang="el-G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668732" y="1651379"/>
            <a:ext cx="2893326" cy="1473958"/>
          </a:xfrm>
          <a:prstGeom prst="roundRect">
            <a:avLst/>
          </a:prstGeom>
          <a:noFill/>
          <a:ln w="25400" cap="flat" cmpd="sng" algn="ctr">
            <a:solidFill>
              <a:schemeClr val="tx1">
                <a:alpha val="9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253036" y="1653651"/>
            <a:ext cx="2893326" cy="1473958"/>
          </a:xfrm>
          <a:prstGeom prst="roundRect">
            <a:avLst/>
          </a:prstGeom>
          <a:noFill/>
          <a:ln w="25400" cap="flat" cmpd="sng" algn="ctr">
            <a:solidFill>
              <a:schemeClr val="tx1">
                <a:alpha val="9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146412" y="2033516"/>
            <a:ext cx="559558" cy="35711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8674" y="1897030"/>
            <a:ext cx="458780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X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3957846" y="1760550"/>
            <a:ext cx="817853" cy="562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X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endParaRPr lang="fr-FR" dirty="0"/>
          </a:p>
        </p:txBody>
      </p:sp>
      <p:sp>
        <p:nvSpPr>
          <p:cNvPr id="9" name="Oval 8"/>
          <p:cNvSpPr/>
          <p:nvPr/>
        </p:nvSpPr>
        <p:spPr bwMode="auto">
          <a:xfrm>
            <a:off x="4751756" y="1926604"/>
            <a:ext cx="559558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36E400"/>
              </a:solidFill>
              <a:effectLst/>
              <a:latin typeface="Verdan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812604" y="2035788"/>
            <a:ext cx="559558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4866" y="1899302"/>
            <a:ext cx="458780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X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 bwMode="auto">
          <a:xfrm>
            <a:off x="928037" y="4380931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497525" y="4380931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662741" y="5600131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010941" y="4468505"/>
            <a:ext cx="279779" cy="35711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610029" y="4484425"/>
            <a:ext cx="139889" cy="162637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298397" y="5701369"/>
            <a:ext cx="139889" cy="162637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744357" y="4383203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313845" y="4383203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479061" y="5602403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827261" y="4470777"/>
            <a:ext cx="279779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426349" y="4486697"/>
            <a:ext cx="139889" cy="162637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8114717" y="5703641"/>
            <a:ext cx="139889" cy="162637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3957846" y="2369948"/>
            <a:ext cx="1856100" cy="525645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60118" y="4478774"/>
            <a:ext cx="817853" cy="562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X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endParaRPr lang="fr-FR" dirty="0"/>
          </a:p>
        </p:txBody>
      </p:sp>
      <p:sp>
        <p:nvSpPr>
          <p:cNvPr id="27" name="Right Arrow 26"/>
          <p:cNvSpPr/>
          <p:nvPr/>
        </p:nvSpPr>
        <p:spPr bwMode="auto">
          <a:xfrm>
            <a:off x="3960118" y="5088172"/>
            <a:ext cx="1856100" cy="525645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1787846" y="3370997"/>
            <a:ext cx="709679" cy="764275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9" name="Down Arrow 28"/>
          <p:cNvSpPr/>
          <p:nvPr/>
        </p:nvSpPr>
        <p:spPr bwMode="auto">
          <a:xfrm>
            <a:off x="7535926" y="3373269"/>
            <a:ext cx="709679" cy="764275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22550" y="3398289"/>
            <a:ext cx="1005403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/>
              <a:t>proj</a:t>
            </a:r>
            <a:endParaRPr lang="fr-FR" dirty="0"/>
          </a:p>
        </p:txBody>
      </p:sp>
      <p:sp>
        <p:nvSpPr>
          <p:cNvPr id="31" name="TextBox 30"/>
          <p:cNvSpPr txBox="1"/>
          <p:nvPr/>
        </p:nvSpPr>
        <p:spPr>
          <a:xfrm>
            <a:off x="8270630" y="3386913"/>
            <a:ext cx="1005403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/>
              <a:t>proj</a:t>
            </a:r>
            <a:endParaRPr lang="fr-FR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4001094" y="3373269"/>
            <a:ext cx="709679" cy="764275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35798" y="3400561"/>
            <a:ext cx="1005403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/>
              <a:t>proj</a:t>
            </a:r>
            <a:endParaRPr lang="fr-FR" dirty="0"/>
          </a:p>
        </p:txBody>
      </p:sp>
      <p:sp>
        <p:nvSpPr>
          <p:cNvPr id="34" name="Oval 33"/>
          <p:cNvSpPr/>
          <p:nvPr/>
        </p:nvSpPr>
        <p:spPr bwMode="auto">
          <a:xfrm>
            <a:off x="4795981" y="4623177"/>
            <a:ext cx="279779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248637" y="4570857"/>
            <a:ext cx="139889" cy="162637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250909" y="4900681"/>
            <a:ext cx="139889" cy="162637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1969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And now the foggy part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en-US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84" y="1007305"/>
            <a:ext cx="8162917" cy="546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133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Typing a concrete language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We see endpoint processes as protocol types for programs written in a more concrete language</a:t>
            </a:r>
          </a:p>
          <a:p>
            <a:r>
              <a:rPr lang="it-IT" dirty="0" smtClean="0"/>
              <a:t>A program will execute different sessions in interleaving</a:t>
            </a:r>
          </a:p>
          <a:p>
            <a:pPr lvl="1"/>
            <a:r>
              <a:rPr lang="it-IT" dirty="0" smtClean="0"/>
              <a:t>Ivan program will execute the ‘Working on adaptive session types’ session, the ‘Take care of family’ session, ...</a:t>
            </a:r>
          </a:p>
          <a:p>
            <a:r>
              <a:rPr lang="it-IT" dirty="0" smtClean="0"/>
              <a:t>Each </a:t>
            </a:r>
            <a:r>
              <a:rPr lang="it-IT" dirty="0" smtClean="0"/>
              <a:t>participant in each session </a:t>
            </a:r>
            <a:r>
              <a:rPr lang="it-IT" dirty="0" smtClean="0"/>
              <a:t>follows a </a:t>
            </a:r>
            <a:r>
              <a:rPr lang="it-IT" dirty="0" smtClean="0"/>
              <a:t>protocol</a:t>
            </a:r>
          </a:p>
          <a:p>
            <a:pPr lvl="1"/>
            <a:r>
              <a:rPr lang="it-IT" dirty="0" smtClean="0"/>
              <a:t>Obtained by</a:t>
            </a:r>
            <a:r>
              <a:rPr lang="it-IT" dirty="0" smtClean="0"/>
              <a:t> projecting the </a:t>
            </a:r>
            <a:r>
              <a:rPr lang="it-IT" dirty="0" smtClean="0"/>
              <a:t>corresponding choreography on the chosen participant</a:t>
            </a:r>
          </a:p>
          <a:p>
            <a:r>
              <a:rPr lang="it-IT" dirty="0" smtClean="0"/>
              <a:t>This ensures that the good properties of the protocols are reflected in the program</a:t>
            </a:r>
          </a:p>
          <a:p>
            <a:pPr lvl="1"/>
            <a:r>
              <a:rPr lang="it-IT" dirty="0" smtClean="0"/>
              <a:t>More troubles come from the interleaving of sessions</a:t>
            </a:r>
          </a:p>
          <a:p>
            <a:endParaRPr lang="it-IT" dirty="0" smtClean="0"/>
          </a:p>
          <a:p>
            <a:endParaRPr lang="en-US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9959569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Adapting interleaved sessions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To adapt the code of a participant</a:t>
            </a:r>
          </a:p>
          <a:p>
            <a:pPr lvl="1"/>
            <a:r>
              <a:rPr lang="it-IT" dirty="0" smtClean="0"/>
              <a:t>All the protocols executed by the code should allow for the adaptation </a:t>
            </a:r>
          </a:p>
          <a:p>
            <a:pPr lvl="2"/>
            <a:r>
              <a:rPr lang="it-IT" dirty="0" smtClean="0"/>
              <a:t>They should all feature a scope with the given name</a:t>
            </a:r>
          </a:p>
          <a:p>
            <a:pPr lvl="1"/>
            <a:r>
              <a:rPr lang="it-IT" dirty="0" smtClean="0"/>
              <a:t>The adaptation may come from one of them or from outside</a:t>
            </a:r>
          </a:p>
          <a:p>
            <a:r>
              <a:rPr lang="it-IT" dirty="0" smtClean="0"/>
              <a:t>Adapting one participant requires to update the other participants too</a:t>
            </a:r>
          </a:p>
          <a:p>
            <a:pPr lvl="1"/>
            <a:r>
              <a:rPr lang="it-IT" dirty="0" smtClean="0"/>
              <a:t>May be involved in other protocols</a:t>
            </a:r>
          </a:p>
          <a:p>
            <a:pPr lvl="1"/>
            <a:r>
              <a:rPr lang="it-IT" dirty="0" smtClean="0"/>
              <a:t>More participants may need to be considered</a:t>
            </a:r>
          </a:p>
          <a:p>
            <a:endParaRPr lang="en-US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9707460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>
                <a:cs typeface="Times New Roman" pitchFamily="18" charset="0"/>
              </a:rPr>
              <a:t>Current state</a:t>
            </a:r>
            <a:endParaRPr lang="el-GR" dirty="0" smtClean="0"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eaLnBrk="1" hangingPunct="1"/>
            <a:r>
              <a:rPr lang="it-IT" dirty="0" smtClean="0">
                <a:cs typeface="Times New Roman" pitchFamily="18" charset="0"/>
              </a:rPr>
              <a:t>This is a work in (very slow) progress</a:t>
            </a:r>
          </a:p>
          <a:p>
            <a:pPr eaLnBrk="1" hangingPunct="1"/>
            <a:r>
              <a:rPr lang="it-IT" dirty="0" smtClean="0">
                <a:cs typeface="Times New Roman" pitchFamily="18" charset="0"/>
              </a:rPr>
              <a:t>What we have</a:t>
            </a:r>
          </a:p>
          <a:p>
            <a:pPr lvl="1" eaLnBrk="1" hangingPunct="1"/>
            <a:r>
              <a:rPr lang="it-IT" dirty="0" smtClean="0">
                <a:cs typeface="Times New Roman" pitchFamily="18" charset="0"/>
              </a:rPr>
              <a:t>Syntax and semantics for choreographies and endpoints</a:t>
            </a:r>
          </a:p>
          <a:p>
            <a:pPr lvl="1" eaLnBrk="1" hangingPunct="1"/>
            <a:r>
              <a:rPr lang="it-IT" dirty="0">
                <a:cs typeface="Times New Roman" pitchFamily="18" charset="0"/>
              </a:rPr>
              <a:t>P</a:t>
            </a:r>
            <a:r>
              <a:rPr lang="it-IT" dirty="0" smtClean="0">
                <a:cs typeface="Times New Roman" pitchFamily="18" charset="0"/>
              </a:rPr>
              <a:t>rojection</a:t>
            </a:r>
          </a:p>
          <a:p>
            <a:pPr lvl="1" eaLnBrk="1" hangingPunct="1"/>
            <a:r>
              <a:rPr lang="it-IT" dirty="0" smtClean="0">
                <a:cs typeface="Times New Roman" pitchFamily="18" charset="0"/>
              </a:rPr>
              <a:t>A more serious example</a:t>
            </a:r>
          </a:p>
          <a:p>
            <a:pPr eaLnBrk="1" hangingPunct="1"/>
            <a:r>
              <a:rPr lang="it-IT" dirty="0" smtClean="0">
                <a:cs typeface="Times New Roman" pitchFamily="18" charset="0"/>
              </a:rPr>
              <a:t>What we have still to do</a:t>
            </a:r>
          </a:p>
          <a:p>
            <a:pPr lvl="1" eaLnBrk="1" hangingPunct="1"/>
            <a:r>
              <a:rPr lang="it-IT" dirty="0" smtClean="0">
                <a:cs typeface="Times New Roman" pitchFamily="18" charset="0"/>
              </a:rPr>
              <a:t>Correctness proof, </a:t>
            </a:r>
            <a:r>
              <a:rPr lang="it-IT" dirty="0">
                <a:cs typeface="Times New Roman" pitchFamily="18" charset="0"/>
              </a:rPr>
              <a:t>c</a:t>
            </a:r>
            <a:r>
              <a:rPr lang="it-IT" dirty="0" smtClean="0">
                <a:cs typeface="Times New Roman" pitchFamily="18" charset="0"/>
              </a:rPr>
              <a:t>oncrete language, </a:t>
            </a:r>
            <a:r>
              <a:rPr lang="it-IT" dirty="0">
                <a:cs typeface="Times New Roman" pitchFamily="18" charset="0"/>
              </a:rPr>
              <a:t>t</a:t>
            </a:r>
            <a:r>
              <a:rPr lang="it-IT" dirty="0" smtClean="0">
                <a:cs typeface="Times New Roman" pitchFamily="18" charset="0"/>
              </a:rPr>
              <a:t>yping rules, correctness of typing </a:t>
            </a:r>
          </a:p>
          <a:p>
            <a:pPr eaLnBrk="1" hangingPunct="1"/>
            <a:endParaRPr lang="it-IT" dirty="0" smtClean="0">
              <a:cs typeface="Times New Roman" pitchFamily="18" charset="0"/>
            </a:endParaRPr>
          </a:p>
          <a:p>
            <a:pPr eaLnBrk="1" hangingPunct="1">
              <a:buFont typeface="Monotype Sorts" pitchFamily="2" charset="2"/>
              <a:buNone/>
            </a:pPr>
            <a:endParaRPr lang="it-IT" dirty="0" smtClean="0"/>
          </a:p>
          <a:p>
            <a:pPr lvl="1" eaLnBrk="1" hangingPunct="1">
              <a:buFontTx/>
              <a:buNone/>
            </a:pPr>
            <a:endParaRPr lang="el-GR" dirty="0" smtClean="0"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el-GR" dirty="0" smtClean="0"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>
                <a:cs typeface="Times New Roman" pitchFamily="18" charset="0"/>
              </a:rPr>
              <a:t>Introducing next talk</a:t>
            </a:r>
            <a:endParaRPr lang="el-GR" dirty="0" smtClean="0"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eaLnBrk="1" hangingPunct="1"/>
            <a:r>
              <a:rPr lang="it-IT" dirty="0" smtClean="0">
                <a:cs typeface="Times New Roman" pitchFamily="18" charset="0"/>
              </a:rPr>
              <a:t>This work is very related to the work on adaptive choreographies presented in next talk</a:t>
            </a:r>
          </a:p>
          <a:p>
            <a:pPr lvl="1" eaLnBrk="1" hangingPunct="1"/>
            <a:r>
              <a:rPr lang="it-IT" dirty="0" smtClean="0">
                <a:cs typeface="Times New Roman" pitchFamily="18" charset="0"/>
              </a:rPr>
              <a:t>This work is at the level of types, the other one at the level of language</a:t>
            </a:r>
          </a:p>
          <a:p>
            <a:pPr lvl="1" eaLnBrk="1" hangingPunct="1"/>
            <a:r>
              <a:rPr lang="it-IT" dirty="0" smtClean="0">
                <a:cs typeface="Times New Roman" pitchFamily="18" charset="0"/>
              </a:rPr>
              <a:t>The other work only considers external updates</a:t>
            </a:r>
            <a:endParaRPr lang="it-IT" dirty="0">
              <a:cs typeface="Times New Roman" pitchFamily="18" charset="0"/>
            </a:endParaRPr>
          </a:p>
          <a:p>
            <a:pPr lvl="1" eaLnBrk="1" hangingPunct="1"/>
            <a:r>
              <a:rPr lang="it-IT" dirty="0" smtClean="0">
                <a:cs typeface="Times New Roman" pitchFamily="18" charset="0"/>
              </a:rPr>
              <a:t>The other work is at a more advanced stage (currently submitted)</a:t>
            </a:r>
          </a:p>
          <a:p>
            <a:pPr eaLnBrk="1" hangingPunct="1">
              <a:buFont typeface="Monotype Sorts" pitchFamily="2" charset="2"/>
              <a:buNone/>
            </a:pPr>
            <a:endParaRPr lang="it-IT" dirty="0" smtClean="0"/>
          </a:p>
          <a:p>
            <a:pPr lvl="1" eaLnBrk="1" hangingPunct="1">
              <a:buFontTx/>
              <a:buNone/>
            </a:pPr>
            <a:endParaRPr lang="el-GR" dirty="0" smtClean="0"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el-GR" dirty="0" smtClean="0">
              <a:latin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868" y="96530"/>
            <a:ext cx="1834881" cy="189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037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>
                <a:cs typeface="Times New Roman" pitchFamily="18" charset="0"/>
              </a:rPr>
              <a:t>Future work</a:t>
            </a:r>
            <a:endParaRPr lang="el-GR" dirty="0" smtClean="0"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eaLnBrk="1" hangingPunct="1"/>
            <a:r>
              <a:rPr lang="it-IT" dirty="0" smtClean="0">
                <a:cs typeface="Times New Roman" pitchFamily="18" charset="0"/>
              </a:rPr>
              <a:t>Complete the current work</a:t>
            </a:r>
          </a:p>
          <a:p>
            <a:pPr eaLnBrk="1" hangingPunct="1"/>
            <a:r>
              <a:rPr lang="it-IT" dirty="0" smtClean="0">
                <a:cs typeface="Times New Roman" pitchFamily="18" charset="0"/>
              </a:rPr>
              <a:t>Fully understand the interplay between</a:t>
            </a:r>
            <a:br>
              <a:rPr lang="it-IT" dirty="0" smtClean="0">
                <a:cs typeface="Times New Roman" pitchFamily="18" charset="0"/>
              </a:rPr>
            </a:br>
            <a:r>
              <a:rPr lang="it-IT" dirty="0" smtClean="0">
                <a:cs typeface="Times New Roman" pitchFamily="18" charset="0"/>
              </a:rPr>
              <a:t>interleaved sessions and adaptation</a:t>
            </a:r>
          </a:p>
          <a:p>
            <a:pPr eaLnBrk="1" hangingPunct="1"/>
            <a:r>
              <a:rPr lang="it-IT" dirty="0" smtClean="0">
                <a:cs typeface="Times New Roman" pitchFamily="18" charset="0"/>
              </a:rPr>
              <a:t>Refinement</a:t>
            </a:r>
          </a:p>
          <a:p>
            <a:pPr lvl="1" eaLnBrk="1" hangingPunct="1"/>
            <a:r>
              <a:rPr lang="it-IT" dirty="0" smtClean="0">
                <a:cs typeface="Times New Roman" pitchFamily="18" charset="0"/>
              </a:rPr>
              <a:t>This was our original motivation</a:t>
            </a:r>
          </a:p>
          <a:p>
            <a:pPr lvl="1" eaLnBrk="1" hangingPunct="1"/>
            <a:r>
              <a:rPr lang="it-IT" dirty="0" smtClean="0">
                <a:cs typeface="Times New Roman" pitchFamily="18" charset="0"/>
              </a:rPr>
              <a:t>Having internal updates motivated (also) by this</a:t>
            </a:r>
          </a:p>
          <a:p>
            <a:pPr eaLnBrk="1" hangingPunct="1"/>
            <a:endParaRPr lang="it-IT" dirty="0" smtClean="0">
              <a:cs typeface="Times New Roman" pitchFamily="18" charset="0"/>
            </a:endParaRPr>
          </a:p>
          <a:p>
            <a:pPr eaLnBrk="1" hangingPunct="1">
              <a:buFont typeface="Monotype Sorts" pitchFamily="2" charset="2"/>
              <a:buNone/>
            </a:pPr>
            <a:endParaRPr lang="it-IT" dirty="0" smtClean="0"/>
          </a:p>
          <a:p>
            <a:pPr lvl="1" eaLnBrk="1" hangingPunct="1">
              <a:buFontTx/>
              <a:buNone/>
            </a:pPr>
            <a:endParaRPr lang="el-GR" dirty="0" smtClean="0"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el-GR" dirty="0" smtClean="0">
              <a:latin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539" y="203105"/>
            <a:ext cx="2660105" cy="174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35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Helvetica" pitchFamily="34" charset="0"/>
              </a:rPr>
              <a:t>End of talk</a:t>
            </a:r>
          </a:p>
        </p:txBody>
      </p:sp>
      <p:sp>
        <p:nvSpPr>
          <p:cNvPr id="1444867" name="WordArt 3"/>
          <p:cNvSpPr>
            <a:spLocks noChangeArrowheads="1" noChangeShapeType="1" noTextEdit="1"/>
          </p:cNvSpPr>
          <p:nvPr/>
        </p:nvSpPr>
        <p:spPr bwMode="auto">
          <a:xfrm>
            <a:off x="1193800" y="620713"/>
            <a:ext cx="5803900" cy="2214562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>
              <a:buFont typeface="Monotype Sorts" pitchFamily="2" charset="2"/>
              <a:buNone/>
            </a:pPr>
            <a:r>
              <a:rPr lang="fr-F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Thanks!</a:t>
            </a:r>
          </a:p>
        </p:txBody>
      </p:sp>
      <p:sp>
        <p:nvSpPr>
          <p:cNvPr id="1444868" name="WordArt 4"/>
          <p:cNvSpPr>
            <a:spLocks noChangeArrowheads="1" noChangeShapeType="1" noTextEdit="1"/>
          </p:cNvSpPr>
          <p:nvPr/>
        </p:nvSpPr>
        <p:spPr bwMode="auto">
          <a:xfrm>
            <a:off x="366713" y="3333750"/>
            <a:ext cx="9043987" cy="323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8060"/>
              </a:avLst>
            </a:prstTxWarp>
          </a:bodyPr>
          <a:lstStyle/>
          <a:p>
            <a:pPr algn="ctr">
              <a:buFont typeface="Monotype Sorts" pitchFamily="2" charset="2"/>
              <a:buNone/>
            </a:pPr>
            <a:r>
              <a:rPr lang="fr-FR" sz="3600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Questions?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Complex multiparty interactions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Jacopo and Ivan were working on adaptive choreographies (with others)</a:t>
            </a:r>
          </a:p>
          <a:p>
            <a:r>
              <a:rPr lang="it-IT" dirty="0" smtClean="0"/>
              <a:t>Marco was working on multiparty session types (with others)</a:t>
            </a:r>
          </a:p>
          <a:p>
            <a:r>
              <a:rPr lang="it-IT" dirty="0" smtClean="0"/>
              <a:t>Mario, Jorge and Gianluigi were working on adaptable calculi (with others)</a:t>
            </a:r>
          </a:p>
          <a:p>
            <a:r>
              <a:rPr lang="it-IT" dirty="0" smtClean="0"/>
              <a:t>Thomas was working on adaptable case management systems (with others)</a:t>
            </a:r>
          </a:p>
          <a:p>
            <a:r>
              <a:rPr lang="it-IT" dirty="0" smtClean="0"/>
              <a:t>Mario, Marco, Thomas, Ivan, Jacopo, Jorge </a:t>
            </a:r>
            <a:r>
              <a:rPr lang="it-IT" dirty="0"/>
              <a:t>and </a:t>
            </a:r>
            <a:r>
              <a:rPr lang="it-IT" dirty="0" smtClean="0"/>
              <a:t>Gianluigi wanted to start a collaboration on multiparty session types and adaptation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Message-based communication (e-mail)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CaseStudy: Thomas </a:t>
            </a:r>
            <a:r>
              <a:rPr lang="it-IT" dirty="0" smtClean="0">
                <a:latin typeface="Times New Roman"/>
                <a:cs typeface="Times New Roman"/>
              </a:rPr>
              <a:t>→</a:t>
            </a:r>
            <a:r>
              <a:rPr lang="it-IT" dirty="0" smtClean="0"/>
              <a:t> Mario</a:t>
            </a:r>
            <a:br>
              <a:rPr lang="it-IT" dirty="0" smtClean="0"/>
            </a:br>
            <a:r>
              <a:rPr lang="it-IT" dirty="0" smtClean="0"/>
              <a:t>Thomas sends a proposal for a case study to Mario</a:t>
            </a:r>
          </a:p>
          <a:p>
            <a:r>
              <a:rPr lang="it-IT" dirty="0" smtClean="0"/>
              <a:t>CommentsReq: Mario </a:t>
            </a:r>
            <a:r>
              <a:rPr lang="it-IT" dirty="0">
                <a:latin typeface="Times New Roman"/>
                <a:cs typeface="Times New Roman"/>
              </a:rPr>
              <a:t>→</a:t>
            </a:r>
            <a:r>
              <a:rPr lang="it-IT" dirty="0" smtClean="0"/>
              <a:t> Ivan</a:t>
            </a:r>
            <a:br>
              <a:rPr lang="it-IT" dirty="0" smtClean="0"/>
            </a:br>
            <a:r>
              <a:rPr lang="it-IT" dirty="0" smtClean="0"/>
              <a:t>Mario asks Ivan for comments on the syntax</a:t>
            </a:r>
          </a:p>
          <a:p>
            <a:r>
              <a:rPr lang="it-IT" dirty="0" smtClean="0"/>
              <a:t>WriteConcl: Gianluigi </a:t>
            </a:r>
            <a:r>
              <a:rPr lang="it-IT" dirty="0">
                <a:latin typeface="Times New Roman"/>
                <a:cs typeface="Times New Roman"/>
              </a:rPr>
              <a:t>→</a:t>
            </a:r>
            <a:r>
              <a:rPr lang="it-IT" dirty="0" smtClean="0"/>
              <a:t> Jorge</a:t>
            </a:r>
            <a:br>
              <a:rPr lang="it-IT" dirty="0" smtClean="0"/>
            </a:br>
            <a:r>
              <a:rPr lang="it-IT" dirty="0" smtClean="0"/>
              <a:t>Gianluigi asks Jorge to write conclusions</a:t>
            </a:r>
          </a:p>
          <a:p>
            <a:r>
              <a:rPr lang="it-IT" dirty="0" smtClean="0"/>
              <a:t>Cut: Mario </a:t>
            </a:r>
            <a:r>
              <a:rPr lang="it-IT" dirty="0" smtClean="0">
                <a:latin typeface="Times New Roman"/>
                <a:cs typeface="Times New Roman"/>
              </a:rPr>
              <a:t>→ Jacopo</a:t>
            </a:r>
            <a:br>
              <a:rPr lang="it-IT" dirty="0" smtClean="0">
                <a:latin typeface="Times New Roman"/>
                <a:cs typeface="Times New Roman"/>
              </a:rPr>
            </a:br>
            <a:r>
              <a:rPr lang="it-IT" dirty="0" smtClean="0">
                <a:latin typeface="Times New Roman"/>
                <a:cs typeface="Times New Roman"/>
              </a:rPr>
              <a:t>Mario asks Jacopo to cut the paper to respect the page limit</a:t>
            </a:r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3706722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Participants act according to the choreography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CommentsReq: Mario </a:t>
            </a:r>
            <a:r>
              <a:rPr lang="it-IT" dirty="0" smtClean="0">
                <a:latin typeface="Times New Roman"/>
                <a:cs typeface="Times New Roman"/>
              </a:rPr>
              <a:t>→</a:t>
            </a:r>
            <a:r>
              <a:rPr lang="it-IT" dirty="0" smtClean="0"/>
              <a:t> Ivan; Comments: Ivan </a:t>
            </a:r>
            <a:r>
              <a:rPr lang="it-IT" dirty="0" smtClean="0">
                <a:latin typeface="Times New Roman"/>
                <a:cs typeface="Times New Roman"/>
              </a:rPr>
              <a:t>→</a:t>
            </a:r>
            <a:r>
              <a:rPr lang="it-IT" dirty="0" smtClean="0"/>
              <a:t> Mario</a:t>
            </a:r>
          </a:p>
          <a:p>
            <a:r>
              <a:rPr lang="it-IT" dirty="0" smtClean="0"/>
              <a:t>Ivan behavior should follow the type: </a:t>
            </a:r>
            <a:br>
              <a:rPr lang="it-IT" dirty="0" smtClean="0"/>
            </a:br>
            <a:r>
              <a:rPr lang="it-IT" dirty="0" smtClean="0"/>
              <a:t>CommentsReq</a:t>
            </a:r>
            <a:r>
              <a:rPr lang="it-IT" baseline="-25000" dirty="0" smtClean="0"/>
              <a:t>Mario</a:t>
            </a:r>
            <a:r>
              <a:rPr lang="it-IT" dirty="0" smtClean="0"/>
              <a:t>;Comments</a:t>
            </a:r>
            <a:r>
              <a:rPr lang="it-IT" baseline="-25000" dirty="0" smtClean="0"/>
              <a:t>Mario</a:t>
            </a:r>
          </a:p>
          <a:p>
            <a:r>
              <a:rPr lang="it-IT" dirty="0" smtClean="0"/>
              <a:t>Ivan code interleaves different sessions:</a:t>
            </a:r>
            <a:br>
              <a:rPr lang="it-IT" dirty="0" smtClean="0"/>
            </a:br>
            <a:r>
              <a:rPr lang="it-IT" dirty="0" smtClean="0"/>
              <a:t>k : CommentsReq</a:t>
            </a:r>
            <a:r>
              <a:rPr lang="it-IT" baseline="-25000" dirty="0" smtClean="0"/>
              <a:t>Mario</a:t>
            </a:r>
            <a:r>
              <a:rPr lang="it-IT" dirty="0" smtClean="0"/>
              <a:t>(x);</a:t>
            </a:r>
            <a:br>
              <a:rPr lang="it-IT" dirty="0" smtClean="0"/>
            </a:br>
            <a:r>
              <a:rPr lang="it-IT" dirty="0" smtClean="0"/>
              <a:t>k’ : BuyBread</a:t>
            </a:r>
            <a:r>
              <a:rPr lang="it-IT" baseline="-25000" dirty="0" smtClean="0"/>
              <a:t>Wife</a:t>
            </a:r>
            <a:r>
              <a:rPr lang="it-IT" dirty="0" smtClean="0"/>
              <a:t>; </a:t>
            </a:r>
            <a:br>
              <a:rPr lang="it-IT" dirty="0" smtClean="0"/>
            </a:br>
            <a:r>
              <a:rPr lang="it-IT" dirty="0" smtClean="0"/>
              <a:t>k’ : Bread</a:t>
            </a:r>
            <a:r>
              <a:rPr lang="it-IT" baseline="-25000" dirty="0" smtClean="0"/>
              <a:t>Wife</a:t>
            </a:r>
            <a:r>
              <a:rPr lang="it-IT" dirty="0" smtClean="0"/>
              <a:t>&lt;1kg&gt;;</a:t>
            </a:r>
            <a:br>
              <a:rPr lang="it-IT" dirty="0" smtClean="0"/>
            </a:br>
            <a:r>
              <a:rPr lang="it-IT" dirty="0" smtClean="0"/>
              <a:t>k : Comments</a:t>
            </a:r>
            <a:r>
              <a:rPr lang="it-IT" baseline="-25000" dirty="0" smtClean="0"/>
              <a:t>Mario</a:t>
            </a:r>
            <a:r>
              <a:rPr lang="it-IT" dirty="0" smtClean="0"/>
              <a:t>&lt;comm.txt&gt;</a:t>
            </a:r>
          </a:p>
          <a:p>
            <a:r>
              <a:rPr lang="it-IT" dirty="0" smtClean="0"/>
              <a:t>Each session respects a given type</a:t>
            </a:r>
          </a:p>
          <a:p>
            <a:endParaRPr lang="it-IT" baseline="-25000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392032" y="4039768"/>
            <a:ext cx="94173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 bwMode="auto">
          <a:xfrm>
            <a:off x="3643952" y="2265528"/>
            <a:ext cx="1460311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1298768" y="4465128"/>
            <a:ext cx="152631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574454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Unexpected adaptation needs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External adaptation need:</a:t>
            </a:r>
          </a:p>
          <a:p>
            <a:pPr lvl="1"/>
            <a:r>
              <a:rPr lang="it-IT" dirty="0" smtClean="0"/>
              <a:t>Simon Gay announces BEAT II: the choreography is adapted to submit a work-in-progress to it</a:t>
            </a:r>
            <a:endParaRPr lang="it-IT" dirty="0"/>
          </a:p>
          <a:p>
            <a:pPr lvl="1"/>
            <a:r>
              <a:rPr lang="it-IT" dirty="0"/>
              <a:t>Marco notices that most of us will attend DisCoTec 2013: the choreography is adapted to exploit this occasion to work </a:t>
            </a:r>
            <a:r>
              <a:rPr lang="it-IT" dirty="0" smtClean="0"/>
              <a:t>together</a:t>
            </a:r>
          </a:p>
          <a:p>
            <a:pPr lvl="2"/>
            <a:r>
              <a:rPr lang="it-IT" dirty="0" smtClean="0"/>
              <a:t>Marco is a participant of the choreography, but </a:t>
            </a:r>
            <a:endParaRPr lang="it-IT" dirty="0"/>
          </a:p>
          <a:p>
            <a:pPr lvl="2"/>
            <a:r>
              <a:rPr lang="it-IT" dirty="0" smtClean="0"/>
              <a:t>DisCoTec attendance is not mentioned in the choreography</a:t>
            </a:r>
          </a:p>
          <a:p>
            <a:pPr lvl="2"/>
            <a:r>
              <a:rPr lang="it-IT" dirty="0"/>
              <a:t>I</a:t>
            </a:r>
            <a:r>
              <a:rPr lang="it-IT" dirty="0" smtClean="0"/>
              <a:t>t may be part of another choreography Marco is participating to</a:t>
            </a:r>
          </a:p>
          <a:p>
            <a:r>
              <a:rPr lang="it-IT" dirty="0" smtClean="0"/>
              <a:t>Internal adaptation need:</a:t>
            </a:r>
          </a:p>
          <a:p>
            <a:pPr lvl="1"/>
            <a:r>
              <a:rPr lang="it-IT" dirty="0" smtClean="0"/>
              <a:t>Mario finds a bug in the definition of traces: the choreography is adapted by adding interactions to fix it</a:t>
            </a:r>
            <a:br>
              <a:rPr lang="it-IT" dirty="0" smtClean="0"/>
            </a:b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9660029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Our plan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Write choreographies to describe complex multiparty interactions</a:t>
            </a:r>
          </a:p>
          <a:p>
            <a:r>
              <a:rPr lang="it-IT" dirty="0" smtClean="0"/>
              <a:t>Derive a description of the behavior of each participant</a:t>
            </a:r>
          </a:p>
          <a:p>
            <a:r>
              <a:rPr lang="it-IT" dirty="0" smtClean="0"/>
              <a:t>Type the code of each participant according to its local description(s)</a:t>
            </a:r>
          </a:p>
          <a:p>
            <a:pPr lvl="1"/>
            <a:r>
              <a:rPr lang="it-IT" dirty="0" smtClean="0"/>
              <a:t>The code may involve many interleaved sessions</a:t>
            </a:r>
          </a:p>
          <a:p>
            <a:r>
              <a:rPr lang="it-IT" dirty="0" smtClean="0"/>
              <a:t>Typing ensures good properties</a:t>
            </a:r>
          </a:p>
          <a:p>
            <a:pPr lvl="1"/>
            <a:r>
              <a:rPr lang="it-IT" dirty="0" smtClean="0"/>
              <a:t>The code follows the expected protocol(s)</a:t>
            </a:r>
          </a:p>
          <a:p>
            <a:pPr lvl="1"/>
            <a:r>
              <a:rPr lang="it-IT" dirty="0" smtClean="0"/>
              <a:t>No deadlock</a:t>
            </a:r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364" y="218365"/>
            <a:ext cx="1232637" cy="170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886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Our plan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Write choreographies to describe complex multiparty interactions</a:t>
            </a:r>
          </a:p>
          <a:p>
            <a:r>
              <a:rPr lang="it-IT" dirty="0" smtClean="0"/>
              <a:t>Derive </a:t>
            </a:r>
            <a:r>
              <a:rPr lang="it-IT" dirty="0"/>
              <a:t>a</a:t>
            </a:r>
            <a:r>
              <a:rPr lang="it-IT" dirty="0" smtClean="0"/>
              <a:t> description of the behavior of each participant</a:t>
            </a:r>
          </a:p>
          <a:p>
            <a:r>
              <a:rPr lang="it-IT" dirty="0" smtClean="0"/>
              <a:t>Type the code of each participant according to its local description(s)</a:t>
            </a:r>
          </a:p>
          <a:p>
            <a:pPr lvl="1"/>
            <a:r>
              <a:rPr lang="it-IT" dirty="0" smtClean="0"/>
              <a:t>The code may involve many interleaved sessions</a:t>
            </a:r>
          </a:p>
          <a:p>
            <a:r>
              <a:rPr lang="it-IT" dirty="0" smtClean="0"/>
              <a:t>Typing ensures good properties</a:t>
            </a:r>
          </a:p>
          <a:p>
            <a:pPr lvl="1"/>
            <a:r>
              <a:rPr lang="it-IT" dirty="0" smtClean="0"/>
              <a:t>The code follows the expected protocol</a:t>
            </a:r>
          </a:p>
          <a:p>
            <a:pPr lvl="1"/>
            <a:r>
              <a:rPr lang="it-IT" dirty="0" smtClean="0"/>
              <a:t>No deadlock</a:t>
            </a:r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2138" y="2074462"/>
            <a:ext cx="8802806" cy="2292822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square" lIns="91440" tIns="45720" rIns="91440" bIns="45720">
            <a:noAutofit/>
          </a:bodyPr>
          <a:lstStyle/>
          <a:p>
            <a:pPr algn="ctr">
              <a:buNone/>
            </a:pPr>
            <a:r>
              <a:rPr lang="en-US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Adaptation</a:t>
            </a:r>
            <a:endParaRPr lang="fr-FR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60000">
            <a:off x="8339940" y="95533"/>
            <a:ext cx="1232637" cy="170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65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Adaptation</a:t>
            </a:r>
            <a:endParaRPr lang="el-GR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Systems should live for long periods of time</a:t>
            </a:r>
          </a:p>
          <a:p>
            <a:r>
              <a:rPr lang="it-IT" dirty="0" smtClean="0"/>
              <a:t>Systems should adapt to </a:t>
            </a:r>
          </a:p>
          <a:p>
            <a:pPr lvl="1"/>
            <a:r>
              <a:rPr lang="it-IT" dirty="0" smtClean="0"/>
              <a:t>Changes in the environment (new technologies, protocols, unexpected workload)</a:t>
            </a:r>
          </a:p>
          <a:p>
            <a:pPr lvl="1"/>
            <a:r>
              <a:rPr lang="it-IT" dirty="0" smtClean="0"/>
              <a:t>Changes in users minds (new requirements, changing business rules)</a:t>
            </a:r>
          </a:p>
          <a:p>
            <a:r>
              <a:rPr lang="it-IT" dirty="0" smtClean="0"/>
              <a:t>Adaptation happens at runtime</a:t>
            </a:r>
          </a:p>
          <a:p>
            <a:r>
              <a:rPr lang="it-IT" dirty="0" smtClean="0"/>
              <a:t>The system should be adapted with minimal disruption of functionalities</a:t>
            </a:r>
          </a:p>
          <a:p>
            <a:pPr lvl="1"/>
            <a:r>
              <a:rPr lang="it-IT" dirty="0" smtClean="0"/>
              <a:t>No shut down, recompile, and restart</a:t>
            </a:r>
            <a:endParaRPr lang="en-US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317141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[usenames]{color}&#10;\usepackage{TeX4PPT}&#10;%Macros&#10;\DeclareMathOperator{\grammar}{::=}&#10;\newcommand{\co}[1]{\overline{ #1 }}&#10;\newcommand{\tup}[1]{\langle{ #1 }\rangle}&#10;\newcommand{\nil}{\mathbf{0}}&#10;\newcommand{\sub}[2]{[\raisebox{.5ex}{\small$#1$}\! /&#10;\!\mbox{\small$#2$}]}&#10;\def \nonterminal #1{\textbf {#1}}&#10;\def \mid {\; | \;}&#10;\def \littlemid {\mbox{ \small $|$}}&#10;\def \polout{\overline{x}\;\tilde{v}}&#10;\def \polin{x(\tilde{u})}&#10;\def \indexpolin{x_i(\tilde{u}_i)}&#10;\newcommand{\SOCK}{\textsf{SOCK}}&#10;\newcommand{\JOLIE}{\textsf{JOLIE}}&#10;\newcommand{\ntr}{\triangleright\hspace{-8pt}/}&#10;\newcommand{\nvdash}{\vdash\hspace{-8pt}/}&#10;\newcommand{\confeop}{/\hspace{-3pt}/}&#10;\newcommand{\confeoptris}{/\hspace{-3pt}/\hspace{-3pt}/}&#10;\newcommand{\nil}{\mathbf{0}}&#10;\newcommand{\nex}{\exists \hspace{-6pt}/}&#10;\newcommand{\nequiv}{\equiv \hspace{-9pt}/\ \:}&#10;\newcommand{\trs}[1]{\mbox{$\langle$ \hspace{-0.17cm}$|$} #1&#10;\mbox{$| \hspace{-2pt} \rangle$}}&#10;\def \invoke{A(\tilde{u})}&#10;\newcommand{\bn}[1]{\mathrm{bn}(#1)}&#10;\newcommand{\fn}[1]{\mathrm{fn}(#1)}&#10;\def \mathax #1#2{\begin{array}{l} {\mbox{\scriptsize ({\sc #1})} } \\ #2&#10;\end{array}}&#10;\newcommand{\inter}[6]{\left(#1,#2,#3,#4,#5,#6\right)}&#10;\newcommand{\CL}{\texttt{CL}}&#10;&#10;\newcommand{\sensoria}{\textsc{Sensoria}}&#10;&#10;% ROBERTO &#10;\newcommand{\owo}[3]{\overline{#1}@#2(#3)}&#10;\newcommand{\owolbl}[3]{\overline{#1}(#3)@#2}&#10;\newcommand{\owi}[2]{#1(#2)}&#10;\newcommand{\rro}[4]{\overline{#1}@#2(#3,#4)}&#10;\newcommand{\rri}[4]{#1(#2,#3,#4)}&#10;&#10;\def \mathrule #1#2#3{\begin{array}{l}&#10;    {\mbox{\scriptsize ({\sc #1})} }&#10;    \\ \bigfract{#2}{#3}&#10;\end{array}}&#10;\newcommand{\bigfract}[2]{\frac{^{\textstyle #1}}{_{\textstyle #2}}}&#10;&#10;% IVAN&#10;\newcommand{\co}[1]{\overline{#1}}&#10;\newcommand{\lbl}[3]{#1(#2:#3)}&#10;\newcommand{\sub}[2]{#1/#2}&#10;\newcommand{\noarg}{\_\,}&#10;\newcommand{\sem}[1]{\llbracket #1 \rrbracket}&#10;\DeclareMathOperator{\gram}{::=}&#10;\DeclareMathOperator{\dom}{Dom}&#10;\DeclareMathOperator{\var}{Var}&#10;\DeclareMathOperator{\correlate}{\triangleright}&#10;\DeclareMathOperator{\partof}{\mathbf{P}}&#10;\DeclareMathOperator{\instl}{inst}&#10;\newcommand{\iteration}[2]{#1 \rightleftharpoons #2}&#10;\newcommand{\install}[2]{\instl(#1,#2)} &#10;\newcommand{\protection}[1]{\left\langle #1\right\rangle} &#10;%\newcommand{\scope}[5]{\{#1:#2:#3:#4\}_{#5}}&#10;\newcommand{\scope}[3]{\{#1:#2\}_{#3}}&#10;\newcommand{\killable}[1]{killable(#1,f)}&#10;\DeclareMathOperator{\throw}{throw}&#10;\DeclareMathOperator{\comp}{comp}&#10;\newcommand{\arro}[1]{\xrightarrow[]{#1}}&#10;\DeclareMathOperator{\update}{\oplus}&#10;\DeclareMathOperator{\cmp}{cmp}&#10;\DeclareMathOperator{\extr}{extr}&#10;\newcommand{\ift}[3]{#1?#2:#3}&#10;\newcommand{\tuple}[1]{\left\langle #1\right\rangle}&#10;\newcommand{\scopex}[2]{\{#1\}_{#2}}&#10;\newcommand{\lam}[1]{\ensuremath{\lambda #1}} &#10;\newcommand{\instc}[1]{\ensuremath{\opnsf{inst}\lfloor #1 \rfloor}}&#10;\newcommand{\llbracket}{[\![}&#10;\newcommand{\rrbracket}{]\!]}&#10;\newcommand{\trans}[1]{\llbracket {#1} \rrbracket}&#10;\newcommand{\transl}[2]{\llbracket {#1} \rrbracket_{#2}}&#10;\newcommand{\transll}[3]{\llbracket {#1} \rrbracket_{#2}^{#3}}&#10;\newcommand{\transllset}[2]{\{\!| {#1} |\!\}_{#2}}&#10;\newcommand{\pars}{\mathbin{\mid}}              % PARallel Symbol&#10;\newcommand{\res}[1]{\ensuremath{(\nu\,{#1})\,}} % scope REStriction&#10;\newcommand{\sint}[2]{{#1}({#2})}             % INput constructor&#10;\newcommand{\outc}[2]{\overline{#1}\angles{#2}}  % OUTput constructor overline&#10;\newcommand{\blok}[1]{\langle #1 \rangle}        % Protected execution unit"/>
  <p:tag name="MAGPC" val="200"/>
  <p:tag name="FONTSIZE" val="20"/>
</p:tagLst>
</file>

<file path=ppt/theme/theme1.xml><?xml version="1.0" encoding="utf-8"?>
<a:theme xmlns:a="http://schemas.openxmlformats.org/drawingml/2006/main" name="1_dan">
  <a:themeElements>
    <a:clrScheme name="1_da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522" tIns="44467" rIns="90522" bIns="4446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522" tIns="44467" rIns="90522" bIns="4446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an">
  <a:themeElements>
    <a:clrScheme name="2_da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2_d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522" tIns="44467" rIns="90522" bIns="4446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2_d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20168</TotalTime>
  <Words>1158</Words>
  <Application>Microsoft Office PowerPoint</Application>
  <PresentationFormat>Custom</PresentationFormat>
  <Paragraphs>327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Helvetica</vt:lpstr>
      <vt:lpstr>Times</vt:lpstr>
      <vt:lpstr>Times New Roman</vt:lpstr>
      <vt:lpstr>Arial Black</vt:lpstr>
      <vt:lpstr>Verdana</vt:lpstr>
      <vt:lpstr>Monotype Sorts</vt:lpstr>
      <vt:lpstr>1_dan</vt:lpstr>
      <vt:lpstr>2_dan</vt:lpstr>
      <vt:lpstr>Towards Global and Local Types for Adaptation</vt:lpstr>
      <vt:lpstr>Many distributed participants</vt:lpstr>
      <vt:lpstr>Complex multiparty interactions</vt:lpstr>
      <vt:lpstr>Message-based communication (e-mail)</vt:lpstr>
      <vt:lpstr>Participants act according to the choreography</vt:lpstr>
      <vt:lpstr>Unexpected adaptation needs</vt:lpstr>
      <vt:lpstr>Our plan</vt:lpstr>
      <vt:lpstr>Our plan</vt:lpstr>
      <vt:lpstr>Adaptation</vt:lpstr>
      <vt:lpstr>How to face the unexpected?</vt:lpstr>
      <vt:lpstr>Internal vs external updates</vt:lpstr>
      <vt:lpstr>Adaptation and multiparty session types</vt:lpstr>
      <vt:lpstr>Adaptation constructs</vt:lpstr>
      <vt:lpstr>Constructs for external update</vt:lpstr>
      <vt:lpstr>Choreography language</vt:lpstr>
      <vt:lpstr>Endpoint language</vt:lpstr>
      <vt:lpstr>Projection</vt:lpstr>
      <vt:lpstr>Expected result</vt:lpstr>
      <vt:lpstr>Adapting a scope, graphically</vt:lpstr>
      <vt:lpstr>Adapting a scope, graphically</vt:lpstr>
      <vt:lpstr>Adapting a scope, graphically</vt:lpstr>
      <vt:lpstr>Adapting a scope, graphically</vt:lpstr>
      <vt:lpstr>And now the foggy part</vt:lpstr>
      <vt:lpstr>Typing a concrete language</vt:lpstr>
      <vt:lpstr>Adapting interleaved sessions</vt:lpstr>
      <vt:lpstr>Current state</vt:lpstr>
      <vt:lpstr>Introducing next talk</vt:lpstr>
      <vt:lpstr>Future work</vt:lpstr>
      <vt:lpstr>End of talk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Synchronization strategies for global computing</dc:title>
  <dc:creator>Ivan Lanese</dc:creator>
  <cp:lastModifiedBy>Utilisateur Windows</cp:lastModifiedBy>
  <cp:revision>576</cp:revision>
  <cp:lastPrinted>2002-05-03T10:05:46Z</cp:lastPrinted>
  <dcterms:created xsi:type="dcterms:W3CDTF">1999-02-22T11:07:13Z</dcterms:created>
  <dcterms:modified xsi:type="dcterms:W3CDTF">2014-02-17T13:33:26Z</dcterms:modified>
</cp:coreProperties>
</file>