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3" r:id="rId1"/>
    <p:sldMasterId id="2147483665" r:id="rId2"/>
  </p:sldMasterIdLst>
  <p:notesMasterIdLst>
    <p:notesMasterId r:id="rId24"/>
  </p:notesMasterIdLst>
  <p:handoutMasterIdLst>
    <p:handoutMasterId r:id="rId25"/>
  </p:handoutMasterIdLst>
  <p:sldIdLst>
    <p:sldId id="256" r:id="rId3"/>
    <p:sldId id="482" r:id="rId4"/>
    <p:sldId id="506" r:id="rId5"/>
    <p:sldId id="497" r:id="rId6"/>
    <p:sldId id="507" r:id="rId7"/>
    <p:sldId id="496" r:id="rId8"/>
    <p:sldId id="509" r:id="rId9"/>
    <p:sldId id="510" r:id="rId10"/>
    <p:sldId id="504" r:id="rId11"/>
    <p:sldId id="493" r:id="rId12"/>
    <p:sldId id="503" r:id="rId13"/>
    <p:sldId id="498" r:id="rId14"/>
    <p:sldId id="499" r:id="rId15"/>
    <p:sldId id="500" r:id="rId16"/>
    <p:sldId id="505" r:id="rId17"/>
    <p:sldId id="501" r:id="rId18"/>
    <p:sldId id="502" r:id="rId19"/>
    <p:sldId id="508" r:id="rId20"/>
    <p:sldId id="494" r:id="rId21"/>
    <p:sldId id="480" r:id="rId22"/>
    <p:sldId id="475" r:id="rId23"/>
  </p:sldIdLst>
  <p:sldSz cx="9902825" cy="6858000"/>
  <p:notesSz cx="6858000" cy="9906000"/>
  <p:embeddedFontLst>
    <p:embeddedFont>
      <p:font typeface="Times" pitchFamily="18" charset="0"/>
      <p:regular r:id="rId26"/>
      <p:bold r:id="rId27"/>
      <p:italic r:id="rId28"/>
      <p:boldItalic r:id="rId29"/>
    </p:embeddedFont>
    <p:embeddedFont>
      <p:font typeface="Cambria Math" pitchFamily="18" charset="0"/>
      <p:regular r:id="rId30"/>
    </p:embeddedFont>
    <p:embeddedFont>
      <p:font typeface="Helvetica" pitchFamily="34" charset="0"/>
      <p:regular r:id="rId31"/>
      <p:bold r:id="rId32"/>
      <p:italic r:id="rId33"/>
      <p:boldItalic r:id="rId34"/>
    </p:embeddedFont>
    <p:embeddedFont>
      <p:font typeface="Arial Black" pitchFamily="34" charset="0"/>
      <p:bold r:id="rId35"/>
    </p:embeddedFont>
    <p:embeddedFont>
      <p:font typeface="Verdana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6E400"/>
    <a:srgbClr val="A0A0A0"/>
    <a:srgbClr val="808080"/>
    <a:srgbClr val="06069C"/>
    <a:srgbClr val="FF0000"/>
    <a:srgbClr val="1E9C27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494" autoAdjust="0"/>
  </p:normalViewPr>
  <p:slideViewPr>
    <p:cSldViewPr snapToGrid="0">
      <p:cViewPr varScale="1">
        <p:scale>
          <a:sx n="70" d="100"/>
          <a:sy n="70" d="100"/>
        </p:scale>
        <p:origin x="-1212" y="-90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8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notesViewPr>
    <p:cSldViewPr snapToGrid="0">
      <p:cViewPr varScale="1">
        <p:scale>
          <a:sx n="54" d="100"/>
          <a:sy n="54" d="100"/>
        </p:scale>
        <p:origin x="-1854" y="-108"/>
      </p:cViewPr>
      <p:guideLst>
        <p:guide orient="horz" pos="312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104775" y="9405938"/>
            <a:ext cx="1714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28" tIns="42112" rIns="85728" bIns="42112">
            <a:spAutoFit/>
          </a:bodyPr>
          <a:lstStyle/>
          <a:p>
            <a:pPr defTabSz="8667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_tradnl" sz="900">
              <a:latin typeface="Arial" charset="0"/>
            </a:endParaRP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3114675" y="9475788"/>
            <a:ext cx="7048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A7AE3F31-A88F-4F7E-A694-77C81DC5A0A6}" type="slidenum">
              <a:rPr lang="en-US" sz="900" smtClean="0">
                <a:latin typeface="Arial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sz="900" smtClean="0">
              <a:latin typeface="Arial" charset="0"/>
            </a:endParaRP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547688" y="9426575"/>
            <a:ext cx="19764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200" b="0" smtClean="0">
                <a:latin typeface="Times" pitchFamily="18" charset="0"/>
              </a:rPr>
              <a:t>Universidad de Buenos Aires</a:t>
            </a:r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4992688" y="9224963"/>
            <a:ext cx="1333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200" b="0" smtClean="0">
                <a:latin typeface="Times" pitchFamily="18" charset="0"/>
              </a:rPr>
              <a:t>Dan Hirsch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200" b="0" smtClean="0">
                <a:latin typeface="Times" pitchFamily="18" charset="0"/>
              </a:rPr>
              <a:t>dhirsch@dc.uba.ar</a:t>
            </a:r>
          </a:p>
        </p:txBody>
      </p:sp>
    </p:spTree>
    <p:extLst>
      <p:ext uri="{BB962C8B-B14F-4D97-AF65-F5344CB8AC3E}">
        <p14:creationId xmlns:p14="http://schemas.microsoft.com/office/powerpoint/2010/main" val="1040499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BCA7B244-91A1-4C24-BAFA-56253DA85315}" type="datetime2">
              <a:rPr lang="en-US"/>
              <a:pPr>
                <a:defRPr/>
              </a:pPr>
              <a:t>Sunday, May 12, 2013</a:t>
            </a:fld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742950"/>
            <a:ext cx="536257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10AB8D4-DF0B-40BD-AB4D-13C4F998C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50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18578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7032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83192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2042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91466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39850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21934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76738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82149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42740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6345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8714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02983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13526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17291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90106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78753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5593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89982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82713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92960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4586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0088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5666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957263"/>
            <a:ext cx="9599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7"/>
          <p:cNvSpPr>
            <a:spLocks noChangeArrowheads="1"/>
          </p:cNvSpPr>
          <p:nvPr/>
        </p:nvSpPr>
        <p:spPr bwMode="auto">
          <a:xfrm>
            <a:off x="2582863" y="1995488"/>
            <a:ext cx="4645025" cy="1577975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22" tIns="44467" rIns="90522" bIns="44467" anchor="ctr"/>
          <a:lstStyle/>
          <a:p>
            <a:endParaRPr lang="fr-FR">
              <a:solidFill>
                <a:srgbClr val="36E400"/>
              </a:solidFill>
            </a:endParaRPr>
          </a:p>
        </p:txBody>
      </p:sp>
      <p:sp>
        <p:nvSpPr>
          <p:cNvPr id="3075" name="Rectangle 56"/>
          <p:cNvSpPr>
            <a:spLocks noChangeArrowheads="1"/>
          </p:cNvSpPr>
          <p:nvPr/>
        </p:nvSpPr>
        <p:spPr bwMode="auto">
          <a:xfrm>
            <a:off x="2320925" y="736600"/>
            <a:ext cx="5187950" cy="668338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ffectLst>
            <a:outerShdw dist="35921" dir="2700000" algn="ctr" rotWithShape="0">
              <a:schemeClr val="bg2">
                <a:alpha val="23996"/>
              </a:scheme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22" tIns="44467" rIns="90522" bIns="44467" anchor="ctr"/>
          <a:lstStyle/>
          <a:p>
            <a:endParaRPr lang="fr-FR"/>
          </a:p>
        </p:txBody>
      </p:sp>
      <p:sp>
        <p:nvSpPr>
          <p:cNvPr id="3076" name="Rectangle 39"/>
          <p:cNvSpPr>
            <a:spLocks noChangeArrowheads="1"/>
          </p:cNvSpPr>
          <p:nvPr/>
        </p:nvSpPr>
        <p:spPr bwMode="auto">
          <a:xfrm>
            <a:off x="2320925" y="1960563"/>
            <a:ext cx="518795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en-US" sz="2400" b="0">
                <a:solidFill>
                  <a:srgbClr val="FFFF00"/>
                </a:solidFill>
                <a:latin typeface="Helvetica" pitchFamily="34" charset="0"/>
              </a:rPr>
              <a:t>Ivan Lanese</a:t>
            </a:r>
            <a:endParaRPr lang="en-US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>
                <a:solidFill>
                  <a:srgbClr val="FFFF00"/>
                </a:solidFill>
                <a:latin typeface="Helvetica" pitchFamily="34" charset="0"/>
              </a:rPr>
              <a:t>Computer Science Department</a:t>
            </a: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noProof="1">
                <a:solidFill>
                  <a:srgbClr val="FFFF00"/>
                </a:solidFill>
                <a:latin typeface="Helvetica" pitchFamily="34" charset="0"/>
              </a:rPr>
              <a:t>Univers</a:t>
            </a:r>
            <a:r>
              <a:rPr lang="it-IT" sz="2400" b="0">
                <a:solidFill>
                  <a:srgbClr val="FFFF00"/>
                </a:solidFill>
                <a:latin typeface="Helvetica" pitchFamily="34" charset="0"/>
              </a:rPr>
              <a:t>ity of Bologna/INRIA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>
                <a:solidFill>
                  <a:srgbClr val="FFFF00"/>
                </a:solidFill>
                <a:latin typeface="Helvetica" pitchFamily="34" charset="0"/>
              </a:rPr>
              <a:t>Italy</a:t>
            </a: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</p:txBody>
      </p:sp>
      <p:sp>
        <p:nvSpPr>
          <p:cNvPr id="3077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42950" y="-122238"/>
            <a:ext cx="8416925" cy="1470026"/>
          </a:xfrm>
          <a:noFill/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cs typeface="Times New Roman" pitchFamily="18" charset="0"/>
              </a:rPr>
              <a:t>Adaptive Choreographies</a:t>
            </a:r>
            <a:endParaRPr lang="el-GR" sz="32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078" name="Rectangle 59"/>
          <p:cNvSpPr>
            <a:spLocks noChangeArrowheads="1"/>
          </p:cNvSpPr>
          <p:nvPr/>
        </p:nvSpPr>
        <p:spPr bwMode="auto">
          <a:xfrm>
            <a:off x="2111375" y="4149725"/>
            <a:ext cx="5773738" cy="1265238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22" tIns="44467" rIns="90522" bIns="44467" anchor="ctr"/>
          <a:lstStyle/>
          <a:p>
            <a:endParaRPr lang="fr-FR"/>
          </a:p>
        </p:txBody>
      </p:sp>
      <p:sp>
        <p:nvSpPr>
          <p:cNvPr id="3079" name="Rectangle 60"/>
          <p:cNvSpPr>
            <a:spLocks noChangeArrowheads="1"/>
          </p:cNvSpPr>
          <p:nvPr/>
        </p:nvSpPr>
        <p:spPr bwMode="auto">
          <a:xfrm>
            <a:off x="1908175" y="4357688"/>
            <a:ext cx="6215063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>
                <a:solidFill>
                  <a:srgbClr val="FFFF00"/>
                </a:solidFill>
                <a:latin typeface="Helvetica" pitchFamily="34" charset="0"/>
              </a:rPr>
              <a:t>Joint work with Mila Dalla Preda, Jacopo Mauro and </a:t>
            </a:r>
            <a:r>
              <a:rPr lang="it-IT" sz="2400" b="0" noProof="1">
                <a:solidFill>
                  <a:srgbClr val="FFFF00"/>
                </a:solidFill>
                <a:latin typeface="Helvetica" pitchFamily="34" charset="0"/>
              </a:rPr>
              <a:t>Maurizio Gabbrielli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Adaptation rules 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The adaptation servers contain rules which can be applied to update the running system</a:t>
            </a:r>
          </a:p>
          <a:p>
            <a:pPr lvl="1"/>
            <a:r>
              <a:rPr lang="it-IT" dirty="0" smtClean="0"/>
              <a:t>Conditions checking whether adaptation is applicable/useful can be specified</a:t>
            </a:r>
          </a:p>
          <a:p>
            <a:pPr lvl="1"/>
            <a:r>
              <a:rPr lang="it-IT" dirty="0" smtClean="0"/>
              <a:t>Each rule may involve multiple participants</a:t>
            </a:r>
          </a:p>
          <a:p>
            <a:pPr lvl="1"/>
            <a:r>
              <a:rPr lang="it-IT" dirty="0" smtClean="0"/>
              <a:t>New rules can be added at any moment</a:t>
            </a:r>
          </a:p>
          <a:p>
            <a:r>
              <a:rPr lang="it-IT" dirty="0" smtClean="0"/>
              <a:t>Application of a rule </a:t>
            </a:r>
            <a:r>
              <a:rPr lang="it-IT" dirty="0" smtClean="0"/>
              <a:t>involves code mobility from the adaptation server to the system</a:t>
            </a:r>
          </a:p>
          <a:p>
            <a:r>
              <a:rPr lang="it-IT" dirty="0" smtClean="0"/>
              <a:t>Rules can be added at any time + rules contain </a:t>
            </a:r>
            <a:r>
              <a:rPr lang="it-IT" dirty="0" smtClean="0"/>
              <a:t>code</a:t>
            </a:r>
            <a:br>
              <a:rPr lang="it-IT" dirty="0" smtClean="0"/>
            </a:br>
            <a:r>
              <a:rPr lang="it-IT" dirty="0" smtClean="0">
                <a:latin typeface="Times New Roman"/>
                <a:cs typeface="Times New Roman"/>
              </a:rPr>
              <a:t>→ the system may not contain code to cope with every possible adaptation when it is </a:t>
            </a:r>
            <a:r>
              <a:rPr lang="it-IT" dirty="0" smtClean="0">
                <a:latin typeface="Times New Roman"/>
                <a:cs typeface="Times New Roman"/>
              </a:rPr>
              <a:t>started</a:t>
            </a:r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approach, semantically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Extend choreographies with adaptation scopes</a:t>
            </a:r>
          </a:p>
          <a:p>
            <a:pPr lvl="1"/>
            <a:r>
              <a:rPr lang="it-IT" dirty="0" smtClean="0"/>
              <a:t>Part of the choreography </a:t>
            </a:r>
            <a:r>
              <a:rPr lang="it-IT" dirty="0" smtClean="0"/>
              <a:t>to which a rule may be applied</a:t>
            </a:r>
            <a:endParaRPr lang="it-IT" dirty="0" smtClean="0"/>
          </a:p>
          <a:p>
            <a:pPr lvl="1"/>
            <a:r>
              <a:rPr lang="it-IT" dirty="0" smtClean="0"/>
              <a:t>But the choreography does not specify </a:t>
            </a:r>
            <a:r>
              <a:rPr lang="it-IT" dirty="0" smtClean="0"/>
              <a:t>which rule</a:t>
            </a:r>
            <a:endParaRPr lang="it-IT" dirty="0" smtClean="0"/>
          </a:p>
          <a:p>
            <a:r>
              <a:rPr lang="it-IT" dirty="0" smtClean="0"/>
              <a:t>The system is executed together with a set of applicable rules (abstracting adaptation servers) and an environment</a:t>
            </a:r>
          </a:p>
          <a:p>
            <a:r>
              <a:rPr lang="it-IT" dirty="0" smtClean="0"/>
              <a:t>Adaptation rules include</a:t>
            </a:r>
          </a:p>
          <a:p>
            <a:pPr lvl="1"/>
            <a:r>
              <a:rPr lang="it-IT" dirty="0"/>
              <a:t>T</a:t>
            </a:r>
            <a:r>
              <a:rPr lang="it-IT" dirty="0" smtClean="0"/>
              <a:t>he new code for the scope </a:t>
            </a:r>
          </a:p>
          <a:p>
            <a:pPr lvl="1"/>
            <a:r>
              <a:rPr lang="it-IT" dirty="0"/>
              <a:t>I</a:t>
            </a:r>
            <a:r>
              <a:rPr lang="it-IT" dirty="0" smtClean="0"/>
              <a:t>nformation on when and where the rule can be applied</a:t>
            </a:r>
          </a:p>
          <a:p>
            <a:r>
              <a:rPr lang="it-IT" dirty="0" smtClean="0"/>
              <a:t>Using projection we can derive the new code for each participant</a:t>
            </a:r>
          </a:p>
          <a:p>
            <a:r>
              <a:rPr lang="it-IT" dirty="0" smtClean="0"/>
              <a:t>A coordination protocol is required to apply the updates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603973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approach, graphically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68732" y="1651379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53036" y="1653651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6412" y="2033516"/>
            <a:ext cx="559558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674" y="1897030"/>
            <a:ext cx="425116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957846" y="1760550"/>
            <a:ext cx="78418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9" name="Oval 8"/>
          <p:cNvSpPr/>
          <p:nvPr/>
        </p:nvSpPr>
        <p:spPr bwMode="auto">
          <a:xfrm>
            <a:off x="4751756" y="1926604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12604" y="203578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4866" y="1899302"/>
            <a:ext cx="425116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endParaRPr lang="fr-FR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3957846" y="2369948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42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approach, graphically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68732" y="1651379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53036" y="1653651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6412" y="2033516"/>
            <a:ext cx="559558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674" y="1897030"/>
            <a:ext cx="425116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957846" y="1760550"/>
            <a:ext cx="78418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9" name="Oval 8"/>
          <p:cNvSpPr/>
          <p:nvPr/>
        </p:nvSpPr>
        <p:spPr bwMode="auto">
          <a:xfrm>
            <a:off x="4751756" y="1926604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12604" y="203578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4866" y="1899302"/>
            <a:ext cx="425116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28037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97525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62741" y="56001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10941" y="4468505"/>
            <a:ext cx="279779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10029" y="4484425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98397" y="5701369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957846" y="2369948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787846" y="3370997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2550" y="3398289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2433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approach, graphically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68732" y="1651379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53036" y="1653651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6412" y="2033516"/>
            <a:ext cx="559558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674" y="1897030"/>
            <a:ext cx="425116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957846" y="1760550"/>
            <a:ext cx="78418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9" name="Oval 8"/>
          <p:cNvSpPr/>
          <p:nvPr/>
        </p:nvSpPr>
        <p:spPr bwMode="auto">
          <a:xfrm>
            <a:off x="4751756" y="1926604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12604" y="203578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4866" y="1899302"/>
            <a:ext cx="425116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28037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97525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62741" y="56001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10941" y="4468505"/>
            <a:ext cx="279779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10029" y="4484425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98397" y="5701369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744357" y="4383203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313845" y="4383203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479061" y="5602403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827261" y="4470777"/>
            <a:ext cx="279779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426349" y="4486697"/>
            <a:ext cx="139889" cy="162637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114717" y="5703641"/>
            <a:ext cx="139889" cy="162637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957846" y="2369948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0118" y="4478774"/>
            <a:ext cx="78418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26" name="Oval 25"/>
          <p:cNvSpPr/>
          <p:nvPr/>
        </p:nvSpPr>
        <p:spPr bwMode="auto">
          <a:xfrm>
            <a:off x="4754028" y="464482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3960118" y="5088172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787846" y="3370997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7535926" y="3373269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2550" y="3398289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  <p:sp>
        <p:nvSpPr>
          <p:cNvPr id="31" name="TextBox 30"/>
          <p:cNvSpPr txBox="1"/>
          <p:nvPr/>
        </p:nvSpPr>
        <p:spPr>
          <a:xfrm>
            <a:off x="8270630" y="3386913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894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Advantages of the approach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The effect of adaptation at the choreography level is clearer</a:t>
            </a:r>
          </a:p>
          <a:p>
            <a:pPr lvl="1"/>
            <a:r>
              <a:rPr lang="it-IT" dirty="0" smtClean="0"/>
              <a:t>Abstract, global view</a:t>
            </a:r>
          </a:p>
          <a:p>
            <a:pPr lvl="1"/>
            <a:r>
              <a:rPr lang="it-IT" dirty="0" smtClean="0"/>
              <a:t>Good properties by construction</a:t>
            </a:r>
          </a:p>
          <a:p>
            <a:r>
              <a:rPr lang="it-IT" dirty="0" smtClean="0"/>
              <a:t>Adaptation is applied to the running system</a:t>
            </a:r>
          </a:p>
          <a:p>
            <a:pPr lvl="1"/>
            <a:r>
              <a:rPr lang="it-IT" dirty="0" smtClean="0"/>
              <a:t>Projection allows to bridge the gap</a:t>
            </a:r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91961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Adaptation scopes</a:t>
            </a:r>
            <a:endParaRPr lang="el-GR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An adaptation scope has the 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mr>
                    </m:m>
                  </m:oMath>
                </a14:m>
                <a:endParaRPr lang="it-IT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it-IT" dirty="0" smtClean="0"/>
                  <a:t> is the choreography to be executed if no adaptation is performed</a:t>
                </a:r>
              </a:p>
              <a:p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it-IT" dirty="0" smtClean="0"/>
                  <a:t>is a set of non functional properties guarenteed by the current choreography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it-IT" dirty="0" smtClean="0"/>
                  <a:t> is the role leading the adaptation process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it-IT" dirty="0" smtClean="0"/>
                  <a:t> is a label of the scope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it-IT" dirty="0" smtClean="0"/>
                  <a:t> is a key ensuring the scope is uniquely identified</a:t>
                </a:r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270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Adaptation rules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An adaptation rule has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it-IT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it-IT" dirty="0" smtClean="0"/>
                  <a:t> is the label of scopes the rule can be applied to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  <a:ea typeface="Cambria Math"/>
                      </a:rPr>
                      <m:t>c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it-IT" dirty="0" smtClean="0"/>
                  <a:t>is an applicability condition</a:t>
                </a:r>
              </a:p>
              <a:p>
                <a:pPr lvl="1"/>
                <a:r>
                  <a:rPr lang="it-IT" dirty="0" smtClean="0"/>
                  <a:t>May involve non functional properties of the current scope and environment conditions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it-IT" dirty="0" smtClean="0"/>
                  <a:t> is the new choreography to be executed if adaptation succeeds</a:t>
                </a:r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04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Projecting a scope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9099740" cy="5256212"/>
          </a:xfrm>
        </p:spPr>
        <p:txBody>
          <a:bodyPr/>
          <a:lstStyle/>
          <a:p>
            <a:r>
              <a:rPr lang="it-IT" dirty="0" smtClean="0"/>
              <a:t>Essentially homomorphic</a:t>
            </a:r>
          </a:p>
          <a:p>
            <a:pPr lvl="1"/>
            <a:r>
              <a:rPr lang="it-IT" dirty="0" smtClean="0"/>
              <a:t>On the leader we also keep the set of involved participants</a:t>
            </a:r>
          </a:p>
          <a:p>
            <a:pPr lvl="1"/>
            <a:r>
              <a:rPr lang="it-IT" dirty="0" smtClean="0"/>
              <a:t>On other roles, </a:t>
            </a:r>
            <a:r>
              <a:rPr lang="it-IT" dirty="0" smtClean="0">
                <a:latin typeface="Times New Roman"/>
                <a:cs typeface="Times New Roman"/>
              </a:rPr>
              <a:t>∆ is not needed</a:t>
            </a:r>
            <a:endParaRPr lang="it-IT" dirty="0" smtClean="0"/>
          </a:p>
          <a:p>
            <a:r>
              <a:rPr lang="it-IT" dirty="0" smtClean="0"/>
              <a:t>Semantics of the leader</a:t>
            </a:r>
          </a:p>
          <a:p>
            <a:pPr lvl="1"/>
            <a:r>
              <a:rPr lang="it-IT" dirty="0" smtClean="0"/>
              <a:t>Check whether there is a rule targeting the scope whose applicability condition holds</a:t>
            </a:r>
          </a:p>
          <a:p>
            <a:pPr lvl="1"/>
            <a:r>
              <a:rPr lang="it-IT" dirty="0" smtClean="0"/>
              <a:t>If so, download the code for all the participants and send it to them</a:t>
            </a:r>
          </a:p>
          <a:p>
            <a:pPr lvl="1"/>
            <a:r>
              <a:rPr lang="it-IT" dirty="0" smtClean="0"/>
              <a:t>If not, tells the other participants that no adaptation is needed</a:t>
            </a:r>
          </a:p>
          <a:p>
            <a:r>
              <a:rPr lang="it-IT" dirty="0" smtClean="0"/>
              <a:t>Semantics of other participants</a:t>
            </a:r>
          </a:p>
          <a:p>
            <a:pPr lvl="1"/>
            <a:r>
              <a:rPr lang="it-IT" dirty="0" smtClean="0"/>
              <a:t>Wait for instruction from the leader</a:t>
            </a:r>
          </a:p>
          <a:p>
            <a:pPr lvl="1"/>
            <a:r>
              <a:rPr lang="it-IT" dirty="0" smtClean="0"/>
              <a:t>If adaptation is needed, execute the new code</a:t>
            </a:r>
          </a:p>
          <a:p>
            <a:pPr lvl="1"/>
            <a:r>
              <a:rPr lang="it-IT" dirty="0" smtClean="0"/>
              <a:t>If not, execute the current code</a:t>
            </a:r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9334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Results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A choreography and its projection have the same traces</a:t>
            </a:r>
          </a:p>
          <a:p>
            <a:pPr lvl="1"/>
            <a:r>
              <a:rPr lang="it-IT" dirty="0" smtClean="0"/>
              <a:t>Under all possible adaptations</a:t>
            </a:r>
          </a:p>
          <a:p>
            <a:pPr lvl="1"/>
            <a:r>
              <a:rPr lang="it-IT" dirty="0" smtClean="0"/>
              <a:t>With environments and sets of applicable rules that may change at any moment during the computation</a:t>
            </a:r>
          </a:p>
          <a:p>
            <a:r>
              <a:rPr lang="it-IT" dirty="0" smtClean="0"/>
              <a:t>The adapted system is deadlock free by construction</a:t>
            </a:r>
          </a:p>
          <a:p>
            <a:r>
              <a:rPr lang="it-IT" dirty="0" smtClean="0"/>
              <a:t>Note that we are adapting in a coordinated way a distributed system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61889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Choreographies</a:t>
            </a:r>
            <a:endParaRPr lang="el-GR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Allow to describe the behavior of a distributed communicating system at the very abstract level</a:t>
                </a:r>
              </a:p>
              <a:p>
                <a:r>
                  <a:rPr lang="it-IT" dirty="0" smtClean="0"/>
                  <a:t>Composed by interactions of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</m:t>
                    </m:r>
                    <m:groupChr>
                      <m:groupChrPr>
                        <m:chr m:val="→"/>
                        <m:vertJc m:val="bot"/>
                        <m:ctrlPr>
                          <a:rPr lang="it-IT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/>
                          </a:rPr>
                          <m:t>𝑜</m:t>
                        </m:r>
                      </m:e>
                    </m:groupCh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b="0" dirty="0" smtClean="0"/>
              </a:p>
              <a:p>
                <a:r>
                  <a:rPr lang="it-IT" dirty="0"/>
                  <a:t>U</a:t>
                </a:r>
                <a:r>
                  <a:rPr lang="it-IT" dirty="0" smtClean="0"/>
                  <a:t>sing different operators</a:t>
                </a:r>
              </a:p>
              <a:p>
                <a:pPr lvl="1"/>
                <a:r>
                  <a:rPr lang="it-IT" dirty="0" smtClean="0"/>
                  <a:t>Sequential composition ;</a:t>
                </a:r>
              </a:p>
              <a:p>
                <a:pPr lvl="1"/>
                <a:r>
                  <a:rPr lang="it-IT" dirty="0" smtClean="0"/>
                  <a:t>Parallel composition ||</a:t>
                </a:r>
              </a:p>
              <a:p>
                <a:pPr lvl="1"/>
                <a:r>
                  <a:rPr lang="it-IT" dirty="0" smtClean="0"/>
                  <a:t>Nondeterministic choice +</a:t>
                </a:r>
              </a:p>
              <a:p>
                <a:r>
                  <a:rPr lang="it-IT" dirty="0" smtClean="0"/>
                  <a:t>There are approaches extending choreographies with additional information (data, </a:t>
                </a:r>
                <a:r>
                  <a:rPr lang="it-IT" dirty="0" smtClean="0"/>
                  <a:t>recursion, ...)</a:t>
                </a:r>
                <a:endParaRPr lang="it-IT" dirty="0" smtClean="0"/>
              </a:p>
              <a:p>
                <a:r>
                  <a:rPr lang="it-IT" dirty="0" smtClean="0"/>
                  <a:t>Very similar to global types in multiparty session types</a:t>
                </a:r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cs typeface="Times New Roman" pitchFamily="18" charset="0"/>
              </a:rPr>
              <a:t>Current and future work</a:t>
            </a:r>
            <a:endParaRPr lang="el-GR" dirty="0" smtClean="0"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eaLnBrk="1" hangingPunct="1"/>
            <a:r>
              <a:rPr lang="it-IT" dirty="0" smtClean="0">
                <a:cs typeface="Times New Roman" pitchFamily="18" charset="0"/>
              </a:rPr>
              <a:t>Going towards an implementation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Language with data, if-then-else and while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More at the level of choreographies according to Montesi &amp; Carbone terminology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Projecting to Jolie</a:t>
            </a:r>
          </a:p>
          <a:p>
            <a:pPr eaLnBrk="1" hangingPunct="1"/>
            <a:r>
              <a:rPr lang="it-IT" dirty="0" smtClean="0">
                <a:cs typeface="Times New Roman" pitchFamily="18" charset="0"/>
              </a:rPr>
              <a:t>Current choreographies can be seen as types for the new ones</a:t>
            </a:r>
          </a:p>
          <a:p>
            <a:pPr eaLnBrk="1" hangingPunct="1"/>
            <a:r>
              <a:rPr lang="it-IT" dirty="0" smtClean="0">
                <a:cs typeface="Times New Roman" pitchFamily="18" charset="0"/>
              </a:rPr>
              <a:t>Which is the impact of adaptation on refinement?</a:t>
            </a:r>
          </a:p>
          <a:p>
            <a:pPr eaLnBrk="1" hangingPunct="1"/>
            <a:r>
              <a:rPr lang="it-IT" dirty="0" smtClean="0">
                <a:cs typeface="Times New Roman" pitchFamily="18" charset="0"/>
              </a:rPr>
              <a:t>Different design choices on adaptation to be explored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When is adaptation applied?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Which applicability conditions are allowed?</a:t>
            </a:r>
          </a:p>
          <a:p>
            <a:pPr eaLnBrk="1" hangingPunct="1"/>
            <a:endParaRPr lang="it-IT" dirty="0" smtClean="0">
              <a:cs typeface="Times New Roman" pitchFamily="18" charset="0"/>
            </a:endParaRPr>
          </a:p>
          <a:p>
            <a:pPr eaLnBrk="1" hangingPunct="1"/>
            <a:endParaRPr lang="it-IT" dirty="0" smtClean="0">
              <a:cs typeface="Times New Roman" pitchFamily="18" charset="0"/>
            </a:endParaRPr>
          </a:p>
          <a:p>
            <a:pPr eaLnBrk="1" hangingPunct="1">
              <a:buFont typeface="Monotype Sorts" pitchFamily="2" charset="2"/>
              <a:buNone/>
            </a:pPr>
            <a:endParaRPr lang="it-IT" dirty="0" smtClean="0"/>
          </a:p>
          <a:p>
            <a:pPr lvl="1" eaLnBrk="1" hangingPunct="1">
              <a:buFontTx/>
              <a:buNone/>
            </a:pPr>
            <a:endParaRPr lang="el-GR" dirty="0" smtClean="0"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l-GR" dirty="0" smtClean="0"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Helvetica" pitchFamily="34" charset="0"/>
              </a:rPr>
              <a:t>End of talk</a:t>
            </a:r>
          </a:p>
        </p:txBody>
      </p:sp>
      <p:sp>
        <p:nvSpPr>
          <p:cNvPr id="1444867" name="WordArt 3"/>
          <p:cNvSpPr>
            <a:spLocks noChangeArrowheads="1" noChangeShapeType="1" noTextEdit="1"/>
          </p:cNvSpPr>
          <p:nvPr/>
        </p:nvSpPr>
        <p:spPr bwMode="auto">
          <a:xfrm>
            <a:off x="1193800" y="620713"/>
            <a:ext cx="5803900" cy="221456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>
              <a:buFont typeface="Monotype Sorts" pitchFamily="2" charset="2"/>
              <a:buNone/>
            </a:pPr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Thanks!</a:t>
            </a:r>
          </a:p>
        </p:txBody>
      </p:sp>
      <p:sp>
        <p:nvSpPr>
          <p:cNvPr id="1444868" name="WordArt 4"/>
          <p:cNvSpPr>
            <a:spLocks noChangeArrowheads="1" noChangeShapeType="1" noTextEdit="1"/>
          </p:cNvSpPr>
          <p:nvPr/>
        </p:nvSpPr>
        <p:spPr bwMode="auto">
          <a:xfrm>
            <a:off x="366713" y="3333750"/>
            <a:ext cx="9043987" cy="323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8060"/>
              </a:avLst>
            </a:prstTxWarp>
          </a:bodyPr>
          <a:lstStyle/>
          <a:p>
            <a:pPr algn="ctr">
              <a:buFont typeface="Monotype Sorts" pitchFamily="2" charset="2"/>
              <a:buNone/>
            </a:pPr>
            <a:r>
              <a:rPr lang="fr-FR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Questions?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Choreography projection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Allow to automatically derive from a choreography </a:t>
            </a:r>
            <a:r>
              <a:rPr lang="it-IT" dirty="0" smtClean="0"/>
              <a:t>the </a:t>
            </a:r>
            <a:r>
              <a:rPr lang="it-IT" dirty="0" smtClean="0"/>
              <a:t>description of the behavior of each </a:t>
            </a:r>
            <a:r>
              <a:rPr lang="it-IT" dirty="0" smtClean="0"/>
              <a:t>participant</a:t>
            </a:r>
          </a:p>
          <a:p>
            <a:r>
              <a:rPr lang="it-IT" dirty="0" smtClean="0"/>
              <a:t>Nearer to the implementation</a:t>
            </a:r>
            <a:endParaRPr lang="it-IT" dirty="0" smtClean="0"/>
          </a:p>
          <a:p>
            <a:r>
              <a:rPr lang="it-IT" dirty="0" smtClean="0"/>
              <a:t>Preserves the semantics: when </a:t>
            </a:r>
            <a:r>
              <a:rPr lang="it-IT" dirty="0" smtClean="0"/>
              <a:t>interacting, the participants behave as specified by the </a:t>
            </a:r>
            <a:r>
              <a:rPr lang="it-IT" dirty="0" smtClean="0"/>
              <a:t>choreography</a:t>
            </a:r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73550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Participants description</a:t>
            </a:r>
            <a:endParaRPr lang="el-GR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Locations corresponding to participants, containing their code</a:t>
                </a:r>
              </a:p>
              <a:p>
                <a:r>
                  <a:rPr lang="it-IT" dirty="0" smtClean="0"/>
                  <a:t>Basic operations: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@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it-IT" dirty="0" smtClean="0"/>
                  <a:t> and output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@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endParaRPr lang="it-IT" dirty="0" smtClean="0"/>
              </a:p>
              <a:p>
                <a:r>
                  <a:rPr lang="it-IT" dirty="0" smtClean="0"/>
                  <a:t>Composed using </a:t>
                </a:r>
              </a:p>
              <a:p>
                <a:pPr lvl="1"/>
                <a:r>
                  <a:rPr lang="it-IT" dirty="0" smtClean="0"/>
                  <a:t>sequential composition ;</a:t>
                </a:r>
              </a:p>
              <a:p>
                <a:pPr lvl="1"/>
                <a:r>
                  <a:rPr lang="it-IT" dirty="0" smtClean="0"/>
                  <a:t>parallel composition |</a:t>
                </a:r>
              </a:p>
              <a:p>
                <a:pPr lvl="1"/>
                <a:r>
                  <a:rPr lang="it-IT" dirty="0" smtClean="0"/>
                  <a:t>nondeterministic choice +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266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Examples</a:t>
            </a:r>
            <a:endParaRPr lang="el-GR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The </a:t>
                </a:r>
                <a:r>
                  <a:rPr lang="it-IT" dirty="0" smtClean="0"/>
                  <a:t>projection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</m:t>
                    </m:r>
                    <m:groupChr>
                      <m:groupChrPr>
                        <m:chr m:val="→"/>
                        <m:vertJc m:val="bot"/>
                        <m:ctrlPr>
                          <a:rPr lang="it-IT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/>
                          </a:rPr>
                          <m:t>𝑜</m:t>
                        </m:r>
                      </m:e>
                    </m:groupCh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b="0" i="0" smtClean="0">
                        <a:latin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</m:t>
                    </m:r>
                    <m:groupChr>
                      <m:groupChrPr>
                        <m:chr m:val="→"/>
                        <m:vertJc m:val="bot"/>
                        <m:ctrlPr>
                          <a:rPr lang="it-IT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</m:groupCh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@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@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;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  <m:r>
                              <a:rPr lang="en-US" b="0" i="1" smtClean="0">
                                <a:latin typeface="Cambria Math"/>
                              </a:rPr>
                              <m:t>@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[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@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it-IT" dirty="0" smtClean="0"/>
                  <a:t>The projection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</m:t>
                    </m:r>
                    <m:groupChr>
                      <m:groupChrPr>
                        <m:chr m:val="→"/>
                        <m:vertJc m:val="bot"/>
                        <m:ctrlPr>
                          <a:rPr lang="it-IT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/>
                          </a:rPr>
                          <m:t>𝑜</m:t>
                        </m:r>
                      </m:e>
                    </m:groupCh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>
                        <a:latin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groupChr>
                      <m:groupChrPr>
                        <m:chr m:val="→"/>
                        <m:vertJc m:val="bot"/>
                        <m:ctrlPr>
                          <a:rPr lang="it-IT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/>
                          </a:rPr>
                          <m:t>𝑜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</m:groupCh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@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@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[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  <m:r>
                              <a:rPr lang="en-US" b="0" i="1" smtClean="0">
                                <a:latin typeface="Cambria Math"/>
                              </a:rPr>
                              <m:t>@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i="1">
                                <a:latin typeface="Cambria Math"/>
                              </a:rPr>
                              <m:t>]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|| </m:t>
                        </m:r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sSup>
                          <m:sSup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@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 well-behaved</a:t>
                </a:r>
              </a:p>
              <a:p>
                <a:pPr lvl="1"/>
                <a:r>
                  <a:rPr lang="en-US" dirty="0" smtClean="0"/>
                  <a:t>Syntactic connectedness conditions exist to avoid this problem</a:t>
                </a:r>
              </a:p>
              <a:p>
                <a:pPr lvl="1"/>
                <a:r>
                  <a:rPr lang="en-US" dirty="0" smtClean="0"/>
                  <a:t>Choreographies can be transformed so to satisfy the conditions </a:t>
                </a:r>
                <a:endParaRPr lang="en-US" dirty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553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Adaptation</a:t>
            </a:r>
            <a:endParaRPr lang="el-GR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Systems should live for long periods of time in ever changing environments</a:t>
            </a:r>
          </a:p>
          <a:p>
            <a:r>
              <a:rPr lang="it-IT" dirty="0" smtClean="0"/>
              <a:t>Users can change their minds</a:t>
            </a:r>
          </a:p>
          <a:p>
            <a:r>
              <a:rPr lang="it-IT" dirty="0" smtClean="0"/>
              <a:t>The system should adapt to satisfy new </a:t>
            </a:r>
            <a:r>
              <a:rPr lang="it-IT" dirty="0" smtClean="0"/>
              <a:t>requirements</a:t>
            </a:r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1714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Grey box adaptation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Adaptation happens at </a:t>
            </a:r>
            <a:r>
              <a:rPr lang="it-IT" dirty="0" smtClean="0"/>
              <a:t>runtime</a:t>
            </a:r>
          </a:p>
          <a:p>
            <a:r>
              <a:rPr lang="it-IT" dirty="0" smtClean="0"/>
              <a:t>Adaptation details not known when the system has been designed or even </a:t>
            </a:r>
            <a:r>
              <a:rPr lang="it-IT" dirty="0" smtClean="0"/>
              <a:t>started</a:t>
            </a:r>
          </a:p>
          <a:p>
            <a:r>
              <a:rPr lang="it-IT" dirty="0" smtClean="0"/>
              <a:t>The system should provide an interface to interact with an adaptation middleware</a:t>
            </a:r>
          </a:p>
          <a:p>
            <a:r>
              <a:rPr lang="it-IT" dirty="0" smtClean="0"/>
              <a:t>At runtime the adaptation middleware will send new code to the system</a:t>
            </a:r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61" y="0"/>
            <a:ext cx="1542197" cy="154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62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Adaptation and choreographies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Lots </a:t>
            </a:r>
            <a:r>
              <a:rPr lang="it-IT" dirty="0" smtClean="0"/>
              <a:t>of works on adaptation exist</a:t>
            </a:r>
          </a:p>
          <a:p>
            <a:r>
              <a:rPr lang="en-US" dirty="0" smtClean="0"/>
              <a:t>Not many formal approaches</a:t>
            </a:r>
          </a:p>
          <a:p>
            <a:r>
              <a:rPr lang="en-US" dirty="0" smtClean="0"/>
              <a:t>Very </a:t>
            </a:r>
            <a:r>
              <a:rPr lang="en-US" dirty="0"/>
              <a:t>little </a:t>
            </a:r>
            <a:r>
              <a:rPr lang="en-US" dirty="0" smtClean="0"/>
              <a:t>guarantees </a:t>
            </a:r>
            <a:r>
              <a:rPr lang="en-US" dirty="0"/>
              <a:t>on </a:t>
            </a:r>
            <a:r>
              <a:rPr lang="en-US" dirty="0" smtClean="0"/>
              <a:t>the properties of the system after adaptation takes place</a:t>
            </a:r>
            <a:endParaRPr lang="en-US" dirty="0"/>
          </a:p>
          <a:p>
            <a:pPr lvl="1"/>
            <a:r>
              <a:rPr lang="en-US" dirty="0" smtClean="0"/>
              <a:t>Which parts of the behavior are changed and which are preserved?</a:t>
            </a:r>
            <a:endParaRPr lang="en-US" dirty="0"/>
          </a:p>
          <a:p>
            <a:pPr lvl="1"/>
            <a:r>
              <a:rPr lang="en-US" dirty="0"/>
              <a:t>Is it still safe</a:t>
            </a:r>
            <a:r>
              <a:rPr lang="en-US" dirty="0" smtClean="0"/>
              <a:t>?</a:t>
            </a:r>
          </a:p>
          <a:p>
            <a:r>
              <a:rPr lang="en-US" dirty="0" smtClean="0"/>
              <a:t>Using choreographies we can guarantee safe adaptation</a:t>
            </a:r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246462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approach, architecturally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A system is obtained as projection of a choreography</a:t>
            </a:r>
          </a:p>
          <a:p>
            <a:r>
              <a:rPr lang="it-IT" dirty="0" smtClean="0"/>
              <a:t>The system may run on its own</a:t>
            </a:r>
          </a:p>
          <a:p>
            <a:r>
              <a:rPr lang="it-IT" dirty="0" smtClean="0"/>
              <a:t>The system may interact with an adaptation middleware</a:t>
            </a:r>
          </a:p>
          <a:p>
            <a:pPr lvl="1"/>
            <a:r>
              <a:rPr lang="it-IT" dirty="0" smtClean="0"/>
              <a:t>Composed by possibly distributed adaptation servers</a:t>
            </a:r>
          </a:p>
          <a:p>
            <a:pPr lvl="1"/>
            <a:r>
              <a:rPr lang="it-IT" dirty="0" smtClean="0"/>
              <a:t>Requires a dedicated interface from the application</a:t>
            </a:r>
          </a:p>
          <a:p>
            <a:r>
              <a:rPr lang="it-IT" dirty="0" smtClean="0"/>
              <a:t>A single adaptation may involve many participants</a:t>
            </a:r>
          </a:p>
          <a:p>
            <a:pPr lvl="1"/>
            <a:r>
              <a:rPr lang="it-IT" dirty="0" smtClean="0"/>
              <a:t>Need for some coordination protocol</a:t>
            </a:r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91961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[usenames]{color}&#10;\usepackage{TeX4PPT}&#10;%Macros&#10;\DeclareMathOperator{\grammar}{::=}&#10;\newcommand{\co}[1]{\overline{ #1 }}&#10;\newcommand{\tup}[1]{\langle{ #1 }\rangle}&#10;\newcommand{\nil}{\mathbf{0}}&#10;\newcommand{\sub}[2]{[\raisebox{.5ex}{\small$#1$}\! /&#10;\!\mbox{\small$#2$}]}&#10;\def \nonterminal #1{\textbf {#1}}&#10;\def \mid {\; | \;}&#10;\def \littlemid {\mbox{ \small $|$}}&#10;\def \polout{\overline{x}\;\tilde{v}}&#10;\def \polin{x(\tilde{u})}&#10;\def \indexpolin{x_i(\tilde{u}_i)}&#10;\newcommand{\SOCK}{\textsf{SOCK}}&#10;\newcommand{\JOLIE}{\textsf{JOLIE}}&#10;\newcommand{\ntr}{\triangleright\hspace{-8pt}/}&#10;\newcommand{\nvdash}{\vdash\hspace{-8pt}/}&#10;\newcommand{\confeop}{/\hspace{-3pt}/}&#10;\newcommand{\confeoptris}{/\hspace{-3pt}/\hspace{-3pt}/}&#10;\newcommand{\nil}{\mathbf{0}}&#10;\newcommand{\nex}{\exists \hspace{-6pt}/}&#10;\newcommand{\nequiv}{\equiv \hspace{-9pt}/\ \:}&#10;\newcommand{\trs}[1]{\mbox{$\langle$ \hspace{-0.17cm}$|$} #1&#10;\mbox{$| \hspace{-2pt} \rangle$}}&#10;\def \invoke{A(\tilde{u})}&#10;\newcommand{\bn}[1]{\mathrm{bn}(#1)}&#10;\newcommand{\fn}[1]{\mathrm{fn}(#1)}&#10;\def \mathax #1#2{\begin{array}{l} {\mbox{\scriptsize ({\sc #1})} } \\ #2&#10;\end{array}}&#10;\newcommand{\inter}[6]{\left(#1,#2,#3,#4,#5,#6\right)}&#10;\newcommand{\CL}{\texttt{CL}}&#10;&#10;\newcommand{\sensoria}{\textsc{Sensoria}}&#10;&#10;% ROBERTO &#10;\newcommand{\owo}[3]{\overline{#1}@#2(#3)}&#10;\newcommand{\owolbl}[3]{\overline{#1}(#3)@#2}&#10;\newcommand{\owi}[2]{#1(#2)}&#10;\newcommand{\rro}[4]{\overline{#1}@#2(#3,#4)}&#10;\newcommand{\rri}[4]{#1(#2,#3,#4)}&#10;&#10;\def \mathrule #1#2#3{\begin{array}{l}&#10;    {\mbox{\scriptsize ({\sc #1})} }&#10;    \\ \bigfract{#2}{#3}&#10;\end{array}}&#10;\newcommand{\bigfract}[2]{\frac{^{\textstyle #1}}{_{\textstyle #2}}}&#10;&#10;% IVAN&#10;\newcommand{\co}[1]{\overline{#1}}&#10;\newcommand{\lbl}[3]{#1(#2:#3)}&#10;\newcommand{\sub}[2]{#1/#2}&#10;\newcommand{\noarg}{\_\,}&#10;\newcommand{\sem}[1]{\llbracket #1 \rrbracket}&#10;\DeclareMathOperator{\gram}{::=}&#10;\DeclareMathOperator{\dom}{Dom}&#10;\DeclareMathOperator{\var}{Var}&#10;\DeclareMathOperator{\correlate}{\triangleright}&#10;\DeclareMathOperator{\partof}{\mathbf{P}}&#10;\DeclareMathOperator{\instl}{inst}&#10;\newcommand{\iteration}[2]{#1 \rightleftharpoons #2}&#10;\newcommand{\install}[2]{\instl(#1,#2)} &#10;\newcommand{\protection}[1]{\left\langle #1\right\rangle} &#10;%\newcommand{\scope}[5]{\{#1:#2:#3:#4\}_{#5}}&#10;\newcommand{\scope}[3]{\{#1:#2\}_{#3}}&#10;\newcommand{\killable}[1]{killable(#1,f)}&#10;\DeclareMathOperator{\throw}{throw}&#10;\DeclareMathOperator{\comp}{comp}&#10;\newcommand{\arro}[1]{\xrightarrow[]{#1}}&#10;\DeclareMathOperator{\update}{\oplus}&#10;\DeclareMathOperator{\cmp}{cmp}&#10;\DeclareMathOperator{\extr}{extr}&#10;\newcommand{\ift}[3]{#1?#2:#3}&#10;\newcommand{\tuple}[1]{\left\langle #1\right\rangle}&#10;\newcommand{\scopex}[2]{\{#1\}_{#2}}&#10;\newcommand{\lam}[1]{\ensuremath{\lambda #1}} &#10;\newcommand{\instc}[1]{\ensuremath{\opnsf{inst}\lfloor #1 \rfloor}}&#10;\newcommand{\llbracket}{[\![}&#10;\newcommand{\rrbracket}{]\!]}&#10;\newcommand{\trans}[1]{\llbracket {#1} \rrbracket}&#10;\newcommand{\transl}[2]{\llbracket {#1} \rrbracket_{#2}}&#10;\newcommand{\transll}[3]{\llbracket {#1} \rrbracket_{#2}^{#3}}&#10;\newcommand{\transllset}[2]{\{\!| {#1} |\!\}_{#2}}&#10;\newcommand{\pars}{\mathbin{\mid}}              % PARallel Symbol&#10;\newcommand{\res}[1]{\ensuremath{(\nu\,{#1})\,}} % scope REStriction&#10;\newcommand{\sint}[2]{{#1}({#2})}             % INput constructor&#10;\newcommand{\outc}[2]{\overline{#1}\angles{#2}}  % OUTput constructor overline&#10;\newcommand{\blok}[1]{\langle #1 \rangle}        % Protected execution unit"/>
  <p:tag name="MAGPC" val="200"/>
  <p:tag name="FONTSIZE" val="20"/>
</p:tagLst>
</file>

<file path=ppt/theme/theme1.xml><?xml version="1.0" encoding="utf-8"?>
<a:theme xmlns:a="http://schemas.openxmlformats.org/drawingml/2006/main" name="1_dan">
  <a:themeElements>
    <a:clrScheme name="1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an">
  <a:themeElements>
    <a:clrScheme name="2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2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19669</TotalTime>
  <Words>994</Words>
  <Application>Microsoft Office PowerPoint</Application>
  <PresentationFormat>Custom</PresentationFormat>
  <Paragraphs>193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Monotype Sorts</vt:lpstr>
      <vt:lpstr>Times</vt:lpstr>
      <vt:lpstr>Cambria Math</vt:lpstr>
      <vt:lpstr>Helvetica</vt:lpstr>
      <vt:lpstr>Times New Roman</vt:lpstr>
      <vt:lpstr>Arial Black</vt:lpstr>
      <vt:lpstr>Verdana</vt:lpstr>
      <vt:lpstr>1_dan</vt:lpstr>
      <vt:lpstr>2_dan</vt:lpstr>
      <vt:lpstr>Adaptive Choreographies</vt:lpstr>
      <vt:lpstr>Choreographies</vt:lpstr>
      <vt:lpstr>Choreography projection</vt:lpstr>
      <vt:lpstr>Participants description</vt:lpstr>
      <vt:lpstr>Examples</vt:lpstr>
      <vt:lpstr>Adaptation</vt:lpstr>
      <vt:lpstr>Grey box adaptation</vt:lpstr>
      <vt:lpstr>Adaptation and choreographies</vt:lpstr>
      <vt:lpstr>Our approach, architecturally</vt:lpstr>
      <vt:lpstr>Adaptation rules </vt:lpstr>
      <vt:lpstr>Our approach, semantically</vt:lpstr>
      <vt:lpstr>Our approach, graphically</vt:lpstr>
      <vt:lpstr>Our approach, graphically</vt:lpstr>
      <vt:lpstr>Our approach, graphically</vt:lpstr>
      <vt:lpstr>Advantages of the approach</vt:lpstr>
      <vt:lpstr>Adaptation scopes</vt:lpstr>
      <vt:lpstr>Adaptation rules</vt:lpstr>
      <vt:lpstr>Projecting a scope</vt:lpstr>
      <vt:lpstr>Results</vt:lpstr>
      <vt:lpstr>Current and future work</vt:lpstr>
      <vt:lpstr>End of talk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strategies for global computing</dc:title>
  <dc:creator>Ivan Lanese</dc:creator>
  <cp:lastModifiedBy>Utilisateur Windows</cp:lastModifiedBy>
  <cp:revision>537</cp:revision>
  <cp:lastPrinted>2002-05-03T10:05:46Z</cp:lastPrinted>
  <dcterms:created xsi:type="dcterms:W3CDTF">1999-02-22T11:07:13Z</dcterms:created>
  <dcterms:modified xsi:type="dcterms:W3CDTF">2013-05-12T21:24:30Z</dcterms:modified>
</cp:coreProperties>
</file>