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12.xml" ContentType="application/vnd.openxmlformats-officedocument.presentationml.notesSlide+xml"/>
  <Override PartName="/ppt/notesSlides/_rels/notesSlide12.xml.rels" ContentType="application/vnd.openxmlformats-package.relationships+xml"/>
  <Override PartName="/ppt/notesSlides/_rels/notesSlide11.xml.rels" ContentType="application/vnd.openxmlformats-package.relationships+xml"/>
  <Override PartName="/ppt/notesSlides/notesSlide11.xml" ContentType="application/vnd.openxmlformats-officedocument.presentationml.notesSlide+xml"/>
  <Override PartName="/ppt/slides/_rels/slide10.xml.rels" ContentType="application/vnd.openxmlformats-package.relationships+xml"/>
  <Override PartName="/ppt/slides/_rels/slide17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3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2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slide22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_rels/presentation.xml.rels" ContentType="application/vnd.openxmlformats-package.relationships+xml"/>
  <Override PartName="/ppt/media/image8.png" ContentType="image/png"/>
  <Override PartName="/ppt/media/image7.png" ContentType="image/png"/>
  <Override PartName="/ppt/media/image6.png" ContentType="image/png"/>
  <Override PartName="/ppt/media/image5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delle note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5F87FD4A-213E-4965-BCBD-43E7D842A6EB}" type="slidenum"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844BE4E-931A-4568-817B-0A4EE6E3B4DA}" type="slidenum">
              <a:rPr b="0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DF948E9-B0CD-4586-988D-596C8726D78D}" type="slidenum">
              <a:rPr b="0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&lt;numero&gt;</a:t>
            </a:fld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231280" y="4258080"/>
            <a:ext cx="772920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192000" y="425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2231280" y="425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4152240" y="2638080"/>
            <a:ext cx="3887280" cy="31017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4152240" y="2638080"/>
            <a:ext cx="3887280" cy="3101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31017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31017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2231280" y="964800"/>
            <a:ext cx="7729200" cy="5509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2231280" y="425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31017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31017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192000" y="425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2231280" y="4258080"/>
            <a:ext cx="772920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2231280" y="4258080"/>
            <a:ext cx="772920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192000" y="425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2231280" y="425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4152240" y="2638080"/>
            <a:ext cx="3887280" cy="31017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4152240" y="2638080"/>
            <a:ext cx="3887280" cy="3101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31017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31017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231280" y="964800"/>
            <a:ext cx="7729200" cy="5509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2231280" y="425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31017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31017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192000" y="425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2231280" y="4258080"/>
            <a:ext cx="7729200" cy="147924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bafb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</p:spPr>
        <p:txBody>
          <a:bodyPr lIns="274320" rIns="274320" tIns="182880" bIns="182880" anchor="ctr" anchorCtr="1"/>
          <a:p>
            <a:pPr algn="ctr">
              <a:lnSpc>
                <a:spcPct val="100000"/>
              </a:lnSpc>
            </a:pPr>
            <a:r>
              <a:rPr b="0" lang="en-US" sz="3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Click to edit Master title style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7821360" y="6238800"/>
            <a:ext cx="2753280" cy="3236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0" lang="it-IT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21/03/18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600200" y="6236280"/>
            <a:ext cx="5900760" cy="319680"/>
          </a:xfrm>
          <a:prstGeom prst="rect">
            <a:avLst/>
          </a:prstGeom>
        </p:spPr>
        <p:txBody>
          <a:bodyPr anchor="ctr"/>
          <a:p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10758960" y="6217920"/>
            <a:ext cx="365400" cy="365400"/>
          </a:xfrm>
          <a:prstGeom prst="rect">
            <a:avLst/>
          </a:prstGeom>
        </p:spPr>
        <p:txBody>
          <a:bodyPr lIns="18360" rIns="18360" anchor="ctr"/>
          <a:p>
            <a:pPr algn="ctr">
              <a:lnSpc>
                <a:spcPct val="100000"/>
              </a:lnSpc>
            </a:pPr>
            <a:fld id="{4889BC26-31EF-45C7-8290-2F0F2FD61202}" type="slidenum">
              <a:rPr b="0" lang="it-IT" sz="1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&lt;numero&gt;</a:t>
            </a:fld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Fai clic per modificare il formato del testo della struttura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Secondo livello struttura</a:t>
            </a:r>
            <a:endParaRPr b="0" lang="en-US" sz="1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Terzo livello struttura</a:t>
            </a:r>
            <a:endParaRPr b="0" lang="en-US" sz="1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Quarto livello struttura</a:t>
            </a:r>
            <a:endParaRPr b="0" lang="en-US" sz="1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Quinto livello struttura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Sesto livello struttura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Settimo livello struttura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Click to edit Master 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Fai clic per modificare il formato del testo della struttura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Secondo livello struttura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Terzo livello struttura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Quarto livello struttura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Quinto livello struttura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Sesto livello struttura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Settimo livello strutturaEdit Master text styles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Second level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Third level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3" marL="9144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Fourth level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4" marL="11430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Fifth level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7821360" y="6238800"/>
            <a:ext cx="2753280" cy="3236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0" lang="it-IT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21/03/18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1600200" y="6236280"/>
            <a:ext cx="5900760" cy="319680"/>
          </a:xfrm>
          <a:prstGeom prst="rect">
            <a:avLst/>
          </a:prstGeom>
        </p:spPr>
        <p:txBody>
          <a:bodyPr anchor="ctr"/>
          <a:p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10758960" y="6217920"/>
            <a:ext cx="365400" cy="365400"/>
          </a:xfrm>
          <a:prstGeom prst="rect">
            <a:avLst/>
          </a:prstGeom>
        </p:spPr>
        <p:txBody>
          <a:bodyPr lIns="18360" rIns="18360" anchor="ctr"/>
          <a:p>
            <a:pPr algn="ctr">
              <a:lnSpc>
                <a:spcPct val="100000"/>
              </a:lnSpc>
            </a:pPr>
            <a:fld id="{C8CAB57B-C28D-4B69-A638-46A43328DBF3}" type="slidenum">
              <a:rPr b="0" lang="it-IT" sz="1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1</a:t>
            </a:fld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1600200" y="2386800"/>
            <a:ext cx="8991360" cy="1645560"/>
          </a:xfrm>
          <a:prstGeom prst="rect">
            <a:avLst/>
          </a:prstGeom>
          <a:solidFill>
            <a:srgbClr val="ffffff"/>
          </a:solidFill>
          <a:ln w="38160">
            <a:solidFill>
              <a:srgbClr val="ffffff"/>
            </a:solidFill>
            <a:round/>
          </a:ln>
        </p:spPr>
        <p:txBody>
          <a:bodyPr lIns="274320" rIns="274320" tIns="182880" bIns="182880" anchor="ctr" anchorCtr="1"/>
          <a:p>
            <a:pPr algn="ctr">
              <a:lnSpc>
                <a:spcPct val="100000"/>
              </a:lnSpc>
            </a:pPr>
            <a:r>
              <a:rPr b="0" lang="en-US" sz="3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Software development &amp; Reversibility: </a:t>
            </a:r>
            <a:r>
              <a:rPr b="0" lang="en-US" sz="3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
</a:t>
            </a:r>
            <a:r>
              <a:rPr b="0" lang="en-US" sz="3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open problems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2695320" y="4352400"/>
            <a:ext cx="6801120" cy="1239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Claudio Antares Mezzina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(with special suggestions from Lanese &amp; Ulidowski &amp; Tuosto)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IMT School for Advanced Studies Lucca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WG1 Meeting, Cyprus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Concurrent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(Spec, SM)</a:t>
            </a:r>
            <a:r>
              <a:rPr b="1" lang="en-US" sz="31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Based on shared memory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Some initial ideas on reversible SOS with store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Compared with the MP scenario, we are lacking </a:t>
            </a:r>
            <a:r>
              <a:rPr b="0" i="1" lang="en-US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alternatives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i="1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Implementation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(Impl, MP)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Reversible Erlang (</a:t>
            </a:r>
            <a:r>
              <a:rPr b="0" lang="en-US" sz="2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Lanese &amp; Nishida &amp; Palacios &amp; Vidal</a:t>
            </a: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)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Reversible Communicating Machines (</a:t>
            </a:r>
            <a:r>
              <a:rPr b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ongoing</a:t>
            </a:r>
            <a:r>
              <a:rPr b="0" lang="en-US" sz="2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Mezzina &amp; Tuosto &amp; Ulidowski</a:t>
            </a: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)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Actor model + Checkpoint (Transactors)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Concurrent setting: </a:t>
            </a:r>
            <a:r>
              <a:rPr b="0" i="1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Implementation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(Impl, SM)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Reversing Parallel Programs (</a:t>
            </a:r>
            <a:r>
              <a:rPr b="0" lang="en-US" sz="2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Hoey &amp; Ulidowski &amp; Yuen</a:t>
            </a: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)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Reversible Tuple Spaces (</a:t>
            </a:r>
            <a:r>
              <a:rPr b="0" lang="en-US" sz="2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Giachino &amp; Lanese &amp; Mezzina &amp; Tiezzi</a:t>
            </a: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)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Compared with the MP scenario, we are lacking </a:t>
            </a:r>
            <a:r>
              <a:rPr b="0" i="1" lang="en-US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alternatives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Verification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2231280" y="2638080"/>
            <a:ext cx="7729200" cy="37490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There exist formalisms which are general enough to work with both (Ver, MP) and (Ver, SM)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Equivalences for Reversibility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Bisimulations:  </a:t>
            </a: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few works but still far away from something concrete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3" marL="9144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See Iain’s slides for the Training School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Testing: </a:t>
            </a: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some preliminary ideas 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3" marL="9144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 safety and liveness theory for total reversibility</a:t>
            </a:r>
            <a:r>
              <a:rPr b="1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(</a:t>
            </a:r>
            <a:r>
              <a:rPr b="0" lang="en-US" sz="21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Mezzina &amp; Koutavas</a:t>
            </a:r>
            <a:r>
              <a:rPr b="1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)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3" marL="9144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More on Ivan’s talk from last WG1 meeting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Logics for reversible systems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Event Identifier Logic </a:t>
            </a:r>
            <a:r>
              <a:rPr b="0" lang="en-US" sz="2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(Phillips &amp; Ulidowski)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Verification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(Ver, MP)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Debugging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CC Reversible Erlang Debugger </a:t>
            </a:r>
            <a:r>
              <a:rPr b="1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(</a:t>
            </a: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Lanese &amp; Nishida &amp; Palacios &amp; Vidal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)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3" marL="9144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Based on fully reversible semantics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(Ver, SM)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Debugging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mOz debugger for a toy language (</a:t>
            </a:r>
            <a:r>
              <a:rPr b="0" lang="en-US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Giachino &amp; Lanese &amp; Mezzina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)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No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real CC Reversible Deb for Shared Memory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9824760" y="5466240"/>
            <a:ext cx="184320" cy="36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Spectrum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pic>
        <p:nvPicPr>
          <p:cNvPr id="112" name="Content Placeholder 4" descr=""/>
          <p:cNvPicPr/>
          <p:nvPr/>
        </p:nvPicPr>
        <p:blipFill>
          <a:blip r:embed="rId1"/>
          <a:stretch/>
        </p:blipFill>
        <p:spPr>
          <a:xfrm>
            <a:off x="3827160" y="2638440"/>
            <a:ext cx="4537080" cy="3101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Research goal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If we were to apply any </a:t>
            </a:r>
            <a:r>
              <a:rPr b="0" i="1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meaningful</a:t>
            </a:r>
            <a:r>
              <a:rPr b="0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combination of the above mentioned approaches to software development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Do we get a full-fledged framework for software development?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Example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Specification: Prime </a:t>
            </a:r>
            <a:r>
              <a:rPr b="1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Event Structrure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Implementation: </a:t>
            </a:r>
            <a:r>
              <a:rPr b="1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Reversible Parallel programs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Verification: </a:t>
            </a:r>
            <a:r>
              <a:rPr b="1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Event Identifiers Logic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Open questions 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Specification: </a:t>
            </a:r>
            <a:r>
              <a:rPr b="1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Reversible Prime</a:t>
            </a: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b="1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Event Structrure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Implementation: </a:t>
            </a:r>
            <a:r>
              <a:rPr b="1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Reversible Parallel programs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Verification: </a:t>
            </a:r>
            <a:r>
              <a:rPr b="1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Event Identifiers Logic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How can we map a program execution into a RPES?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How can we extend EIL to query such structures?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e.g.  what is the minimal cause of a certain event ?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Open questions 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Starting</a:t>
            </a:r>
            <a:r>
              <a:rPr b="0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from a program specification / trace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How can we generate </a:t>
            </a:r>
            <a:r>
              <a:rPr b="0" i="1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reversible </a:t>
            </a:r>
            <a:r>
              <a:rPr b="0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tests?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How can tests be transformed into logic formulae?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Content Placeholder 4" descr=""/>
          <p:cNvPicPr/>
          <p:nvPr/>
        </p:nvPicPr>
        <p:blipFill>
          <a:blip r:embed="rId1"/>
          <a:stretch/>
        </p:blipFill>
        <p:spPr>
          <a:xfrm>
            <a:off x="2941920" y="-104760"/>
            <a:ext cx="5512680" cy="9800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Open question 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2231280" y="2638080"/>
            <a:ext cx="7729200" cy="3722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Record / Replay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No techniques for CC record-replay and trace-compression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How can we record an execution and compress it?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3" marL="9144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we can record a faulty execution of a </a:t>
            </a:r>
            <a:r>
              <a:rPr b="0"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beta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program and debug it later on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3" marL="9144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from the faulty trace we can automatically generate tests to see whether the bug is solved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When two traces are equivalent?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How we can compress trace to save time (while recording) and space?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Open question 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So far reversible debuggers use a fully reversible semantics of the source language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You have to </a:t>
            </a:r>
            <a:r>
              <a:rPr b="0" i="1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hack </a:t>
            </a: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the semantics of the VM/interpreter in order to embedd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History logging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Backward execution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Open question 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Can’t we exploit built in mechanisms of the soure language?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Can we build a debugging facility on top of the Erlang supervision model?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Ability to </a:t>
            </a:r>
            <a:r>
              <a:rPr b="0" i="1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start</a:t>
            </a: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/ </a:t>
            </a:r>
            <a:r>
              <a:rPr b="0" i="1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stop</a:t>
            </a: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/ </a:t>
            </a:r>
            <a:r>
              <a:rPr b="0" i="1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restart</a:t>
            </a: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actors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Ability to query the status of actors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Open questions</a:t>
            </a: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
</a:t>
            </a: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5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Any other questions?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Software development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According to Software Engineering we can distinguish three main phases during software development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Specification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Implementation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Validation / Verification 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Sequential VS Concurrent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In this talk we will just focus on Concurrent Programs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There exists two concurrency models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Shared Memory </a:t>
            </a:r>
            <a:r>
              <a:rPr b="1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SM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Message Passing </a:t>
            </a:r>
            <a:r>
              <a:rPr b="1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MP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>
            <a:noFill/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Problem Spectrum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pic>
        <p:nvPicPr>
          <p:cNvPr id="91" name="Content Placeholder 12" descr=""/>
          <p:cNvPicPr/>
          <p:nvPr/>
        </p:nvPicPr>
        <p:blipFill>
          <a:blip r:embed="rId1"/>
          <a:stretch/>
        </p:blipFill>
        <p:spPr>
          <a:xfrm>
            <a:off x="3794760" y="2638440"/>
            <a:ext cx="4602240" cy="3101760"/>
          </a:xfrm>
          <a:prstGeom prst="rect">
            <a:avLst/>
          </a:prstGeom>
          <a:ln>
            <a:noFill/>
          </a:ln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>
            <a:noFill/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Problem Spectrum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pic>
        <p:nvPicPr>
          <p:cNvPr id="93" name="Content Placeholder 5" descr=""/>
          <p:cNvPicPr/>
          <p:nvPr/>
        </p:nvPicPr>
        <p:blipFill>
          <a:blip r:embed="rId1"/>
          <a:stretch/>
        </p:blipFill>
        <p:spPr>
          <a:xfrm>
            <a:off x="3807360" y="2638440"/>
            <a:ext cx="4577040" cy="3101760"/>
          </a:xfrm>
          <a:prstGeom prst="rect">
            <a:avLst/>
          </a:prstGeom>
          <a:ln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Concurrent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Specification 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There exist formalisms which are general enough to work with both (Spec, MP) and (Spec, SM)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Reversible Prime Event Structures /  (</a:t>
            </a:r>
            <a:r>
              <a:rPr b="0" lang="en-US" sz="2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Phillips &amp; Ulidowski</a:t>
            </a: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) 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Rigid Families (</a:t>
            </a:r>
            <a:r>
              <a:rPr b="0" lang="en-US" sz="2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Cristescu &amp; Krivine &amp; Varacca</a:t>
            </a: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)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Reversible CCS / pi-calculus (</a:t>
            </a:r>
            <a:r>
              <a:rPr b="0" lang="en-US" sz="2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Krivine et al., Lanese et al., Phillips et al.</a:t>
            </a:r>
            <a:r>
              <a:rPr b="0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)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Concurrent: toolbox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(Spec, MP)</a:t>
            </a:r>
            <a:r>
              <a:rPr b="1" lang="en-US" sz="31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Reversible Contracts (</a:t>
            </a:r>
            <a:r>
              <a:rPr b="0" lang="en-US" sz="2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Barbanera &amp; De’ Liguoro &amp;Lanese</a:t>
            </a: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)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3" marL="9144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Binary, limited to choices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Reversible Global Graphs (</a:t>
            </a:r>
            <a:r>
              <a:rPr b="0" lang="en-US" sz="2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Mezzina &amp; Tuosto</a:t>
            </a: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)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3" marL="9144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Multiparty, choices and loops + conditions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endParaRPr b="0" lang="en-US" sz="18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2231280" y="964800"/>
            <a:ext cx="7729200" cy="118836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CONCURRENT: TOOLBOX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lvl="2" marL="6858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1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(Spec, MP)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3" marL="9144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Reversible (Multi Party - ) Session Types </a:t>
            </a:r>
            <a:endParaRPr b="0" lang="en-US" sz="16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4" marL="11430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Tiezzi &amp; Yoshida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types are not used at all</a:t>
            </a:r>
            <a:endParaRPr b="0" lang="en-US" sz="20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4" marL="11430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Castellani et al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multiparty, limited to choices</a:t>
            </a:r>
            <a:endParaRPr b="0" lang="en-US" sz="20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4" marL="1143000" indent="-228240">
              <a:lnSpc>
                <a:spcPct val="100000"/>
              </a:lnSpc>
              <a:buClr>
                <a:srgbClr val="9bafb5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Mezzina &amp; Perez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multiparty, fully reversible</a:t>
            </a:r>
            <a:endParaRPr b="0" lang="en-US" sz="20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1055</TotalTime>
  <Application>LibreOffice/5.1.6.2$Linux_X86_64 LibreOffice_project/10m0$Build-2</Application>
  <Words>740</Words>
  <Paragraphs>114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2018-03-15T15:38:35Z</dcterms:created>
  <dc:creator>Microsoft Office User</dc:creator>
  <dc:description/>
  <dc:language>it-IT</dc:language>
  <cp:lastModifiedBy/>
  <cp:lastPrinted>2018-03-16T11:42:35Z</cp:lastPrinted>
  <dcterms:modified xsi:type="dcterms:W3CDTF">2018-03-21T14:44:51Z</dcterms:modified>
  <cp:revision>186</cp:revision>
  <dc:subject/>
  <dc:title>Software development &amp; Reversibility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16.0011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23</vt:i4>
  </property>
</Properties>
</file>