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38" r:id="rId2"/>
    <p:sldId id="468" r:id="rId3"/>
    <p:sldId id="469" r:id="rId4"/>
    <p:sldId id="470" r:id="rId5"/>
    <p:sldId id="472" r:id="rId6"/>
    <p:sldId id="473" r:id="rId7"/>
    <p:sldId id="474" r:id="rId8"/>
    <p:sldId id="488" r:id="rId9"/>
    <p:sldId id="492" r:id="rId10"/>
    <p:sldId id="476" r:id="rId11"/>
    <p:sldId id="478" r:id="rId12"/>
    <p:sldId id="479" r:id="rId13"/>
    <p:sldId id="498" r:id="rId14"/>
    <p:sldId id="499" r:id="rId15"/>
    <p:sldId id="493" r:id="rId16"/>
    <p:sldId id="502" r:id="rId17"/>
    <p:sldId id="504" r:id="rId18"/>
    <p:sldId id="480" r:id="rId19"/>
    <p:sldId id="484" r:id="rId20"/>
    <p:sldId id="494" r:id="rId21"/>
    <p:sldId id="501" r:id="rId22"/>
    <p:sldId id="500" r:id="rId23"/>
    <p:sldId id="495" r:id="rId24"/>
    <p:sldId id="496" r:id="rId25"/>
    <p:sldId id="497" r:id="rId26"/>
    <p:sldId id="503" r:id="rId27"/>
    <p:sldId id="482" r:id="rId28"/>
    <p:sldId id="471" r:id="rId29"/>
    <p:sldId id="475" r:id="rId30"/>
    <p:sldId id="486" r:id="rId31"/>
    <p:sldId id="483" r:id="rId32"/>
    <p:sldId id="489" r:id="rId33"/>
  </p:sldIdLst>
  <p:sldSz cx="9144000" cy="6858000" type="screen4x3"/>
  <p:notesSz cx="6858000" cy="9144000"/>
  <p:custShowLst>
    <p:custShow name="Diaporama perso.1" id="0">
      <p:sldLst/>
    </p:custShow>
  </p:custShow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7BF"/>
    <a:srgbClr val="99FFA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72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3CE246F-4D02-7146-856C-D6DA2200DB0E}" type="datetime1">
              <a:rPr lang="en-US"/>
              <a:pPr>
                <a:defRPr/>
              </a:pPr>
              <a:t>6/5/13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E6B9152-0A10-2E44-8397-F87B57C6D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80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A2B5EC3-A6DF-584D-9438-435305E4F4DB}" type="datetime1">
              <a:rPr lang="en-US"/>
              <a:pPr>
                <a:defRPr/>
              </a:pPr>
              <a:t>6/5/13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F3C20F-02C1-4B4F-8585-86128F709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06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----- Notes de la réunion (7/16/12 11:21) -----</a:t>
            </a:r>
          </a:p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enlever requete1</a:t>
            </a:r>
          </a:p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</a:p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13D0E2-A9D0-FD48-8DF1-72AA9C6E8885}" type="slidenum">
              <a:rPr lang="en-GB" sz="1200">
                <a:latin typeface="Calibri" charset="0"/>
              </a:rPr>
              <a:pPr eaLnBrk="1" hangingPunct="1"/>
              <a:t>5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Ajouter 1 2 3</a:t>
            </a: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ECEDCD-825A-7548-9E0C-75845AD2DC0F}" type="slidenum">
              <a:rPr lang="en-GB" sz="1200">
                <a:latin typeface="Calibri" charset="0"/>
              </a:rPr>
              <a:pPr eaLnBrk="1" hangingPunct="1"/>
              <a:t>6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pPr defTabSz="844083"/>
            <a:r>
              <a:rPr lang="en-US"/>
              <a:t>How the case study was split into a workflow</a:t>
            </a:r>
          </a:p>
          <a:p>
            <a:pPr defTabSz="844083"/>
            <a:r>
              <a:rPr lang="en-US"/>
              <a:t>that can be run as a ProActive Scheduler job on PacaGrid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04863" indent="-309563" defTabSz="990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38250" indent="-247650" defTabSz="990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33550" indent="-247650" defTabSz="990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28850" indent="-247650" defTabSz="990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3BB6B4FC-ABB8-B64A-8DB7-C813CA35E05E}" type="slidenum">
              <a:rPr lang="en-US" sz="1200">
                <a:latin typeface="Calibri" charset="0"/>
              </a:rPr>
              <a:pPr algn="r" eaLnBrk="1" hangingPunct="1"/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DF8B99-1D90-C646-A453-7D19A4B2D6FA}" type="slidenum">
              <a:rPr lang="en-GB" sz="1200">
                <a:latin typeface="Calibri" charset="0"/>
              </a:rPr>
              <a:pPr eaLnBrk="1" hangingPunct="1"/>
              <a:t>29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Size problems usually occur essentially during debugging phases…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30301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DAFD-4E72-1444-AA90-972A347BAD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500"/>
            </a:lvl1pPr>
          </a:lstStyle>
          <a:p>
            <a:pPr>
              <a:defRPr/>
            </a:pPr>
            <a:fld id="{C519E299-33DF-934B-9D4C-0006A25EE4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65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3528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60338" y="2514600"/>
          <a:ext cx="1524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6" name="Image Photo Editor" r:id="rId3" imgW="1905266" imgH="838095" progId="">
                  <p:embed/>
                </p:oleObj>
              </mc:Choice>
              <mc:Fallback>
                <p:oleObj name="Image Photo Editor" r:id="rId3" imgW="1905266" imgH="8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2514600"/>
                        <a:ext cx="15240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7150"/>
            <a:ext cx="114458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49513"/>
            <a:ext cx="2041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33375"/>
            <a:ext cx="18907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3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886200"/>
            <a:ext cx="77216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058D-5566-4341-8A85-467F13AE79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88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84C002-1DC5-1848-8662-AC9A6EF3B4C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50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083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 2012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E1EFB4B-85C8-E04C-88A8-83FD28C3F123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1349023" y="6488113"/>
            <a:ext cx="5218289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1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DED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8262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295400"/>
            <a:ext cx="8247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191919"/>
                </a:solidFill>
              </a:defRPr>
            </a:lvl1pPr>
          </a:lstStyle>
          <a:p>
            <a:pPr>
              <a:defRPr/>
            </a:pPr>
            <a:fld id="{F25B63AE-010E-B24E-9850-4BA29F6891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8600" y="1524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6" r:id="rId4"/>
    <p:sldLayoutId id="2147483757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4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Symbol" charset="0"/>
        <a:buChar char="-"/>
        <a:defRPr kumimoji="1"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Monotype Sorts" charset="0"/>
        <a:buChar char="l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charset="0"/>
        <a:buChar char="3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253999" y="1173175"/>
            <a:ext cx="8640234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lnSpc>
                <a:spcPct val="90000"/>
              </a:lnSpc>
              <a:spcAft>
                <a:spcPts val="1200"/>
              </a:spcAft>
            </a:pPr>
            <a:r>
              <a:rPr lang="en-US" sz="4000" b="1" dirty="0" err="1">
                <a:latin typeface="Helvetica" pitchFamily="34" charset="0"/>
              </a:rPr>
              <a:t>Behavioural</a:t>
            </a:r>
            <a:r>
              <a:rPr lang="en-US" sz="4000" b="1" dirty="0">
                <a:latin typeface="Helvetica" pitchFamily="34" charset="0"/>
              </a:rPr>
              <a:t> Verification of Distributed Components 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1055511" y="2795588"/>
            <a:ext cx="49247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06589" y="358776"/>
            <a:ext cx="8009467" cy="71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6988" rIns="63500" bIns="26988">
            <a:spAutoFit/>
          </a:bodyPr>
          <a:lstStyle/>
          <a:p>
            <a:pPr algn="ctr" defTabSz="766763" eaLnBrk="0" hangingPunct="0">
              <a:lnSpc>
                <a:spcPct val="85000"/>
              </a:lnSpc>
            </a:pPr>
            <a:endParaRPr lang="en-US" sz="2500">
              <a:solidFill>
                <a:schemeClr val="tx2"/>
              </a:solidFill>
              <a:latin typeface="Times New Roman" pitchFamily="18" charset="0"/>
            </a:endParaRPr>
          </a:p>
          <a:p>
            <a:pPr algn="ctr" defTabSz="766763" eaLnBrk="0" hangingPunct="0">
              <a:lnSpc>
                <a:spcPct val="85000"/>
              </a:lnSpc>
            </a:pPr>
            <a:endParaRPr lang="en-US" sz="2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863976"/>
            <a:ext cx="9144000" cy="47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 algn="ctr" defTabSz="762000">
              <a:lnSpc>
                <a:spcPct val="145000"/>
              </a:lnSpc>
            </a:pPr>
            <a:r>
              <a:rPr lang="en-US" dirty="0" smtClean="0">
                <a:solidFill>
                  <a:srgbClr val="5F5F5F"/>
                </a:solidFill>
              </a:rPr>
              <a:t> </a:t>
            </a:r>
            <a:endParaRPr lang="en-US" dirty="0">
              <a:solidFill>
                <a:srgbClr val="00246C"/>
              </a:solidFill>
              <a:latin typeface="Helvetic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63893" y="3371375"/>
            <a:ext cx="6314915" cy="6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>
              <a:lnSpc>
                <a:spcPct val="145000"/>
              </a:lnSpc>
            </a:pPr>
            <a:r>
              <a:rPr lang="en-US" sz="2600" u="sng" dirty="0" err="1" smtClean="0">
                <a:solidFill>
                  <a:srgbClr val="000066"/>
                </a:solidFill>
                <a:latin typeface="Helvetica" pitchFamily="34" charset="0"/>
              </a:rPr>
              <a:t>Ludovic</a:t>
            </a:r>
            <a:r>
              <a:rPr lang="en-US" sz="2600" u="sng" dirty="0" smtClean="0">
                <a:solidFill>
                  <a:srgbClr val="000066"/>
                </a:solidFill>
                <a:latin typeface="Helvetica" pitchFamily="34" charset="0"/>
              </a:rPr>
              <a:t> </a:t>
            </a:r>
            <a:r>
              <a:rPr lang="en-US" sz="2600" u="sng" dirty="0">
                <a:solidFill>
                  <a:srgbClr val="000066"/>
                </a:solidFill>
                <a:latin typeface="Helvetica" pitchFamily="34" charset="0"/>
              </a:rPr>
              <a:t>Henrio</a:t>
            </a:r>
            <a:r>
              <a:rPr lang="en-US" sz="2600" dirty="0">
                <a:solidFill>
                  <a:srgbClr val="000066"/>
                </a:solidFill>
                <a:latin typeface="Helvetica" pitchFamily="34" charset="0"/>
              </a:rPr>
              <a:t> and </a:t>
            </a:r>
            <a:r>
              <a:rPr lang="en-US" sz="2600" dirty="0" smtClean="0">
                <a:solidFill>
                  <a:srgbClr val="000066"/>
                </a:solidFill>
                <a:latin typeface="Helvetica" pitchFamily="34" charset="0"/>
              </a:rPr>
              <a:t>Eric </a:t>
            </a:r>
            <a:r>
              <a:rPr lang="en-US" sz="2600" dirty="0" err="1" smtClean="0">
                <a:solidFill>
                  <a:srgbClr val="000066"/>
                </a:solidFill>
                <a:latin typeface="Helvetica" pitchFamily="34" charset="0"/>
              </a:rPr>
              <a:t>Madelaine</a:t>
            </a:r>
            <a:endParaRPr lang="en-US" sz="2600" dirty="0" smtClean="0">
              <a:solidFill>
                <a:srgbClr val="000066"/>
              </a:solidFill>
              <a:latin typeface="Helvetica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3" t="39482" r="41203" b="52962"/>
          <a:stretch>
            <a:fillRect/>
          </a:stretch>
        </p:blipFill>
        <p:spPr bwMode="auto">
          <a:xfrm>
            <a:off x="7239000" y="3470469"/>
            <a:ext cx="1501817" cy="86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08733" y="632322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ICE </a:t>
            </a:r>
            <a:r>
              <a:rPr lang="en-US" sz="2400" dirty="0" smtClean="0"/>
              <a:t>2013 - Florence</a:t>
            </a:r>
            <a:endParaRPr lang="en-US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65058D-5566-4341-8A85-467F13AE79F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132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How to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ensure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orrect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behaviour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of a 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component application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Our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approach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behavioural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specification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38"/>
          <p:cNvSpPr>
            <a:spLocks noChangeArrowheads="1"/>
          </p:cNvSpPr>
          <p:nvPr/>
        </p:nvSpPr>
        <p:spPr bwMode="auto">
          <a:xfrm>
            <a:off x="2071688" y="2188518"/>
            <a:ext cx="1905000" cy="969963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39941" name="Grouper 42"/>
          <p:cNvGrpSpPr>
            <a:grpSpLocks/>
          </p:cNvGrpSpPr>
          <p:nvPr/>
        </p:nvGrpSpPr>
        <p:grpSpPr bwMode="auto">
          <a:xfrm flipH="1">
            <a:off x="1843088" y="2329806"/>
            <a:ext cx="230187" cy="304800"/>
            <a:chOff x="7924800" y="1143794"/>
            <a:chExt cx="229394" cy="304800"/>
          </a:xfrm>
        </p:grpSpPr>
        <p:cxnSp>
          <p:nvCxnSpPr>
            <p:cNvPr id="39995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6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42" name="Grouper 45"/>
          <p:cNvGrpSpPr>
            <a:grpSpLocks/>
          </p:cNvGrpSpPr>
          <p:nvPr/>
        </p:nvGrpSpPr>
        <p:grpSpPr bwMode="auto">
          <a:xfrm>
            <a:off x="3978275" y="2493318"/>
            <a:ext cx="230188" cy="304800"/>
            <a:chOff x="7924800" y="1143794"/>
            <a:chExt cx="229394" cy="304800"/>
          </a:xfrm>
        </p:grpSpPr>
        <p:cxnSp>
          <p:nvCxnSpPr>
            <p:cNvPr id="39993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4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943" name="ZoneTexte 75"/>
          <p:cNvSpPr txBox="1">
            <a:spLocks noChangeArrowheads="1"/>
          </p:cNvSpPr>
          <p:nvPr/>
        </p:nvSpPr>
        <p:spPr bwMode="auto">
          <a:xfrm>
            <a:off x="2159000" y="2269481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Service methods</a:t>
            </a: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5203825" y="2188518"/>
            <a:ext cx="1905000" cy="969963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39945" name="Grouper 42"/>
          <p:cNvGrpSpPr>
            <a:grpSpLocks/>
          </p:cNvGrpSpPr>
          <p:nvPr/>
        </p:nvGrpSpPr>
        <p:grpSpPr bwMode="auto">
          <a:xfrm flipH="1">
            <a:off x="4975225" y="2490143"/>
            <a:ext cx="230188" cy="304800"/>
            <a:chOff x="7924800" y="1143794"/>
            <a:chExt cx="229394" cy="304800"/>
          </a:xfrm>
        </p:grpSpPr>
        <p:cxnSp>
          <p:nvCxnSpPr>
            <p:cNvPr id="39991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2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46" name="Grouper 45"/>
          <p:cNvGrpSpPr>
            <a:grpSpLocks/>
          </p:cNvGrpSpPr>
          <p:nvPr/>
        </p:nvGrpSpPr>
        <p:grpSpPr bwMode="auto">
          <a:xfrm>
            <a:off x="7110413" y="2493318"/>
            <a:ext cx="230187" cy="304800"/>
            <a:chOff x="7924800" y="1143794"/>
            <a:chExt cx="229394" cy="304800"/>
          </a:xfrm>
        </p:grpSpPr>
        <p:cxnSp>
          <p:nvCxnSpPr>
            <p:cNvPr id="39989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90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947" name="ZoneTexte 75"/>
          <p:cNvSpPr txBox="1">
            <a:spLocks noChangeArrowheads="1"/>
          </p:cNvSpPr>
          <p:nvPr/>
        </p:nvSpPr>
        <p:spPr bwMode="auto">
          <a:xfrm>
            <a:off x="5292725" y="2304406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Service methods</a:t>
            </a:r>
          </a:p>
        </p:txBody>
      </p:sp>
      <p:cxnSp>
        <p:nvCxnSpPr>
          <p:cNvPr id="39948" name="Connecteur en angle 49"/>
          <p:cNvCxnSpPr>
            <a:cxnSpLocks noChangeShapeType="1"/>
          </p:cNvCxnSpPr>
          <p:nvPr/>
        </p:nvCxnSpPr>
        <p:spPr bwMode="auto">
          <a:xfrm>
            <a:off x="4206875" y="2652068"/>
            <a:ext cx="769938" cy="47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9" name="Connecteur droit 62"/>
          <p:cNvCxnSpPr>
            <a:cxnSpLocks noChangeShapeType="1"/>
          </p:cNvCxnSpPr>
          <p:nvPr/>
        </p:nvCxnSpPr>
        <p:spPr bwMode="auto">
          <a:xfrm rot="16200000" flipH="1">
            <a:off x="4429125" y="2502844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0" name="Connecteur droit 64"/>
          <p:cNvCxnSpPr>
            <a:cxnSpLocks noChangeShapeType="1"/>
          </p:cNvCxnSpPr>
          <p:nvPr/>
        </p:nvCxnSpPr>
        <p:spPr bwMode="auto">
          <a:xfrm rot="5400000">
            <a:off x="4428332" y="2659212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51" name="Grouper 42"/>
          <p:cNvGrpSpPr>
            <a:grpSpLocks/>
          </p:cNvGrpSpPr>
          <p:nvPr/>
        </p:nvGrpSpPr>
        <p:grpSpPr bwMode="auto">
          <a:xfrm flipH="1">
            <a:off x="1843088" y="2853681"/>
            <a:ext cx="230187" cy="304800"/>
            <a:chOff x="7924800" y="1143794"/>
            <a:chExt cx="229394" cy="304800"/>
          </a:xfrm>
        </p:grpSpPr>
        <p:cxnSp>
          <p:nvCxnSpPr>
            <p:cNvPr id="39987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8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952" name="Rectangle 3"/>
          <p:cNvSpPr>
            <a:spLocks noChangeArrowheads="1"/>
          </p:cNvSpPr>
          <p:nvPr/>
        </p:nvSpPr>
        <p:spPr bwMode="auto">
          <a:xfrm>
            <a:off x="1033463" y="1958331"/>
            <a:ext cx="6985000" cy="1303337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39953" name="Grouper 4"/>
          <p:cNvGrpSpPr>
            <a:grpSpLocks/>
          </p:cNvGrpSpPr>
          <p:nvPr/>
        </p:nvGrpSpPr>
        <p:grpSpPr bwMode="auto">
          <a:xfrm>
            <a:off x="8018463" y="2266306"/>
            <a:ext cx="230187" cy="304800"/>
            <a:chOff x="7924800" y="1143794"/>
            <a:chExt cx="229394" cy="304800"/>
          </a:xfrm>
        </p:grpSpPr>
        <p:cxnSp>
          <p:nvCxnSpPr>
            <p:cNvPr id="39985" name="Connecteur droit 5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6" name="Connecteur droit 6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54" name="Grouper 10"/>
          <p:cNvGrpSpPr>
            <a:grpSpLocks/>
          </p:cNvGrpSpPr>
          <p:nvPr/>
        </p:nvGrpSpPr>
        <p:grpSpPr bwMode="auto">
          <a:xfrm flipH="1">
            <a:off x="803275" y="2326631"/>
            <a:ext cx="230188" cy="304800"/>
            <a:chOff x="7924800" y="1143794"/>
            <a:chExt cx="229394" cy="304800"/>
          </a:xfrm>
        </p:grpSpPr>
        <p:cxnSp>
          <p:nvCxnSpPr>
            <p:cNvPr id="39983" name="Connecteur droit 11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4" name="Connecteur droit 12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55" name="Grouper 13"/>
          <p:cNvGrpSpPr>
            <a:grpSpLocks/>
          </p:cNvGrpSpPr>
          <p:nvPr/>
        </p:nvGrpSpPr>
        <p:grpSpPr bwMode="auto">
          <a:xfrm flipH="1">
            <a:off x="803275" y="2860031"/>
            <a:ext cx="228600" cy="304800"/>
            <a:chOff x="7924800" y="1143794"/>
            <a:chExt cx="229394" cy="304800"/>
          </a:xfrm>
        </p:grpSpPr>
        <p:cxnSp>
          <p:nvCxnSpPr>
            <p:cNvPr id="39981" name="Connecteur droit 1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2" name="Connecteur droit 1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56" name="Grouper 23"/>
          <p:cNvGrpSpPr>
            <a:grpSpLocks/>
          </p:cNvGrpSpPr>
          <p:nvPr/>
        </p:nvGrpSpPr>
        <p:grpSpPr bwMode="auto">
          <a:xfrm flipH="1">
            <a:off x="7785100" y="2269481"/>
            <a:ext cx="230188" cy="304800"/>
            <a:chOff x="7924800" y="1143794"/>
            <a:chExt cx="229394" cy="304800"/>
          </a:xfrm>
        </p:grpSpPr>
        <p:cxnSp>
          <p:nvCxnSpPr>
            <p:cNvPr id="39979" name="Connecteur droit 2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0" name="Connecteur droit 2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9957" name="Connecteur en angle 49"/>
          <p:cNvCxnSpPr>
            <a:cxnSpLocks noChangeShapeType="1"/>
          </p:cNvCxnSpPr>
          <p:nvPr/>
        </p:nvCxnSpPr>
        <p:spPr bwMode="auto">
          <a:xfrm>
            <a:off x="1220788" y="2482206"/>
            <a:ext cx="622300" cy="79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58" name="Grouper 76"/>
          <p:cNvGrpSpPr>
            <a:grpSpLocks/>
          </p:cNvGrpSpPr>
          <p:nvPr/>
        </p:nvGrpSpPr>
        <p:grpSpPr bwMode="auto">
          <a:xfrm>
            <a:off x="7340600" y="2431406"/>
            <a:ext cx="444500" cy="225425"/>
            <a:chOff x="1681958" y="3658394"/>
            <a:chExt cx="719136" cy="1027906"/>
          </a:xfrm>
        </p:grpSpPr>
        <p:cxnSp>
          <p:nvCxnSpPr>
            <p:cNvPr id="39977" name="Connecteur en angle 77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78" name="Connecteur en angle 78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59" name="Grouper 45"/>
          <p:cNvGrpSpPr>
            <a:grpSpLocks/>
          </p:cNvGrpSpPr>
          <p:nvPr/>
        </p:nvGrpSpPr>
        <p:grpSpPr bwMode="auto">
          <a:xfrm>
            <a:off x="1031875" y="2332981"/>
            <a:ext cx="230188" cy="304800"/>
            <a:chOff x="7924800" y="1143794"/>
            <a:chExt cx="229394" cy="304800"/>
          </a:xfrm>
        </p:grpSpPr>
        <p:cxnSp>
          <p:nvCxnSpPr>
            <p:cNvPr id="39975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76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60" name="Grouper 45"/>
          <p:cNvGrpSpPr>
            <a:grpSpLocks/>
          </p:cNvGrpSpPr>
          <p:nvPr/>
        </p:nvGrpSpPr>
        <p:grpSpPr bwMode="auto">
          <a:xfrm>
            <a:off x="1030288" y="2848918"/>
            <a:ext cx="230187" cy="304800"/>
            <a:chOff x="7924800" y="1143794"/>
            <a:chExt cx="229394" cy="304800"/>
          </a:xfrm>
        </p:grpSpPr>
        <p:cxnSp>
          <p:nvCxnSpPr>
            <p:cNvPr id="39973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74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9961" name="Connecteur en angle 49"/>
          <p:cNvCxnSpPr>
            <a:cxnSpLocks noChangeShapeType="1"/>
          </p:cNvCxnSpPr>
          <p:nvPr/>
        </p:nvCxnSpPr>
        <p:spPr bwMode="auto">
          <a:xfrm>
            <a:off x="1262063" y="2991793"/>
            <a:ext cx="622300" cy="79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2" name="Connecteur droit 62"/>
          <p:cNvCxnSpPr>
            <a:cxnSpLocks noChangeShapeType="1"/>
          </p:cNvCxnSpPr>
          <p:nvPr/>
        </p:nvCxnSpPr>
        <p:spPr bwMode="auto">
          <a:xfrm rot="16200000" flipH="1">
            <a:off x="1458912" y="2856856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3" name="Connecteur droit 64"/>
          <p:cNvCxnSpPr>
            <a:cxnSpLocks noChangeShapeType="1"/>
          </p:cNvCxnSpPr>
          <p:nvPr/>
        </p:nvCxnSpPr>
        <p:spPr bwMode="auto">
          <a:xfrm rot="5400000">
            <a:off x="1458118" y="3013225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ogner un rectangle à un seul coin 58"/>
          <p:cNvSpPr/>
          <p:nvPr/>
        </p:nvSpPr>
        <p:spPr bwMode="auto">
          <a:xfrm>
            <a:off x="2446338" y="2642543"/>
            <a:ext cx="254000" cy="423863"/>
          </a:xfrm>
          <a:prstGeom prst="snip1Rect">
            <a:avLst/>
          </a:prstGeom>
          <a:pattFill prst="ltHorz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Rogner un rectangle à un seul coin 59"/>
          <p:cNvSpPr/>
          <p:nvPr/>
        </p:nvSpPr>
        <p:spPr bwMode="auto">
          <a:xfrm>
            <a:off x="2897188" y="2674293"/>
            <a:ext cx="254000" cy="423863"/>
          </a:xfrm>
          <a:prstGeom prst="snip1Rect">
            <a:avLst/>
          </a:prstGeom>
          <a:pattFill prst="ltHorz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Rogner un rectangle à un seul coin 60"/>
          <p:cNvSpPr/>
          <p:nvPr/>
        </p:nvSpPr>
        <p:spPr bwMode="auto">
          <a:xfrm>
            <a:off x="3335338" y="2674293"/>
            <a:ext cx="254000" cy="423863"/>
          </a:xfrm>
          <a:prstGeom prst="snip1Rect">
            <a:avLst/>
          </a:prstGeom>
          <a:pattFill prst="ltHorz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Rogner un rectangle à un seul coin 61"/>
          <p:cNvSpPr/>
          <p:nvPr/>
        </p:nvSpPr>
        <p:spPr bwMode="auto">
          <a:xfrm>
            <a:off x="5478463" y="2686993"/>
            <a:ext cx="254000" cy="423863"/>
          </a:xfrm>
          <a:prstGeom prst="snip1Rect">
            <a:avLst/>
          </a:prstGeom>
          <a:pattFill prst="ltHorz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968" name="Flèche vers le bas 62"/>
          <p:cNvSpPr>
            <a:spLocks noChangeArrowheads="1"/>
          </p:cNvSpPr>
          <p:nvPr/>
        </p:nvSpPr>
        <p:spPr bwMode="auto">
          <a:xfrm>
            <a:off x="4168775" y="3337868"/>
            <a:ext cx="522288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pic>
        <p:nvPicPr>
          <p:cNvPr id="39969" name="Image 115" descr="Pictu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843337"/>
            <a:ext cx="591026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0" name="ZoneTexte 116"/>
          <p:cNvSpPr txBox="1">
            <a:spLocks noChangeArrowheads="1"/>
          </p:cNvSpPr>
          <p:nvPr/>
        </p:nvSpPr>
        <p:spPr bwMode="auto">
          <a:xfrm>
            <a:off x="1076325" y="3655368"/>
            <a:ext cx="107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/>
              <a:t>pNets:</a:t>
            </a:r>
          </a:p>
        </p:txBody>
      </p:sp>
      <p:sp>
        <p:nvSpPr>
          <p:cNvPr id="39971" name="Text Box 6"/>
          <p:cNvSpPr txBox="1">
            <a:spLocks noChangeArrowheads="1"/>
          </p:cNvSpPr>
          <p:nvPr/>
        </p:nvSpPr>
        <p:spPr bwMode="auto">
          <a:xfrm>
            <a:off x="82550" y="6327775"/>
            <a:ext cx="8586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 dirty="0" err="1"/>
              <a:t>Behavioural</a:t>
            </a:r>
            <a:r>
              <a:rPr lang="fr-FR" sz="1600" b="1" dirty="0"/>
              <a:t> </a:t>
            </a:r>
            <a:r>
              <a:rPr lang="fr-FR" sz="1600" b="1" dirty="0" err="1"/>
              <a:t>Models</a:t>
            </a:r>
            <a:r>
              <a:rPr lang="fr-FR" sz="1600" b="1" dirty="0"/>
              <a:t> for </a:t>
            </a:r>
            <a:r>
              <a:rPr lang="fr-FR" sz="1600" b="1" dirty="0" err="1"/>
              <a:t>Distributed</a:t>
            </a:r>
            <a:r>
              <a:rPr lang="fr-FR" sz="1600" b="1" dirty="0"/>
              <a:t> Fractal Components</a:t>
            </a:r>
            <a:r>
              <a:rPr lang="fr-FR" sz="1600" dirty="0"/>
              <a:t> Antonio Cansado, Ludovic Henrio, and Eric </a:t>
            </a:r>
            <a:r>
              <a:rPr lang="fr-FR" sz="1600" dirty="0" err="1"/>
              <a:t>Madelaine</a:t>
            </a:r>
            <a:r>
              <a:rPr lang="fr-FR" sz="1600" dirty="0"/>
              <a:t> - </a:t>
            </a:r>
            <a:r>
              <a:rPr lang="fr-FR" sz="1600" dirty="0" err="1"/>
              <a:t>Annals</a:t>
            </a:r>
            <a:r>
              <a:rPr lang="fr-FR" sz="1600" dirty="0"/>
              <a:t> of </a:t>
            </a:r>
            <a:r>
              <a:rPr lang="fr-FR" sz="1600" dirty="0" err="1"/>
              <a:t>Telecommunications</a:t>
            </a:r>
            <a:r>
              <a:rPr lang="fr-FR" sz="1600" dirty="0"/>
              <a:t> - 2008</a:t>
            </a:r>
            <a:endParaRPr lang="en-US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3" name="Rectangle à coins arrondis 62"/>
          <p:cNvSpPr/>
          <p:nvPr/>
        </p:nvSpPr>
        <p:spPr bwMode="auto">
          <a:xfrm>
            <a:off x="227013" y="4117331"/>
            <a:ext cx="8712200" cy="1946275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Trust the implementation step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Or static analysis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b="1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Generate correct (skeletons of) components </a:t>
            </a:r>
            <a:br>
              <a:rPr lang="en-GB" sz="2400" b="1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(+static and/or runtime checks)</a:t>
            </a:r>
            <a:endParaRPr lang="en-GB" sz="2400" b="1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1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Full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picture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: a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pNet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6" name="Picture 4" descr="CompositeNetSt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136650"/>
            <a:ext cx="89281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13000" y="5138738"/>
            <a:ext cx="677863" cy="4572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03538" y="4021138"/>
            <a:ext cx="817562" cy="4572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576278" y="4491038"/>
            <a:ext cx="1436688" cy="369887"/>
          </a:xfrm>
          <a:prstGeom prst="rect">
            <a:avLst/>
          </a:prstGeom>
          <a:solidFill>
            <a:schemeClr val="tx1">
              <a:lumMod val="10000"/>
              <a:lumOff val="90000"/>
              <a:alpha val="37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800000"/>
                </a:solidFill>
              </a:rPr>
              <a:t>!</a:t>
            </a:r>
            <a:r>
              <a:rPr lang="fr-FR" b="1" dirty="0" err="1">
                <a:solidFill>
                  <a:srgbClr val="800000"/>
                </a:solidFill>
              </a:rPr>
              <a:t>Q_Write</a:t>
            </a:r>
            <a:r>
              <a:rPr lang="fr-FR" b="1" dirty="0">
                <a:solidFill>
                  <a:srgbClr val="800000"/>
                </a:solidFill>
              </a:rPr>
              <a:t>(b)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22700" y="3836988"/>
            <a:ext cx="1489075" cy="369887"/>
          </a:xfrm>
          <a:prstGeom prst="rect">
            <a:avLst/>
          </a:prstGeom>
          <a:solidFill>
            <a:schemeClr val="tx1">
              <a:lumMod val="10000"/>
              <a:lumOff val="90000"/>
              <a:alpha val="37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?</a:t>
            </a:r>
            <a:r>
              <a:rPr lang="fr-FR" dirty="0" err="1" smtClean="0"/>
              <a:t>Q_Write</a:t>
            </a:r>
            <a:r>
              <a:rPr lang="fr-FR" dirty="0" smtClean="0"/>
              <a:t>(x)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66581" y="2549752"/>
            <a:ext cx="817562" cy="4572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514068" y="2082347"/>
            <a:ext cx="3070522" cy="646331"/>
          </a:xfrm>
          <a:prstGeom prst="rect">
            <a:avLst/>
          </a:prstGeom>
          <a:solidFill>
            <a:schemeClr val="tx1">
              <a:lumMod val="10000"/>
              <a:lumOff val="90000"/>
              <a:alpha val="37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Support for </a:t>
            </a:r>
            <a:r>
              <a:rPr lang="fr-FR" dirty="0" err="1" smtClean="0"/>
              <a:t>parameterised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families</a:t>
            </a: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9093"/>
            <a:ext cx="8816975" cy="37494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68325" y="5818747"/>
            <a:ext cx="2878462" cy="369332"/>
          </a:xfrm>
          <a:prstGeom prst="rect">
            <a:avLst/>
          </a:prstGeom>
          <a:solidFill>
            <a:schemeClr val="tx1">
              <a:lumMod val="10000"/>
              <a:lumOff val="90000"/>
              <a:alpha val="37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Synchronisation </a:t>
            </a:r>
            <a:r>
              <a:rPr lang="fr-FR" dirty="0" err="1" smtClean="0"/>
              <a:t>vectors</a:t>
            </a:r>
            <a:endParaRPr lang="fr-FR" dirty="0" smtClean="0"/>
          </a:p>
        </p:txBody>
      </p:sp>
      <p:cxnSp>
        <p:nvCxnSpPr>
          <p:cNvPr id="5" name="Connecteur droit avec flèche 4"/>
          <p:cNvCxnSpPr>
            <a:stCxn id="14" idx="0"/>
            <a:endCxn id="11" idx="1"/>
          </p:cNvCxnSpPr>
          <p:nvPr/>
        </p:nvCxnSpPr>
        <p:spPr bwMode="auto">
          <a:xfrm flipV="1">
            <a:off x="2007556" y="4249738"/>
            <a:ext cx="895982" cy="15690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935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9" grpId="0" animBg="1"/>
      <p:bldP spid="13" grpId="0" animBg="1"/>
      <p:bldP spid="10" grpId="0" animBg="1"/>
      <p:bldP spid="12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Basic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pNets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parameterised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LTS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72647" y="1115991"/>
            <a:ext cx="2636244" cy="4598988"/>
          </a:xfrm>
        </p:spPr>
        <p:txBody>
          <a:bodyPr lIns="92075" tIns="46038" rIns="92075" bIns="46038"/>
          <a:lstStyle/>
          <a:p>
            <a:pPr marL="0" indent="0" defTabSz="762000">
              <a:buFont typeface="Arial" charset="0"/>
              <a:buNone/>
              <a:defRPr/>
            </a:pPr>
            <a:r>
              <a:rPr lang="en-GB" b="1" dirty="0"/>
              <a:t>Labelled transition systems, with</a:t>
            </a:r>
            <a:r>
              <a:rPr lang="en-GB" b="1" dirty="0" smtClean="0"/>
              <a:t>:</a:t>
            </a:r>
            <a:endParaRPr lang="en-GB" b="1" dirty="0"/>
          </a:p>
          <a:p>
            <a:pPr marL="285750" indent="-285750" defTabSz="762000">
              <a:buFontTx/>
              <a:buChar char="•"/>
              <a:defRPr/>
            </a:pPr>
            <a:r>
              <a:rPr lang="en-GB" b="1" dirty="0"/>
              <a:t>Value passing</a:t>
            </a:r>
          </a:p>
          <a:p>
            <a:pPr marL="285750" indent="-285750" defTabSz="762000">
              <a:buFontTx/>
              <a:buChar char="•"/>
              <a:defRPr/>
            </a:pPr>
            <a:r>
              <a:rPr lang="en-GB" b="1" dirty="0"/>
              <a:t>Local variables</a:t>
            </a:r>
          </a:p>
          <a:p>
            <a:pPr marL="285750" indent="-285750" defTabSz="762000">
              <a:buFontTx/>
              <a:buChar char="•"/>
              <a:defRPr/>
            </a:pPr>
            <a:r>
              <a:rPr lang="en-GB" b="1" dirty="0"/>
              <a:t>Guards…</a:t>
            </a:r>
            <a:r>
              <a:rPr lang="en-GB" b="1" dirty="0" smtClean="0"/>
              <a:t>.</a:t>
            </a:r>
          </a:p>
          <a:p>
            <a:pPr marL="0" indent="0" defTabSz="762000">
              <a:buNone/>
              <a:defRPr/>
            </a:pPr>
            <a:r>
              <a:rPr lang="en-GB" b="1" dirty="0" smtClean="0"/>
              <a:t>(~value passing CCS, LOTOS)</a:t>
            </a:r>
          </a:p>
          <a:p>
            <a:pPr marL="0" indent="0" defTabSz="762000">
              <a:buNone/>
              <a:defRPr/>
            </a:pPr>
            <a:endParaRPr lang="en-GB" b="1" dirty="0"/>
          </a:p>
          <a:p>
            <a:pPr marL="0" indent="0" defTabSz="762000">
              <a:buFont typeface="Arial" charset="0"/>
              <a:buNone/>
              <a:defRPr/>
            </a:pPr>
            <a:r>
              <a:rPr lang="en-GB" b="1" dirty="0" smtClean="0"/>
              <a:t>Can be written as a UML state machine</a:t>
            </a:r>
            <a:endParaRPr lang="en-GB" b="1" dirty="0"/>
          </a:p>
          <a:p>
            <a:pPr marL="285750" indent="-285750" defTabSz="762000">
              <a:buFontTx/>
              <a:buChar char="•"/>
              <a:defRPr/>
            </a:pPr>
            <a:endParaRPr lang="en-GB" b="1" dirty="0"/>
          </a:p>
          <a:p>
            <a:pPr lvl="3" defTabSz="762000">
              <a:defRPr/>
            </a:pPr>
            <a:endParaRPr lang="en-GB" sz="2800" dirty="0"/>
          </a:p>
        </p:txBody>
      </p:sp>
      <p:sp>
        <p:nvSpPr>
          <p:cNvPr id="43012" name="Espace réservé de la date 3"/>
          <p:cNvSpPr txBox="1">
            <a:spLocks noGrp="1"/>
          </p:cNvSpPr>
          <p:nvPr/>
        </p:nvSpPr>
        <p:spPr bwMode="auto">
          <a:xfrm>
            <a:off x="711200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 New Roman" charset="0"/>
              </a:rPr>
              <a:t>Eric MADELAINE  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458788" y="261938"/>
            <a:ext cx="81676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lnSpc>
                <a:spcPct val="90000"/>
              </a:lnSpc>
            </a:pPr>
            <a:endParaRPr lang="es-ES" sz="3200" b="1">
              <a:solidFill>
                <a:srgbClr val="FAFD00"/>
              </a:solidFill>
            </a:endParaRPr>
          </a:p>
        </p:txBody>
      </p:sp>
      <p:pic>
        <p:nvPicPr>
          <p:cNvPr id="43014" name="Picture 116" descr="Method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80" y="1114425"/>
            <a:ext cx="67865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585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Complex</a:t>
            </a:r>
            <a:r>
              <a:rPr lang="fr-FR" dirty="0" smtClean="0"/>
              <a:t> synchronisations in </a:t>
            </a:r>
            <a:r>
              <a:rPr lang="fr-FR" dirty="0" err="1" smtClean="0"/>
              <a:t>pNets</a:t>
            </a:r>
            <a:r>
              <a:rPr lang="fr-FR" dirty="0" smtClean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Many</a:t>
            </a:r>
            <a:r>
              <a:rPr lang="fr-FR" dirty="0" smtClean="0"/>
              <a:t>-to-</a:t>
            </a:r>
            <a:r>
              <a:rPr lang="fr-FR" dirty="0" err="1" smtClean="0"/>
              <a:t>many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1390" y="1295400"/>
            <a:ext cx="8247062" cy="4572000"/>
          </a:xfrm>
        </p:spPr>
        <p:txBody>
          <a:bodyPr/>
          <a:lstStyle/>
          <a:p>
            <a:r>
              <a:rPr lang="fr-FR" dirty="0" smtClean="0"/>
              <a:t>Synchronisation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processes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time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" y="3107921"/>
            <a:ext cx="8915400" cy="4488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043285" y="3876734"/>
            <a:ext cx="1771122" cy="664100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1386602" y="4987516"/>
            <a:ext cx="1331110" cy="664100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4043284" y="5146923"/>
            <a:ext cx="1899295" cy="664100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1386602" y="3876734"/>
            <a:ext cx="1331110" cy="664100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 bwMode="auto">
          <a:xfrm>
            <a:off x="3204333" y="4540834"/>
            <a:ext cx="419476" cy="224376"/>
          </a:xfrm>
          <a:prstGeom prst="ellipse">
            <a:avLst/>
          </a:prstGeom>
          <a:noFill/>
          <a:ln w="38100" cap="flat" cmpd="sng" algn="ctr">
            <a:solidFill>
              <a:srgbClr val="19191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10" idx="3"/>
            <a:endCxn id="11" idx="1"/>
          </p:cNvCxnSpPr>
          <p:nvPr/>
        </p:nvCxnSpPr>
        <p:spPr bwMode="auto">
          <a:xfrm>
            <a:off x="2717712" y="4208784"/>
            <a:ext cx="548052" cy="3649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>
            <a:stCxn id="8" idx="3"/>
            <a:endCxn id="11" idx="3"/>
          </p:cNvCxnSpPr>
          <p:nvPr/>
        </p:nvCxnSpPr>
        <p:spPr bwMode="auto">
          <a:xfrm flipV="1">
            <a:off x="2717712" y="4732351"/>
            <a:ext cx="548052" cy="5872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>
            <a:stCxn id="11" idx="7"/>
            <a:endCxn id="7" idx="1"/>
          </p:cNvCxnSpPr>
          <p:nvPr/>
        </p:nvCxnSpPr>
        <p:spPr bwMode="auto">
          <a:xfrm flipV="1">
            <a:off x="3562378" y="4208784"/>
            <a:ext cx="480907" cy="3649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>
            <a:stCxn id="11" idx="5"/>
            <a:endCxn id="9" idx="1"/>
          </p:cNvCxnSpPr>
          <p:nvPr/>
        </p:nvCxnSpPr>
        <p:spPr bwMode="auto">
          <a:xfrm>
            <a:off x="3562378" y="4732351"/>
            <a:ext cx="480906" cy="7466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Image 22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r="67597"/>
          <a:stretch/>
        </p:blipFill>
        <p:spPr>
          <a:xfrm>
            <a:off x="1520600" y="5103135"/>
            <a:ext cx="1095300" cy="448802"/>
          </a:xfrm>
          <a:prstGeom prst="rect">
            <a:avLst/>
          </a:prstGeom>
        </p:spPr>
      </p:pic>
      <p:pic>
        <p:nvPicPr>
          <p:cNvPr id="24" name="Image 23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r="81222" b="-3234"/>
          <a:stretch/>
        </p:blipFill>
        <p:spPr>
          <a:xfrm>
            <a:off x="1602166" y="4059846"/>
            <a:ext cx="1013734" cy="463317"/>
          </a:xfrm>
          <a:prstGeom prst="rect">
            <a:avLst/>
          </a:prstGeom>
        </p:spPr>
      </p:pic>
      <p:pic>
        <p:nvPicPr>
          <p:cNvPr id="29" name="Image 28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-17534" r="47732"/>
          <a:stretch/>
        </p:blipFill>
        <p:spPr>
          <a:xfrm>
            <a:off x="4043285" y="3876734"/>
            <a:ext cx="1677905" cy="527494"/>
          </a:xfrm>
          <a:prstGeom prst="rect">
            <a:avLst/>
          </a:prstGeom>
        </p:spPr>
      </p:pic>
      <p:pic>
        <p:nvPicPr>
          <p:cNvPr id="30" name="Image 29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-17534" r="47732"/>
          <a:stretch/>
        </p:blipFill>
        <p:spPr>
          <a:xfrm>
            <a:off x="4043285" y="5215226"/>
            <a:ext cx="1677905" cy="5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Complex</a:t>
            </a:r>
            <a:r>
              <a:rPr lang="fr-FR" dirty="0" smtClean="0"/>
              <a:t> synchronisations in </a:t>
            </a:r>
            <a:r>
              <a:rPr lang="fr-FR" dirty="0" err="1" smtClean="0"/>
              <a:t>pNets</a:t>
            </a:r>
            <a:r>
              <a:rPr lang="fr-FR" dirty="0" smtClean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indexing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parameter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index </a:t>
            </a:r>
            <a:r>
              <a:rPr lang="fr-FR" dirty="0" err="1" smtClean="0"/>
              <a:t>inside</a:t>
            </a:r>
            <a:r>
              <a:rPr lang="fr-FR" dirty="0" smtClean="0"/>
              <a:t> a structure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Indexation in </a:t>
            </a:r>
            <a:r>
              <a:rPr lang="fr-FR" dirty="0" err="1" smtClean="0"/>
              <a:t>family</a:t>
            </a:r>
            <a:r>
              <a:rPr lang="fr-FR" dirty="0" smtClean="0"/>
              <a:t> of future </a:t>
            </a:r>
            <a:r>
              <a:rPr lang="fr-FR" dirty="0" err="1" smtClean="0"/>
              <a:t>proxies</a:t>
            </a:r>
            <a:r>
              <a:rPr lang="fr-FR" dirty="0" smtClean="0"/>
              <a:t> </a:t>
            </a:r>
          </a:p>
          <a:p>
            <a:pPr marL="457200" lvl="1" indent="0">
              <a:buNone/>
            </a:pPr>
            <a:r>
              <a:rPr lang="fr-FR" dirty="0" err="1" smtClean="0"/>
              <a:t>Many</a:t>
            </a:r>
            <a:r>
              <a:rPr lang="fr-FR" dirty="0" smtClean="0"/>
              <a:t> to-</a:t>
            </a:r>
            <a:r>
              <a:rPr lang="fr-FR" dirty="0" err="1" smtClean="0"/>
              <a:t>many</a:t>
            </a:r>
            <a:r>
              <a:rPr lang="fr-FR" dirty="0" smtClean="0"/>
              <a:t> synchronisation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indexing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73" y="2034535"/>
            <a:ext cx="6718300" cy="4699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 bwMode="auto">
          <a:xfrm flipV="1">
            <a:off x="3542244" y="2388431"/>
            <a:ext cx="0" cy="4893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48" y="2923433"/>
            <a:ext cx="254000" cy="304800"/>
          </a:xfrm>
          <a:prstGeom prst="rect">
            <a:avLst/>
          </a:prstGeom>
        </p:spPr>
      </p:pic>
      <p:pic>
        <p:nvPicPr>
          <p:cNvPr id="12" name="Image 11" descr="Screen Shot 2013-05-23 at 4.19.23 PM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8" t="1" b="55635"/>
          <a:stretch/>
        </p:blipFill>
        <p:spPr>
          <a:xfrm>
            <a:off x="884696" y="5315989"/>
            <a:ext cx="8259304" cy="327974"/>
          </a:xfrm>
          <a:prstGeom prst="rect">
            <a:avLst/>
          </a:prstGeom>
        </p:spPr>
      </p:pic>
      <p:pic>
        <p:nvPicPr>
          <p:cNvPr id="13" name="Image 12" descr="Screen Shot 2013-05-23 at 4.19.23 PM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0" b="47800"/>
          <a:stretch/>
        </p:blipFill>
        <p:spPr>
          <a:xfrm>
            <a:off x="0" y="4934694"/>
            <a:ext cx="4500143" cy="3812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287979" y="2877768"/>
            <a:ext cx="1331110" cy="664100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 bwMode="auto">
          <a:xfrm>
            <a:off x="4357893" y="2956314"/>
            <a:ext cx="1331110" cy="664100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 bwMode="auto">
          <a:xfrm>
            <a:off x="4428729" y="3038808"/>
            <a:ext cx="1331110" cy="6641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12" y="2968904"/>
            <a:ext cx="254000" cy="304800"/>
          </a:xfrm>
          <a:prstGeom prst="rect">
            <a:avLst/>
          </a:prstGeom>
        </p:spPr>
      </p:pic>
      <p:cxnSp>
        <p:nvCxnSpPr>
          <p:cNvPr id="20" name="Connecteur droit avec flèche 19"/>
          <p:cNvCxnSpPr>
            <a:stCxn id="18" idx="1"/>
          </p:cNvCxnSpPr>
          <p:nvPr/>
        </p:nvCxnSpPr>
        <p:spPr bwMode="auto">
          <a:xfrm flipH="1">
            <a:off x="5759839" y="3121304"/>
            <a:ext cx="662573" cy="127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7538921" y="5613655"/>
            <a:ext cx="1875991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Global action</a:t>
            </a:r>
            <a:endParaRPr lang="fr-FR" sz="2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623805" y="5643963"/>
            <a:ext cx="3425471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Transmit </a:t>
            </a:r>
            <a:r>
              <a:rPr lang="fr-FR" sz="2800" dirty="0" err="1" smtClean="0"/>
              <a:t>reply</a:t>
            </a:r>
            <a:r>
              <a:rPr lang="fr-FR" sz="2800" dirty="0" smtClean="0"/>
              <a:t> to </a:t>
            </a:r>
            <a:r>
              <a:rPr lang="fr-FR" sz="2800" dirty="0" err="1" smtClean="0"/>
              <a:t>subcomponent</a:t>
            </a:r>
            <a:r>
              <a:rPr lang="fr-FR" sz="2800" dirty="0" smtClean="0"/>
              <a:t> k</a:t>
            </a:r>
            <a:endParaRPr lang="fr-FR" sz="28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06400" y="5674271"/>
            <a:ext cx="272776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Update local future proxy</a:t>
            </a:r>
            <a:endParaRPr lang="fr-FR" sz="2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595578" y="4120059"/>
            <a:ext cx="272776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Recycle local future proxy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8280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A </a:t>
            </a:r>
            <a:r>
              <a:rPr lang="fr-FR" dirty="0" err="1" smtClean="0">
                <a:latin typeface="Arial Black"/>
                <a:cs typeface="Arial Black"/>
              </a:rPr>
              <a:t>Distributed</a:t>
            </a:r>
            <a:r>
              <a:rPr lang="fr-FR" dirty="0" smtClean="0">
                <a:latin typeface="Arial Black"/>
                <a:cs typeface="Arial Black"/>
              </a:rPr>
              <a:t> Component Model</a:t>
            </a: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Behavioural</a:t>
            </a:r>
            <a:r>
              <a:rPr lang="fr-FR" dirty="0" smtClean="0">
                <a:latin typeface="Arial Black"/>
                <a:cs typeface="Arial Black"/>
              </a:rPr>
              <a:t> </a:t>
            </a:r>
            <a:r>
              <a:rPr lang="fr-FR" dirty="0" err="1" smtClean="0">
                <a:latin typeface="Arial Black"/>
                <a:cs typeface="Arial Black"/>
              </a:rPr>
              <a:t>Specification</a:t>
            </a: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Verification</a:t>
            </a:r>
            <a:r>
              <a:rPr lang="fr-FR" dirty="0" smtClean="0">
                <a:latin typeface="Arial Black"/>
                <a:cs typeface="Arial Black"/>
              </a:rPr>
              <a:t> Platform</a:t>
            </a: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Status</a:t>
            </a:r>
            <a:r>
              <a:rPr lang="fr-FR" dirty="0" smtClean="0">
                <a:latin typeface="Arial Black"/>
                <a:cs typeface="Arial Black"/>
              </a:rPr>
              <a:t>, conclusion, and perspectives</a:t>
            </a:r>
          </a:p>
        </p:txBody>
      </p:sp>
      <p:sp>
        <p:nvSpPr>
          <p:cNvPr id="20484" name="Chevron 6"/>
          <p:cNvSpPr>
            <a:spLocks noChangeArrowheads="1"/>
          </p:cNvSpPr>
          <p:nvPr/>
        </p:nvSpPr>
        <p:spPr bwMode="auto">
          <a:xfrm>
            <a:off x="1008063" y="3966710"/>
            <a:ext cx="617537" cy="220662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20485" name="Chevron 7"/>
          <p:cNvSpPr>
            <a:spLocks noChangeArrowheads="1"/>
          </p:cNvSpPr>
          <p:nvPr/>
        </p:nvSpPr>
        <p:spPr bwMode="auto">
          <a:xfrm rot="10800000">
            <a:off x="7485063" y="3966710"/>
            <a:ext cx="617537" cy="220662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90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Use-case: Fault-tolerant storage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gray">
          <a:xfrm>
            <a:off x="220663" y="4486275"/>
            <a:ext cx="840263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normAutofit/>
          </a:bodyPr>
          <a:lstStyle/>
          <a:p>
            <a:pPr marL="342900" indent="-342900" defTabSz="7620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1 multicast interface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sending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write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1" lang="fr-FR" sz="2400" dirty="0" err="1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read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requests</a:t>
            </a:r>
            <a:r>
              <a:rPr kumimoji="1" lang="fr-FR" sz="24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to all slaves.</a:t>
            </a:r>
          </a:p>
          <a:p>
            <a:pPr marL="342900" indent="-342900" defTabSz="7620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the slaves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reply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asynchronously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, the master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only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needs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enough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coherent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answers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kumimoji="1" lang="fr-FR" sz="24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terminate</a:t>
            </a:r>
            <a:r>
              <a:rPr kumimoji="1" lang="fr-FR" sz="24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40966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22" y="1358900"/>
            <a:ext cx="5902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82550" y="6327775"/>
            <a:ext cx="8942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/>
              <a:t>Verifying Safety of Fault-Tolerant Distributed Components  </a:t>
            </a:r>
            <a:br>
              <a:rPr lang="fr-FR" sz="1600" b="1"/>
            </a:br>
            <a:r>
              <a:rPr lang="fr-FR" sz="1600"/>
              <a:t>Rabéa Ameur-Boulifa, Raluca Halalai, Ludovic Henrio, and Eric Madelaine - FACS 2011</a:t>
            </a:r>
            <a:endParaRPr lang="en-US" sz="16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94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BFT </a:t>
            </a:r>
            <a:r>
              <a:rPr lang="fr-FR" dirty="0" err="1" smtClean="0"/>
              <a:t>pNet</a:t>
            </a:r>
            <a:r>
              <a:rPr lang="fr-FR" dirty="0" smtClean="0"/>
              <a:t>: focus on multicast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4" name="Picture 4" descr="CompositeNetSt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136650"/>
            <a:ext cx="89281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ouée 4"/>
          <p:cNvSpPr/>
          <p:nvPr/>
        </p:nvSpPr>
        <p:spPr bwMode="auto">
          <a:xfrm>
            <a:off x="5816600" y="4152900"/>
            <a:ext cx="673100" cy="558800"/>
          </a:xfrm>
          <a:prstGeom prst="donut">
            <a:avLst>
              <a:gd name="adj" fmla="val 6818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ée 5"/>
          <p:cNvSpPr/>
          <p:nvPr/>
        </p:nvSpPr>
        <p:spPr bwMode="auto">
          <a:xfrm>
            <a:off x="4546600" y="4432300"/>
            <a:ext cx="673100" cy="558800"/>
          </a:xfrm>
          <a:prstGeom prst="donut">
            <a:avLst>
              <a:gd name="adj" fmla="val 6818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ée 6"/>
          <p:cNvSpPr/>
          <p:nvPr/>
        </p:nvSpPr>
        <p:spPr bwMode="auto">
          <a:xfrm>
            <a:off x="6997700" y="2501900"/>
            <a:ext cx="673100" cy="558800"/>
          </a:xfrm>
          <a:prstGeom prst="donut">
            <a:avLst>
              <a:gd name="adj" fmla="val 6818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53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Properties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proved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(on the case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study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236663"/>
            <a:ext cx="8475662" cy="52403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fr-FR" b="1" dirty="0" err="1" smtClean="0"/>
              <a:t>Reachability</a:t>
            </a:r>
            <a:r>
              <a:rPr lang="fr-FR" dirty="0" smtClean="0"/>
              <a:t>(*):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1- </a:t>
            </a:r>
            <a:r>
              <a:rPr lang="fr-FR" b="1" dirty="0" smtClean="0"/>
              <a:t>The Read service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terminate</a:t>
            </a:r>
            <a:endParaRPr lang="fr-FR" b="1" dirty="0" smtClean="0"/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          </a:t>
            </a:r>
            <a:r>
              <a:rPr lang="fr-FR" dirty="0" smtClean="0">
                <a:solidFill>
                  <a:srgbClr val="800000"/>
                </a:solidFill>
              </a:rPr>
              <a:t> </a:t>
            </a:r>
            <a:r>
              <a:rPr lang="fr-FR" dirty="0" err="1" smtClean="0">
                <a:solidFill>
                  <a:srgbClr val="800000"/>
                </a:solidFill>
              </a:rPr>
              <a:t>fid:nat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among</a:t>
            </a:r>
            <a:r>
              <a:rPr lang="fr-FR" dirty="0" smtClean="0">
                <a:solidFill>
                  <a:srgbClr val="800000"/>
                </a:solidFill>
              </a:rPr>
              <a:t> {0...2}. ∃ </a:t>
            </a:r>
            <a:r>
              <a:rPr lang="fr-FR" dirty="0" err="1" smtClean="0">
                <a:solidFill>
                  <a:srgbClr val="800000"/>
                </a:solidFill>
              </a:rPr>
              <a:t>b:bool</a:t>
            </a:r>
            <a:r>
              <a:rPr lang="fr-FR" dirty="0" smtClean="0">
                <a:solidFill>
                  <a:srgbClr val="800000"/>
                </a:solidFill>
              </a:rPr>
              <a:t>.	&lt;</a:t>
            </a:r>
            <a:r>
              <a:rPr lang="fr-FR" dirty="0" err="1" smtClean="0">
                <a:solidFill>
                  <a:srgbClr val="800000"/>
                </a:solidFill>
              </a:rPr>
              <a:t>true</a:t>
            </a:r>
            <a:r>
              <a:rPr lang="fr-FR" dirty="0" smtClean="0">
                <a:solidFill>
                  <a:srgbClr val="800000"/>
                </a:solidFill>
              </a:rPr>
              <a:t>* . {!</a:t>
            </a:r>
            <a:r>
              <a:rPr lang="fr-FR" dirty="0" err="1" smtClean="0">
                <a:solidFill>
                  <a:srgbClr val="800000"/>
                </a:solidFill>
              </a:rPr>
              <a:t>R_Read</a:t>
            </a:r>
            <a:r>
              <a:rPr lang="fr-FR" dirty="0" smtClean="0">
                <a:solidFill>
                  <a:srgbClr val="800000"/>
                </a:solidFill>
              </a:rPr>
              <a:t> !</a:t>
            </a:r>
            <a:r>
              <a:rPr lang="fr-FR" dirty="0" err="1" smtClean="0">
                <a:solidFill>
                  <a:srgbClr val="800000"/>
                </a:solidFill>
              </a:rPr>
              <a:t>fid</a:t>
            </a:r>
            <a:r>
              <a:rPr lang="fr-FR" dirty="0" smtClean="0">
                <a:solidFill>
                  <a:srgbClr val="800000"/>
                </a:solidFill>
              </a:rPr>
              <a:t> !b}&gt; </a:t>
            </a:r>
            <a:r>
              <a:rPr lang="fr-FR" dirty="0" err="1" smtClean="0">
                <a:solidFill>
                  <a:srgbClr val="800000"/>
                </a:solidFill>
              </a:rPr>
              <a:t>true</a:t>
            </a:r>
            <a:endParaRPr lang="fr-FR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2- </a:t>
            </a:r>
            <a:r>
              <a:rPr lang="fr-FR" b="1" dirty="0" smtClean="0"/>
              <a:t>Is the BFT </a:t>
            </a:r>
            <a:r>
              <a:rPr lang="fr-FR" b="1" dirty="0" err="1" smtClean="0"/>
              <a:t>hypothesis</a:t>
            </a:r>
            <a:r>
              <a:rPr lang="fr-FR" b="1" dirty="0" smtClean="0"/>
              <a:t> </a:t>
            </a:r>
            <a:r>
              <a:rPr lang="fr-FR" b="1" dirty="0" err="1" smtClean="0"/>
              <a:t>respected</a:t>
            </a:r>
            <a:r>
              <a:rPr lang="fr-FR" b="1" dirty="0" smtClean="0"/>
              <a:t> by the model ?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>
                <a:solidFill>
                  <a:srgbClr val="800000"/>
                </a:solidFill>
              </a:rPr>
              <a:t>            &lt; </a:t>
            </a:r>
            <a:r>
              <a:rPr lang="fr-FR" dirty="0" err="1" smtClean="0">
                <a:solidFill>
                  <a:srgbClr val="800000"/>
                </a:solidFill>
              </a:rPr>
              <a:t>true</a:t>
            </a:r>
            <a:r>
              <a:rPr lang="fr-FR" dirty="0" smtClean="0">
                <a:solidFill>
                  <a:srgbClr val="800000"/>
                </a:solidFill>
              </a:rPr>
              <a:t>* . '</a:t>
            </a:r>
            <a:r>
              <a:rPr lang="fr-FR" dirty="0" err="1" smtClean="0">
                <a:solidFill>
                  <a:srgbClr val="800000"/>
                </a:solidFill>
              </a:rPr>
              <a:t>Error</a:t>
            </a:r>
            <a:r>
              <a:rPr lang="fr-FR" dirty="0" smtClean="0">
                <a:solidFill>
                  <a:srgbClr val="800000"/>
                </a:solidFill>
              </a:rPr>
              <a:t> (</a:t>
            </a:r>
            <a:r>
              <a:rPr lang="fr-FR" dirty="0" err="1" smtClean="0">
                <a:solidFill>
                  <a:srgbClr val="800000"/>
                </a:solidFill>
              </a:rPr>
              <a:t>NotBFT</a:t>
            </a:r>
            <a:r>
              <a:rPr lang="fr-FR" dirty="0" smtClean="0">
                <a:solidFill>
                  <a:srgbClr val="800000"/>
                </a:solidFill>
              </a:rPr>
              <a:t>)'&gt; </a:t>
            </a:r>
            <a:r>
              <a:rPr lang="fr-FR" dirty="0" err="1" smtClean="0">
                <a:solidFill>
                  <a:srgbClr val="800000"/>
                </a:solidFill>
              </a:rPr>
              <a:t>true</a:t>
            </a:r>
            <a:r>
              <a:rPr lang="fr-FR" dirty="0" smtClean="0">
                <a:solidFill>
                  <a:srgbClr val="800000"/>
                </a:solidFill>
              </a:rPr>
              <a:t/>
            </a:r>
            <a:br>
              <a:rPr lang="fr-FR" dirty="0" smtClean="0">
                <a:solidFill>
                  <a:srgbClr val="800000"/>
                </a:solidFill>
              </a:rPr>
            </a:br>
            <a:endParaRPr lang="fr-FR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fr-FR" b="1" dirty="0" err="1" smtClean="0"/>
              <a:t>Inevitability</a:t>
            </a:r>
            <a:r>
              <a:rPr lang="fr-FR" dirty="0" smtClean="0"/>
              <a:t>: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   </a:t>
            </a:r>
            <a:r>
              <a:rPr lang="fr-FR" dirty="0" err="1" smtClean="0">
                <a:solidFill>
                  <a:srgbClr val="800000"/>
                </a:solidFill>
              </a:rPr>
              <a:t>After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receiving</a:t>
            </a:r>
            <a:r>
              <a:rPr lang="fr-FR" dirty="0" smtClean="0">
                <a:solidFill>
                  <a:srgbClr val="800000"/>
                </a:solidFill>
              </a:rPr>
              <a:t> a </a:t>
            </a:r>
            <a:r>
              <a:rPr lang="fr-FR" dirty="0" err="1" smtClean="0">
                <a:solidFill>
                  <a:srgbClr val="800000"/>
                </a:solidFill>
              </a:rPr>
              <a:t>Q_Write</a:t>
            </a:r>
            <a:r>
              <a:rPr lang="fr-FR" dirty="0" smtClean="0">
                <a:solidFill>
                  <a:srgbClr val="800000"/>
                </a:solidFill>
              </a:rPr>
              <a:t>(</a:t>
            </a:r>
            <a:r>
              <a:rPr lang="fr-FR" dirty="0" err="1" smtClean="0">
                <a:solidFill>
                  <a:srgbClr val="800000"/>
                </a:solidFill>
              </a:rPr>
              <a:t>f,x</a:t>
            </a:r>
            <a:r>
              <a:rPr lang="fr-FR" dirty="0" smtClean="0">
                <a:solidFill>
                  <a:srgbClr val="800000"/>
                </a:solidFill>
              </a:rPr>
              <a:t>) </a:t>
            </a:r>
            <a:r>
              <a:rPr lang="fr-FR" dirty="0" err="1" smtClean="0">
                <a:solidFill>
                  <a:srgbClr val="800000"/>
                </a:solidFill>
              </a:rPr>
              <a:t>request</a:t>
            </a:r>
            <a:r>
              <a:rPr lang="fr-FR" dirty="0" smtClean="0">
                <a:solidFill>
                  <a:srgbClr val="800000"/>
                </a:solidFill>
              </a:rPr>
              <a:t>, </a:t>
            </a:r>
            <a:r>
              <a:rPr lang="fr-FR" dirty="0" err="1" smtClean="0">
                <a:solidFill>
                  <a:srgbClr val="800000"/>
                </a:solidFill>
              </a:rPr>
              <a:t>it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is</a:t>
            </a:r>
            <a:r>
              <a:rPr lang="fr-FR" dirty="0" smtClean="0">
                <a:solidFill>
                  <a:srgbClr val="800000"/>
                </a:solidFill>
              </a:rPr>
              <a:t> (</a:t>
            </a:r>
            <a:r>
              <a:rPr lang="fr-FR" dirty="0" err="1" smtClean="0">
                <a:solidFill>
                  <a:srgbClr val="800000"/>
                </a:solidFill>
              </a:rPr>
              <a:t>fairly</a:t>
            </a:r>
            <a:r>
              <a:rPr lang="fr-FR" dirty="0" smtClean="0">
                <a:solidFill>
                  <a:srgbClr val="800000"/>
                </a:solidFill>
              </a:rPr>
              <a:t>) </a:t>
            </a:r>
            <a:r>
              <a:rPr lang="fr-FR" dirty="0" err="1" smtClean="0">
                <a:solidFill>
                  <a:srgbClr val="800000"/>
                </a:solidFill>
              </a:rPr>
              <a:t>inevitable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that</a:t>
            </a:r>
            <a:r>
              <a:rPr lang="fr-FR" dirty="0" smtClean="0">
                <a:solidFill>
                  <a:srgbClr val="800000"/>
                </a:solidFill>
              </a:rPr>
              <a:t> the </a:t>
            </a:r>
            <a:r>
              <a:rPr lang="fr-FR" dirty="0" err="1" smtClean="0">
                <a:solidFill>
                  <a:srgbClr val="800000"/>
                </a:solidFill>
              </a:rPr>
              <a:t>Write</a:t>
            </a:r>
            <a:r>
              <a:rPr lang="fr-FR" dirty="0" smtClean="0">
                <a:solidFill>
                  <a:srgbClr val="800000"/>
                </a:solidFill>
              </a:rPr>
              <a:t> services </a:t>
            </a:r>
            <a:r>
              <a:rPr lang="fr-FR" dirty="0" err="1" smtClean="0">
                <a:solidFill>
                  <a:srgbClr val="800000"/>
                </a:solidFill>
              </a:rPr>
              <a:t>terminates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with</a:t>
            </a:r>
            <a:r>
              <a:rPr lang="fr-FR" dirty="0" smtClean="0">
                <a:solidFill>
                  <a:srgbClr val="800000"/>
                </a:solidFill>
              </a:rPr>
              <a:t> a </a:t>
            </a:r>
            <a:r>
              <a:rPr lang="fr-FR" dirty="0" err="1" smtClean="0">
                <a:solidFill>
                  <a:srgbClr val="800000"/>
                </a:solidFill>
              </a:rPr>
              <a:t>R_Write</a:t>
            </a:r>
            <a:r>
              <a:rPr lang="fr-FR" dirty="0" smtClean="0">
                <a:solidFill>
                  <a:srgbClr val="800000"/>
                </a:solidFill>
              </a:rPr>
              <a:t>(f) </a:t>
            </a:r>
            <a:r>
              <a:rPr lang="fr-FR" dirty="0" err="1" smtClean="0">
                <a:solidFill>
                  <a:srgbClr val="800000"/>
                </a:solidFill>
              </a:rPr>
              <a:t>answer</a:t>
            </a:r>
            <a:r>
              <a:rPr lang="fr-FR" dirty="0" smtClean="0">
                <a:solidFill>
                  <a:srgbClr val="800000"/>
                </a:solidFill>
              </a:rPr>
              <a:t>, or an </a:t>
            </a:r>
            <a:r>
              <a:rPr lang="fr-FR" dirty="0" err="1" smtClean="0">
                <a:solidFill>
                  <a:srgbClr val="800000"/>
                </a:solidFill>
              </a:rPr>
              <a:t>Error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is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raised</a:t>
            </a:r>
            <a:r>
              <a:rPr lang="fr-FR" dirty="0" smtClean="0">
                <a:solidFill>
                  <a:srgbClr val="800000"/>
                </a:solidFill>
              </a:rPr>
              <a:t>.</a:t>
            </a:r>
            <a:br>
              <a:rPr lang="fr-FR" dirty="0" smtClean="0">
                <a:solidFill>
                  <a:srgbClr val="800000"/>
                </a:solidFill>
              </a:rPr>
            </a:br>
            <a:endParaRPr lang="fr-FR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fr-FR" b="1" dirty="0" err="1" smtClean="0"/>
              <a:t>Functional</a:t>
            </a:r>
            <a:r>
              <a:rPr lang="fr-FR" b="1" dirty="0" smtClean="0"/>
              <a:t> </a:t>
            </a:r>
            <a:r>
              <a:rPr lang="fr-FR" b="1" dirty="0" err="1" smtClean="0"/>
              <a:t>correctness</a:t>
            </a:r>
            <a:r>
              <a:rPr lang="fr-FR" dirty="0" smtClean="0"/>
              <a:t>: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   </a:t>
            </a:r>
            <a:r>
              <a:rPr lang="fr-FR" dirty="0" err="1" smtClean="0">
                <a:solidFill>
                  <a:srgbClr val="800000"/>
                </a:solidFill>
              </a:rPr>
              <a:t>After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receiving</a:t>
            </a:r>
            <a:r>
              <a:rPr lang="fr-FR" dirty="0" smtClean="0">
                <a:solidFill>
                  <a:srgbClr val="800000"/>
                </a:solidFill>
              </a:rPr>
              <a:t> a ?</a:t>
            </a:r>
            <a:r>
              <a:rPr lang="fr-FR" dirty="0" err="1" smtClean="0">
                <a:solidFill>
                  <a:srgbClr val="800000"/>
                </a:solidFill>
              </a:rPr>
              <a:t>Q_Write</a:t>
            </a:r>
            <a:r>
              <a:rPr lang="fr-FR" dirty="0" smtClean="0">
                <a:solidFill>
                  <a:srgbClr val="800000"/>
                </a:solidFill>
              </a:rPr>
              <a:t>(f1,x), and </a:t>
            </a:r>
            <a:r>
              <a:rPr lang="fr-FR" dirty="0" err="1" smtClean="0">
                <a:solidFill>
                  <a:srgbClr val="800000"/>
                </a:solidFill>
              </a:rPr>
              <a:t>before</a:t>
            </a:r>
            <a:r>
              <a:rPr lang="fr-FR" dirty="0" smtClean="0">
                <a:solidFill>
                  <a:srgbClr val="800000"/>
                </a:solidFill>
              </a:rPr>
              <a:t> the </a:t>
            </a:r>
            <a:r>
              <a:rPr lang="fr-FR" dirty="0" err="1" smtClean="0">
                <a:solidFill>
                  <a:srgbClr val="800000"/>
                </a:solidFill>
              </a:rPr>
              <a:t>next</a:t>
            </a:r>
            <a:r>
              <a:rPr lang="fr-FR" dirty="0" smtClean="0">
                <a:solidFill>
                  <a:srgbClr val="800000"/>
                </a:solidFill>
              </a:rPr>
              <a:t> ?</a:t>
            </a:r>
            <a:r>
              <a:rPr lang="fr-FR" dirty="0" err="1" smtClean="0">
                <a:solidFill>
                  <a:srgbClr val="800000"/>
                </a:solidFill>
              </a:rPr>
              <a:t>Q_Write</a:t>
            </a:r>
            <a:r>
              <a:rPr lang="fr-FR" dirty="0" smtClean="0">
                <a:solidFill>
                  <a:srgbClr val="800000"/>
                </a:solidFill>
              </a:rPr>
              <a:t>, a ?</a:t>
            </a:r>
            <a:r>
              <a:rPr lang="fr-FR" dirty="0" err="1" smtClean="0">
                <a:solidFill>
                  <a:srgbClr val="800000"/>
                </a:solidFill>
              </a:rPr>
              <a:t>Q_Read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requests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raises</a:t>
            </a:r>
            <a:r>
              <a:rPr lang="fr-FR" dirty="0" smtClean="0">
                <a:solidFill>
                  <a:srgbClr val="800000"/>
                </a:solidFill>
              </a:rPr>
              <a:t> a !</a:t>
            </a:r>
            <a:r>
              <a:rPr lang="fr-FR" dirty="0" err="1" smtClean="0">
                <a:solidFill>
                  <a:srgbClr val="800000"/>
                </a:solidFill>
              </a:rPr>
              <a:t>R_Read</a:t>
            </a:r>
            <a:r>
              <a:rPr lang="fr-FR" dirty="0" smtClean="0">
                <a:solidFill>
                  <a:srgbClr val="800000"/>
                </a:solidFill>
              </a:rPr>
              <a:t>(y) </a:t>
            </a:r>
            <a:r>
              <a:rPr lang="fr-FR" dirty="0" err="1" smtClean="0">
                <a:solidFill>
                  <a:srgbClr val="800000"/>
                </a:solidFill>
              </a:rPr>
              <a:t>response</a:t>
            </a:r>
            <a:r>
              <a:rPr lang="fr-FR" dirty="0" smtClean="0">
                <a:solidFill>
                  <a:srgbClr val="800000"/>
                </a:solidFill>
              </a:rPr>
              <a:t>, </a:t>
            </a:r>
            <a:r>
              <a:rPr lang="fr-FR" dirty="0" err="1" smtClean="0">
                <a:solidFill>
                  <a:srgbClr val="800000"/>
                </a:solidFill>
              </a:rPr>
              <a:t>with</a:t>
            </a:r>
            <a:r>
              <a:rPr lang="fr-FR" dirty="0" smtClean="0">
                <a:solidFill>
                  <a:srgbClr val="800000"/>
                </a:solidFill>
              </a:rPr>
              <a:t> y=x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endParaRPr lang="fr-FR" dirty="0" smtClean="0"/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fr-FR" dirty="0" smtClean="0"/>
              <a:t>(*) Model </a:t>
            </a:r>
            <a:r>
              <a:rPr lang="fr-FR" dirty="0" err="1" smtClean="0"/>
              <a:t>Checking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(MCL), </a:t>
            </a:r>
            <a:r>
              <a:rPr lang="fr-FR" dirty="0" err="1" smtClean="0"/>
              <a:t>Mateescu</a:t>
            </a:r>
            <a:r>
              <a:rPr lang="fr-FR" dirty="0" smtClean="0"/>
              <a:t> et al, FM’08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22967" y="4530725"/>
            <a:ext cx="8712200" cy="1946275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Prove </a:t>
            </a:r>
            <a:r>
              <a:rPr lang="en-GB" sz="2400" i="1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(safety and </a:t>
            </a:r>
            <a:r>
              <a:rPr lang="en-GB" sz="2400" i="1" dirty="0" err="1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liveness</a:t>
            </a:r>
            <a:r>
              <a:rPr lang="en-GB" sz="2400" i="1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GB" sz="2400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algn="ctr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generic properties like absence of deadlock </a:t>
            </a:r>
          </a:p>
          <a:p>
            <a:pPr marL="342900" indent="-342900" algn="ctr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or properties specific to the application logic</a:t>
            </a:r>
            <a:endParaRPr lang="en-GB" sz="2400" b="1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82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vce-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25" y="3697087"/>
            <a:ext cx="3800771" cy="27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767" y="474664"/>
            <a:ext cx="7540978" cy="820737"/>
          </a:xfrm>
        </p:spPr>
        <p:txBody>
          <a:bodyPr/>
          <a:lstStyle/>
          <a:p>
            <a:pPr algn="ctr"/>
            <a:r>
              <a:rPr lang="fr-FR" sz="3900" i="1">
                <a:solidFill>
                  <a:schemeClr val="tx1"/>
                </a:solidFill>
                <a:latin typeface="Helvetica" charset="0"/>
              </a:rPr>
              <a:t>Tool Architecture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4887" y="4382188"/>
            <a:ext cx="5455483" cy="190113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/>
              <a:t>Currently: production </a:t>
            </a:r>
            <a:r>
              <a:rPr lang="en-US" sz="2000" b="1" dirty="0"/>
              <a:t>of the CADP input </a:t>
            </a:r>
            <a:r>
              <a:rPr lang="en-US" sz="2000" b="1" dirty="0" smtClean="0"/>
              <a:t>formats; </a:t>
            </a:r>
            <a:r>
              <a:rPr lang="en-US" sz="2000" b="1" dirty="0"/>
              <a:t>only partially (~50%) available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Goal: full </a:t>
            </a:r>
            <a:r>
              <a:rPr lang="en-US" sz="2000" b="1" dirty="0" err="1" smtClean="0"/>
              <a:t>automatisation</a:t>
            </a:r>
            <a:endParaRPr lang="en-US" sz="20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cxnSp>
        <p:nvCxnSpPr>
          <p:cNvPr id="6" name="Connecteur droit avec flèche 100"/>
          <p:cNvCxnSpPr>
            <a:cxnSpLocks noChangeShapeType="1"/>
          </p:cNvCxnSpPr>
          <p:nvPr/>
        </p:nvCxnSpPr>
        <p:spPr bwMode="auto">
          <a:xfrm>
            <a:off x="1743346" y="2581963"/>
            <a:ext cx="7191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necteur droit avec flèche 53"/>
          <p:cNvCxnSpPr>
            <a:cxnSpLocks noChangeShapeType="1"/>
          </p:cNvCxnSpPr>
          <p:nvPr/>
        </p:nvCxnSpPr>
        <p:spPr bwMode="auto">
          <a:xfrm flipH="1">
            <a:off x="1698896" y="1796151"/>
            <a:ext cx="3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eur droit avec flèche 54"/>
          <p:cNvCxnSpPr>
            <a:cxnSpLocks noChangeShapeType="1"/>
          </p:cNvCxnSpPr>
          <p:nvPr/>
        </p:nvCxnSpPr>
        <p:spPr bwMode="auto">
          <a:xfrm flipH="1">
            <a:off x="1711596" y="2583551"/>
            <a:ext cx="15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avec flèche 55"/>
          <p:cNvCxnSpPr>
            <a:cxnSpLocks noChangeShapeType="1"/>
          </p:cNvCxnSpPr>
          <p:nvPr/>
        </p:nvCxnSpPr>
        <p:spPr bwMode="auto">
          <a:xfrm>
            <a:off x="1195659" y="2443851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avec flèche 56"/>
          <p:cNvCxnSpPr>
            <a:cxnSpLocks noChangeShapeType="1"/>
          </p:cNvCxnSpPr>
          <p:nvPr/>
        </p:nvCxnSpPr>
        <p:spPr bwMode="auto">
          <a:xfrm flipH="1">
            <a:off x="3324496" y="2685151"/>
            <a:ext cx="15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eur droit avec flèche 57"/>
          <p:cNvCxnSpPr>
            <a:cxnSpLocks noChangeShapeType="1"/>
            <a:endCxn id="17" idx="2"/>
          </p:cNvCxnSpPr>
          <p:nvPr/>
        </p:nvCxnSpPr>
        <p:spPr bwMode="auto">
          <a:xfrm>
            <a:off x="3757884" y="2545451"/>
            <a:ext cx="898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avec flèche 58"/>
          <p:cNvCxnSpPr>
            <a:cxnSpLocks noChangeShapeType="1"/>
          </p:cNvCxnSpPr>
          <p:nvPr/>
        </p:nvCxnSpPr>
        <p:spPr bwMode="auto">
          <a:xfrm>
            <a:off x="1741759" y="1694551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à coins arrondis 13"/>
          <p:cNvSpPr/>
          <p:nvPr/>
        </p:nvSpPr>
        <p:spPr bwMode="auto">
          <a:xfrm>
            <a:off x="424134" y="1338951"/>
            <a:ext cx="1543050" cy="2209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>
              <a:spcAft>
                <a:spcPts val="600"/>
              </a:spcAft>
              <a:defRPr/>
            </a:pPr>
            <a:r>
              <a:rPr lang="en-US" u="sng" dirty="0" err="1">
                <a:ea typeface="ＭＳ Ｐゴシック" pitchFamily="34" charset="-128"/>
                <a:cs typeface="Arial" charset="0"/>
              </a:rPr>
              <a:t>Vercors</a:t>
            </a:r>
            <a:r>
              <a:rPr lang="en-US" u="sng" dirty="0">
                <a:ea typeface="ＭＳ Ｐゴシック" pitchFamily="34" charset="-128"/>
                <a:cs typeface="Arial" charset="0"/>
              </a:rPr>
              <a:t> Editors: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ADL ++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Interfaces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Behaviors</a:t>
            </a:r>
          </a:p>
          <a:p>
            <a:pPr>
              <a:defRPr/>
            </a:pPr>
            <a:endParaRPr lang="en-US" sz="1400" b="1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Properties</a:t>
            </a:r>
            <a:endParaRPr lang="fr-FR" sz="14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à coins arrondis 60"/>
          <p:cNvSpPr>
            <a:spLocks noChangeArrowheads="1"/>
          </p:cNvSpPr>
          <p:nvPr/>
        </p:nvSpPr>
        <p:spPr bwMode="auto">
          <a:xfrm>
            <a:off x="2489471" y="2240651"/>
            <a:ext cx="1196975" cy="736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>
              <a:spcAft>
                <a:spcPts val="600"/>
              </a:spcAft>
            </a:pPr>
            <a:r>
              <a:rPr lang="en-US" sz="1600" b="1" u="sng">
                <a:solidFill>
                  <a:srgbClr val="FF0000"/>
                </a:solidFill>
                <a:cs typeface="Arial" charset="0"/>
              </a:rPr>
              <a:t>Behav. Sem.</a:t>
            </a:r>
            <a:endParaRPr lang="fr-FR" sz="1600" b="1" u="sng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Arrondir un rectangle avec un coin diagonal 15"/>
          <p:cNvSpPr/>
          <p:nvPr/>
        </p:nvSpPr>
        <p:spPr bwMode="auto">
          <a:xfrm>
            <a:off x="2462484" y="1389751"/>
            <a:ext cx="763587" cy="609600"/>
          </a:xfrm>
          <a:prstGeom prst="round2Diag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dirty="0">
                <a:ea typeface="ＭＳ Ｐゴシック" pitchFamily="34" charset="-128"/>
                <a:cs typeface="Arial" charset="0"/>
              </a:rPr>
              <a:t>*.fractal</a:t>
            </a:r>
            <a:endParaRPr lang="fr-FR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Arrondir un rectangle avec un coin diagonal 16"/>
          <p:cNvSpPr/>
          <p:nvPr/>
        </p:nvSpPr>
        <p:spPr bwMode="auto">
          <a:xfrm>
            <a:off x="4656409" y="2240651"/>
            <a:ext cx="763587" cy="609600"/>
          </a:xfrm>
          <a:prstGeom prst="round2Diag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dirty="0" err="1">
                <a:latin typeface="Arial" pitchFamily="34" charset="0"/>
                <a:ea typeface="ＭＳ Ｐゴシック" pitchFamily="34" charset="-128"/>
                <a:cs typeface="+mn-cs"/>
              </a:rPr>
              <a:t>pNets</a:t>
            </a:r>
            <a:endParaRPr lang="fr-FR" dirty="0"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8" name="Connecteur droit avec flèche 63"/>
          <p:cNvCxnSpPr>
            <a:cxnSpLocks noChangeShapeType="1"/>
            <a:stCxn id="17" idx="0"/>
          </p:cNvCxnSpPr>
          <p:nvPr/>
        </p:nvCxnSpPr>
        <p:spPr bwMode="auto">
          <a:xfrm>
            <a:off x="5419996" y="2545451"/>
            <a:ext cx="1506538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à coins arrondis 18"/>
          <p:cNvSpPr/>
          <p:nvPr/>
        </p:nvSpPr>
        <p:spPr bwMode="auto">
          <a:xfrm>
            <a:off x="5918471" y="2240651"/>
            <a:ext cx="676275" cy="6096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>
              <a:spcAft>
                <a:spcPts val="1200"/>
              </a:spcAft>
              <a:defRPr/>
            </a:pPr>
            <a:r>
              <a:rPr lang="en-US" u="sng" dirty="0">
                <a:solidFill>
                  <a:srgbClr val="FF0000"/>
                </a:solidFill>
                <a:ea typeface="+mn-ea"/>
                <a:cs typeface="Arial" charset="0"/>
              </a:rPr>
              <a:t>N2F</a:t>
            </a:r>
            <a:endParaRPr lang="fr-FR" u="sng" dirty="0">
              <a:solidFill>
                <a:srgbClr val="FF0000"/>
              </a:solidFill>
              <a:ea typeface="+mn-ea"/>
              <a:cs typeface="Arial" charset="0"/>
            </a:endParaRPr>
          </a:p>
        </p:txBody>
      </p:sp>
      <p:sp>
        <p:nvSpPr>
          <p:cNvPr id="20" name="Arrondir un rectangle avec un coin diagonal 19"/>
          <p:cNvSpPr/>
          <p:nvPr/>
        </p:nvSpPr>
        <p:spPr bwMode="auto">
          <a:xfrm>
            <a:off x="6926534" y="2113651"/>
            <a:ext cx="763587" cy="863600"/>
          </a:xfrm>
          <a:prstGeom prst="round2Diag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LNT</a:t>
            </a:r>
          </a:p>
          <a:p>
            <a:pPr algn="ctr">
              <a:defRPr/>
            </a:pPr>
            <a:r>
              <a:rPr lang="en-US" dirty="0" err="1">
                <a:ea typeface="ＭＳ Ｐゴシック" pitchFamily="34" charset="-128"/>
                <a:cs typeface="Arial" charset="0"/>
              </a:rPr>
              <a:t>exp</a:t>
            </a:r>
            <a:endParaRPr lang="en-US" dirty="0">
              <a:ea typeface="ＭＳ Ｐゴシック" pitchFamily="34" charset="-128"/>
              <a:cs typeface="Arial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svl</a:t>
            </a:r>
            <a:r>
              <a:rPr lang="en-US" b="1" dirty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++</a:t>
            </a:r>
            <a:endParaRPr lang="fr-FR" b="1" dirty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7718696" y="1367054"/>
            <a:ext cx="1431925" cy="23114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>
              <a:spcAft>
                <a:spcPts val="1200"/>
              </a:spcAft>
              <a:defRPr/>
            </a:pPr>
            <a:r>
              <a:rPr lang="en-US" u="sng" dirty="0">
                <a:solidFill>
                  <a:srgbClr val="FF0000"/>
                </a:solidFill>
                <a:ea typeface="+mn-ea"/>
                <a:cs typeface="Arial" charset="0"/>
              </a:rPr>
              <a:t>CADP: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ea typeface="+mn-ea"/>
                <a:cs typeface="Arial" charset="0"/>
              </a:rPr>
              <a:t>Caesar.open</a:t>
            </a:r>
            <a:endParaRPr lang="en-US" sz="1400" b="1" dirty="0">
              <a:solidFill>
                <a:srgbClr val="FF0000"/>
              </a:solidFill>
              <a:ea typeface="+mn-ea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ea typeface="+mn-ea"/>
                <a:cs typeface="Arial" charset="0"/>
              </a:rPr>
              <a:t>Distributor</a:t>
            </a:r>
          </a:p>
          <a:p>
            <a:pPr>
              <a:spcAft>
                <a:spcPts val="120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ea typeface="+mn-ea"/>
                <a:cs typeface="Arial" charset="0"/>
              </a:rPr>
              <a:t>Exp.open</a:t>
            </a:r>
            <a:endParaRPr lang="en-US" sz="1400" b="1" dirty="0">
              <a:solidFill>
                <a:srgbClr val="FF0000"/>
              </a:solidFill>
              <a:ea typeface="+mn-ea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ea typeface="+mn-ea"/>
                <a:cs typeface="Arial" charset="0"/>
              </a:rPr>
              <a:t>Evaluator</a:t>
            </a:r>
          </a:p>
        </p:txBody>
      </p:sp>
      <p:sp>
        <p:nvSpPr>
          <p:cNvPr id="22" name="Arrondir un rectangle avec un coin diagonal 21"/>
          <p:cNvSpPr/>
          <p:nvPr/>
        </p:nvSpPr>
        <p:spPr bwMode="auto">
          <a:xfrm>
            <a:off x="6926534" y="3040751"/>
            <a:ext cx="763587" cy="609600"/>
          </a:xfrm>
          <a:prstGeom prst="round2Diag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+mn-cs"/>
              </a:rPr>
              <a:t>MCL</a:t>
            </a:r>
            <a:endParaRPr lang="fr-FR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531121" y="1389751"/>
            <a:ext cx="676275" cy="6096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>
              <a:spcAft>
                <a:spcPts val="1200"/>
              </a:spcAft>
              <a:defRPr/>
            </a:pPr>
            <a:r>
              <a:rPr lang="en-US" u="sng" dirty="0">
                <a:solidFill>
                  <a:srgbClr val="FF0000"/>
                </a:solidFill>
                <a:ea typeface="+mn-ea"/>
                <a:cs typeface="Arial" charset="0"/>
              </a:rPr>
              <a:t>Abs</a:t>
            </a:r>
            <a:endParaRPr lang="fr-FR" u="sng" dirty="0">
              <a:solidFill>
                <a:srgbClr val="FF0000"/>
              </a:solidFill>
              <a:ea typeface="+mn-ea"/>
              <a:cs typeface="Arial" charset="0"/>
            </a:endParaRPr>
          </a:p>
        </p:txBody>
      </p:sp>
      <p:cxnSp>
        <p:nvCxnSpPr>
          <p:cNvPr id="24" name="Connecteur en angle 69"/>
          <p:cNvCxnSpPr>
            <a:cxnSpLocks noChangeShapeType="1"/>
            <a:stCxn id="17" idx="3"/>
            <a:endCxn id="23" idx="1"/>
          </p:cNvCxnSpPr>
          <p:nvPr/>
        </p:nvCxnSpPr>
        <p:spPr bwMode="auto">
          <a:xfrm rot="5400000" flipH="1" flipV="1">
            <a:off x="5012009" y="1721538"/>
            <a:ext cx="546100" cy="49212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necteur en angle 70"/>
          <p:cNvCxnSpPr>
            <a:cxnSpLocks noChangeShapeType="1"/>
            <a:stCxn id="23" idx="2"/>
          </p:cNvCxnSpPr>
          <p:nvPr/>
        </p:nvCxnSpPr>
        <p:spPr bwMode="auto">
          <a:xfrm rot="5400000">
            <a:off x="5523978" y="1895369"/>
            <a:ext cx="241300" cy="44926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necteur droit avec flèche 71"/>
          <p:cNvCxnSpPr>
            <a:cxnSpLocks noChangeShapeType="1"/>
          </p:cNvCxnSpPr>
          <p:nvPr/>
        </p:nvCxnSpPr>
        <p:spPr bwMode="auto">
          <a:xfrm>
            <a:off x="1967184" y="3345551"/>
            <a:ext cx="4959350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onnecteur en angle 72"/>
          <p:cNvCxnSpPr>
            <a:cxnSpLocks noChangeShapeType="1"/>
            <a:stCxn id="21" idx="2"/>
            <a:endCxn id="14" idx="2"/>
          </p:cNvCxnSpPr>
          <p:nvPr/>
        </p:nvCxnSpPr>
        <p:spPr bwMode="auto">
          <a:xfrm rot="5400000" flipH="1">
            <a:off x="4750307" y="-5897"/>
            <a:ext cx="129703" cy="7239000"/>
          </a:xfrm>
          <a:prstGeom prst="bentConnector3">
            <a:avLst>
              <a:gd name="adj1" fmla="val -176249"/>
            </a:avLst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à coins arrondis 27"/>
          <p:cNvSpPr/>
          <p:nvPr/>
        </p:nvSpPr>
        <p:spPr bwMode="auto">
          <a:xfrm>
            <a:off x="5162821" y="3909113"/>
            <a:ext cx="2771775" cy="473075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>
              <a:spcAft>
                <a:spcPts val="1200"/>
              </a:spcAft>
              <a:defRPr/>
            </a:pPr>
            <a:r>
              <a:rPr lang="en-US" u="sng" dirty="0">
                <a:solidFill>
                  <a:srgbClr val="FF0000"/>
                </a:solidFill>
                <a:ea typeface="+mn-ea"/>
                <a:cs typeface="Arial" charset="0"/>
              </a:rPr>
              <a:t>Diagnostic </a:t>
            </a:r>
            <a:r>
              <a:rPr lang="en-US" u="sng" dirty="0" err="1">
                <a:solidFill>
                  <a:srgbClr val="FF0000"/>
                </a:solidFill>
                <a:ea typeface="+mn-ea"/>
                <a:cs typeface="Arial" charset="0"/>
              </a:rPr>
              <a:t>visualisation</a:t>
            </a:r>
            <a:endParaRPr lang="fr-FR" u="sng" dirty="0">
              <a:solidFill>
                <a:srgbClr val="FF0000"/>
              </a:solidFill>
              <a:ea typeface="+mn-ea"/>
              <a:cs typeface="Arial" charset="0"/>
            </a:endParaRPr>
          </a:p>
        </p:txBody>
      </p:sp>
      <p:cxnSp>
        <p:nvCxnSpPr>
          <p:cNvPr id="29" name="Connecteur droit avec flèche 94"/>
          <p:cNvCxnSpPr>
            <a:cxnSpLocks noChangeShapeType="1"/>
          </p:cNvCxnSpPr>
          <p:nvPr/>
        </p:nvCxnSpPr>
        <p:spPr bwMode="auto">
          <a:xfrm flipH="1">
            <a:off x="3686446" y="2685151"/>
            <a:ext cx="969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4811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A </a:t>
            </a:r>
            <a:r>
              <a:rPr lang="fr-FR" dirty="0" err="1" smtClean="0">
                <a:latin typeface="Arial Black"/>
                <a:cs typeface="Arial Black"/>
              </a:rPr>
              <a:t>Distributed</a:t>
            </a:r>
            <a:r>
              <a:rPr lang="fr-FR" dirty="0" smtClean="0">
                <a:latin typeface="Arial Black"/>
                <a:cs typeface="Arial Black"/>
              </a:rPr>
              <a:t> Component Model</a:t>
            </a: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Behavioural</a:t>
            </a:r>
            <a:r>
              <a:rPr lang="fr-FR" dirty="0" smtClean="0">
                <a:latin typeface="Arial Black"/>
                <a:cs typeface="Arial Black"/>
              </a:rPr>
              <a:t> </a:t>
            </a:r>
            <a:r>
              <a:rPr lang="fr-FR" dirty="0" err="1" smtClean="0">
                <a:latin typeface="Arial Black"/>
                <a:cs typeface="Arial Black"/>
              </a:rPr>
              <a:t>Specification</a:t>
            </a: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>
                <a:latin typeface="Arial Black"/>
                <a:cs typeface="Arial Black"/>
              </a:rPr>
              <a:t>Verification</a:t>
            </a:r>
            <a:r>
              <a:rPr lang="fr-FR" dirty="0">
                <a:latin typeface="Arial Black"/>
                <a:cs typeface="Arial Black"/>
              </a:rPr>
              <a:t> </a:t>
            </a:r>
            <a:r>
              <a:rPr lang="fr-FR" dirty="0" smtClean="0">
                <a:latin typeface="Arial Black"/>
                <a:cs typeface="Arial Black"/>
              </a:rPr>
              <a:t>Platform</a:t>
            </a: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Status</a:t>
            </a:r>
            <a:r>
              <a:rPr lang="fr-FR" dirty="0" smtClean="0">
                <a:latin typeface="Arial Black"/>
                <a:cs typeface="Arial Black"/>
              </a:rPr>
              <a:t>, conclusion, and perspectives</a:t>
            </a:r>
          </a:p>
        </p:txBody>
      </p:sp>
      <p:sp>
        <p:nvSpPr>
          <p:cNvPr id="20484" name="Chevron 6"/>
          <p:cNvSpPr>
            <a:spLocks noChangeArrowheads="1"/>
          </p:cNvSpPr>
          <p:nvPr/>
        </p:nvSpPr>
        <p:spPr bwMode="auto">
          <a:xfrm>
            <a:off x="1008063" y="1853067"/>
            <a:ext cx="617537" cy="220662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20485" name="Chevron 7"/>
          <p:cNvSpPr>
            <a:spLocks noChangeArrowheads="1"/>
          </p:cNvSpPr>
          <p:nvPr/>
        </p:nvSpPr>
        <p:spPr bwMode="auto">
          <a:xfrm rot="10800000">
            <a:off x="7485063" y="1853067"/>
            <a:ext cx="617537" cy="220662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367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A </a:t>
            </a:r>
            <a:r>
              <a:rPr lang="fr-FR" dirty="0" err="1" smtClean="0">
                <a:latin typeface="Arial Black"/>
                <a:cs typeface="Arial Black"/>
              </a:rPr>
              <a:t>Distributed</a:t>
            </a:r>
            <a:r>
              <a:rPr lang="fr-FR" dirty="0" smtClean="0">
                <a:latin typeface="Arial Black"/>
                <a:cs typeface="Arial Black"/>
              </a:rPr>
              <a:t> Component Model</a:t>
            </a: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Behavioural</a:t>
            </a:r>
            <a:r>
              <a:rPr lang="fr-FR" dirty="0" smtClean="0">
                <a:latin typeface="Arial Black"/>
                <a:cs typeface="Arial Black"/>
              </a:rPr>
              <a:t> </a:t>
            </a:r>
            <a:r>
              <a:rPr lang="fr-FR" dirty="0" err="1" smtClean="0">
                <a:latin typeface="Arial Black"/>
                <a:cs typeface="Arial Black"/>
              </a:rPr>
              <a:t>Specification</a:t>
            </a: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>
                <a:latin typeface="Arial Black"/>
                <a:cs typeface="Arial Black"/>
              </a:rPr>
              <a:t>Verification</a:t>
            </a:r>
            <a:r>
              <a:rPr lang="fr-FR" dirty="0">
                <a:latin typeface="Arial Black"/>
                <a:cs typeface="Arial Black"/>
              </a:rPr>
              <a:t> </a:t>
            </a:r>
            <a:r>
              <a:rPr lang="fr-FR" dirty="0" smtClean="0">
                <a:latin typeface="Arial Black"/>
                <a:cs typeface="Arial Black"/>
              </a:rPr>
              <a:t>Platform</a:t>
            </a: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Status</a:t>
            </a:r>
            <a:r>
              <a:rPr lang="fr-FR" dirty="0" smtClean="0">
                <a:latin typeface="Arial Black"/>
                <a:cs typeface="Arial Black"/>
              </a:rPr>
              <a:t>, conclusion, and perspectives</a:t>
            </a:r>
          </a:p>
        </p:txBody>
      </p:sp>
      <p:sp>
        <p:nvSpPr>
          <p:cNvPr id="20484" name="Chevron 6"/>
          <p:cNvSpPr>
            <a:spLocks noChangeArrowheads="1"/>
          </p:cNvSpPr>
          <p:nvPr/>
        </p:nvSpPr>
        <p:spPr bwMode="auto">
          <a:xfrm>
            <a:off x="406400" y="4819424"/>
            <a:ext cx="617537" cy="220662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20485" name="Chevron 7"/>
          <p:cNvSpPr>
            <a:spLocks noChangeArrowheads="1"/>
          </p:cNvSpPr>
          <p:nvPr/>
        </p:nvSpPr>
        <p:spPr bwMode="auto">
          <a:xfrm rot="10800000">
            <a:off x="8069263" y="4819425"/>
            <a:ext cx="617537" cy="220662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6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7" y="1295400"/>
            <a:ext cx="8359821" cy="4572000"/>
          </a:xfrm>
        </p:spPr>
        <p:txBody>
          <a:bodyPr/>
          <a:lstStyle/>
          <a:p>
            <a:r>
              <a:rPr lang="fr-FR" dirty="0" smtClean="0"/>
              <a:t>A component model made of </a:t>
            </a:r>
            <a:r>
              <a:rPr lang="fr-FR" dirty="0" err="1" smtClean="0"/>
              <a:t>autonomous</a:t>
            </a:r>
            <a:r>
              <a:rPr lang="fr-FR" dirty="0" smtClean="0"/>
              <a:t> </a:t>
            </a:r>
            <a:r>
              <a:rPr lang="fr-FR" dirty="0" err="1" smtClean="0"/>
              <a:t>asynchronous</a:t>
            </a:r>
            <a:r>
              <a:rPr lang="fr-FR" dirty="0" smtClean="0"/>
              <a:t> components</a:t>
            </a:r>
          </a:p>
          <a:p>
            <a:pPr lvl="1"/>
            <a:r>
              <a:rPr lang="fr-FR" dirty="0" err="1" smtClean="0"/>
              <a:t>Request</a:t>
            </a:r>
            <a:r>
              <a:rPr lang="fr-FR" dirty="0" smtClean="0"/>
              <a:t>/future </a:t>
            </a:r>
            <a:r>
              <a:rPr lang="fr-FR" dirty="0" err="1" smtClean="0"/>
              <a:t>comunications</a:t>
            </a:r>
            <a:endParaRPr lang="fr-FR" dirty="0" smtClean="0"/>
          </a:p>
          <a:p>
            <a:pPr lvl="1"/>
            <a:r>
              <a:rPr lang="fr-FR" dirty="0" smtClean="0"/>
              <a:t>One-</a:t>
            </a:r>
            <a:r>
              <a:rPr lang="fr-FR" dirty="0" smtClean="0"/>
              <a:t>to-</a:t>
            </a:r>
            <a:r>
              <a:rPr lang="fr-FR" dirty="0" err="1" smtClean="0"/>
              <a:t>many</a:t>
            </a:r>
            <a:r>
              <a:rPr lang="fr-FR" dirty="0" smtClean="0"/>
              <a:t> and </a:t>
            </a:r>
            <a:r>
              <a:rPr lang="fr-FR" dirty="0" err="1" smtClean="0"/>
              <a:t>many</a:t>
            </a:r>
            <a:r>
              <a:rPr lang="fr-FR" dirty="0"/>
              <a:t>-</a:t>
            </a:r>
            <a:r>
              <a:rPr lang="fr-FR" dirty="0" smtClean="0"/>
              <a:t>to-one communications + </a:t>
            </a:r>
            <a:r>
              <a:rPr lang="fr-FR" dirty="0" err="1" smtClean="0"/>
              <a:t>MxN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formalism</a:t>
            </a:r>
            <a:r>
              <a:rPr lang="fr-FR" dirty="0" smtClean="0"/>
              <a:t> for </a:t>
            </a:r>
            <a:r>
              <a:rPr lang="fr-FR" dirty="0" err="1" smtClean="0"/>
              <a:t>representing</a:t>
            </a:r>
            <a:r>
              <a:rPr lang="fr-FR" dirty="0" smtClean="0"/>
              <a:t> the </a:t>
            </a:r>
            <a:r>
              <a:rPr lang="fr-FR" dirty="0" err="1" smtClean="0"/>
              <a:t>behavioural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r>
              <a:rPr lang="fr-FR" dirty="0" smtClean="0"/>
              <a:t> of a </a:t>
            </a:r>
            <a:r>
              <a:rPr lang="fr-FR" dirty="0" smtClean="0"/>
              <a:t>system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The translation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, </a:t>
            </a:r>
          </a:p>
          <a:p>
            <a:pPr lvl="1"/>
            <a:r>
              <a:rPr lang="fr-FR" dirty="0" err="1" smtClean="0"/>
              <a:t>completely</a:t>
            </a:r>
            <a:r>
              <a:rPr lang="fr-FR" dirty="0" smtClean="0"/>
              <a:t> </a:t>
            </a:r>
            <a:r>
              <a:rPr lang="fr-FR" dirty="0" err="1" smtClean="0"/>
              <a:t>formalised</a:t>
            </a:r>
            <a:r>
              <a:rPr lang="fr-FR" dirty="0" smtClean="0"/>
              <a:t>, </a:t>
            </a:r>
          </a:p>
          <a:p>
            <a:pPr lvl="1"/>
            <a:r>
              <a:rPr lang="fr-FR" dirty="0" err="1" smtClean="0"/>
              <a:t>Partially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43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Recent advances in </a:t>
            </a:r>
            <a:br>
              <a:rPr lang="en-GB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behavioural specification for GCM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459" y="1840123"/>
            <a:ext cx="5741701" cy="435163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 smtClean="0"/>
              <a:t>Scaling-up : gained orders of magnitude by a combination of:</a:t>
            </a:r>
          </a:p>
          <a:p>
            <a:pPr lvl="1">
              <a:defRPr/>
            </a:pPr>
            <a:r>
              <a:rPr lang="en-GB" dirty="0" smtClean="0"/>
              <a:t>data abstraction,</a:t>
            </a:r>
          </a:p>
          <a:p>
            <a:pPr lvl="1">
              <a:defRPr/>
            </a:pPr>
            <a:r>
              <a:rPr lang="en-GB" dirty="0" smtClean="0"/>
              <a:t>compositional and contextual minimization,</a:t>
            </a:r>
          </a:p>
          <a:p>
            <a:pPr lvl="1">
              <a:defRPr/>
            </a:pPr>
            <a:r>
              <a:rPr lang="en-GB" dirty="0" smtClean="0"/>
              <a:t>distributed state-space </a:t>
            </a:r>
            <a:r>
              <a:rPr lang="en-GB" dirty="0" smtClean="0"/>
              <a:t>generation.</a:t>
            </a:r>
          </a:p>
          <a:p>
            <a:pPr marL="0" indent="0">
              <a:buNone/>
              <a:defRPr/>
            </a:pPr>
            <a:endParaRPr lang="en-GB" i="1" dirty="0" smtClean="0"/>
          </a:p>
          <a:p>
            <a:pPr marL="0" indent="0">
              <a:buNone/>
              <a:defRPr/>
            </a:pPr>
            <a:r>
              <a:rPr lang="en-GB" i="1" dirty="0" smtClean="0"/>
              <a:t>Biggest </a:t>
            </a:r>
            <a:r>
              <a:rPr lang="en-GB" i="1" dirty="0" smtClean="0"/>
              <a:t>intermediate model: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5M </a:t>
            </a:r>
            <a:r>
              <a:rPr lang="en-GB" i="1" dirty="0" smtClean="0"/>
              <a:t>states / estimated brute force: </a:t>
            </a:r>
            <a:r>
              <a:rPr kumimoji="0" lang="en-US" i="1" dirty="0">
                <a:latin typeface="Arial" charset="0"/>
                <a:ea typeface="ＭＳ Ｐゴシック" charset="0"/>
                <a:cs typeface="Arial" charset="0"/>
              </a:rPr>
              <a:t>~ </a:t>
            </a:r>
            <a:r>
              <a:rPr kumimoji="0" lang="en-US" i="1" dirty="0" smtClean="0">
                <a:latin typeface="Arial" charset="0"/>
                <a:ea typeface="ＭＳ Ｐゴシック" charset="0"/>
                <a:cs typeface="Arial" charset="0"/>
              </a:rPr>
              <a:t>10</a:t>
            </a:r>
            <a:r>
              <a:rPr kumimoji="0" lang="en-US" i="1" baseline="30000" dirty="0" smtClean="0">
                <a:latin typeface="Arial" charset="0"/>
                <a:ea typeface="ＭＳ Ｐゴシック" charset="0"/>
                <a:cs typeface="Arial" charset="0"/>
              </a:rPr>
              <a:t>32</a:t>
            </a:r>
            <a:br>
              <a:rPr kumimoji="0" lang="en-US" i="1" baseline="30000" dirty="0" smtClean="0">
                <a:latin typeface="Arial" charset="0"/>
                <a:ea typeface="ＭＳ Ｐゴシック" charset="0"/>
                <a:cs typeface="Arial" charset="0"/>
              </a:rPr>
            </a:br>
            <a:endParaRPr lang="en-GB" i="1" dirty="0" smtClean="0"/>
          </a:p>
        </p:txBody>
      </p:sp>
      <p:sp>
        <p:nvSpPr>
          <p:cNvPr id="529415" name="Line 7"/>
          <p:cNvSpPr>
            <a:spLocks noChangeShapeType="1"/>
          </p:cNvSpPr>
          <p:nvPr/>
        </p:nvSpPr>
        <p:spPr bwMode="auto">
          <a:xfrm flipH="1">
            <a:off x="7299977" y="2068517"/>
            <a:ext cx="0" cy="288317"/>
          </a:xfrm>
          <a:prstGeom prst="line">
            <a:avLst/>
          </a:prstGeom>
          <a:noFill/>
          <a:ln w="28575">
            <a:solidFill>
              <a:srgbClr val="010E8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fr-FR"/>
          </a:p>
        </p:txBody>
      </p:sp>
      <p:sp>
        <p:nvSpPr>
          <p:cNvPr id="529424" name="Text Box 16"/>
          <p:cNvSpPr txBox="1">
            <a:spLocks noChangeArrowheads="1"/>
          </p:cNvSpPr>
          <p:nvPr/>
        </p:nvSpPr>
        <p:spPr bwMode="auto">
          <a:xfrm>
            <a:off x="6272017" y="1730379"/>
            <a:ext cx="193375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600" b="1" dirty="0" err="1" smtClean="0">
                <a:latin typeface="Arial" charset="0"/>
              </a:rPr>
              <a:t>pNets</a:t>
            </a:r>
            <a:r>
              <a:rPr lang="fr-FR" sz="1600" b="1" dirty="0" smtClean="0">
                <a:latin typeface="Arial" charset="0"/>
              </a:rPr>
              <a:t>: 2004-2008</a:t>
            </a:r>
          </a:p>
        </p:txBody>
      </p:sp>
      <p:sp>
        <p:nvSpPr>
          <p:cNvPr id="529425" name="Text Box 17"/>
          <p:cNvSpPr txBox="1">
            <a:spLocks noChangeArrowheads="1"/>
          </p:cNvSpPr>
          <p:nvPr/>
        </p:nvSpPr>
        <p:spPr bwMode="auto">
          <a:xfrm>
            <a:off x="6172899" y="2397360"/>
            <a:ext cx="2638368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err="1" smtClean="0">
                <a:latin typeface="Arial" charset="0"/>
              </a:rPr>
              <a:t>CoCoME</a:t>
            </a:r>
            <a:r>
              <a:rPr lang="fr-FR" sz="1600" b="1" dirty="0" smtClean="0">
                <a:latin typeface="Arial" charset="0"/>
              </a:rPr>
              <a:t>: </a:t>
            </a:r>
            <a:r>
              <a:rPr lang="fr-FR" sz="1600" b="1" dirty="0" err="1" smtClean="0">
                <a:latin typeface="Arial" charset="0"/>
              </a:rPr>
              <a:t>hierarchical</a:t>
            </a:r>
            <a:r>
              <a:rPr lang="fr-FR" sz="1600" b="1" dirty="0" smtClean="0">
                <a:latin typeface="Arial" charset="0"/>
              </a:rPr>
              <a:t> &amp; </a:t>
            </a:r>
            <a:r>
              <a:rPr lang="fr-FR" sz="1600" b="1" dirty="0" err="1" smtClean="0">
                <a:latin typeface="Arial" charset="0"/>
              </a:rPr>
              <a:t>synchronous</a:t>
            </a:r>
            <a:endParaRPr lang="fr-FR" sz="1600" b="1" dirty="0" smtClean="0">
              <a:latin typeface="Arial" charset="0"/>
            </a:endParaRPr>
          </a:p>
        </p:txBody>
      </p:sp>
      <p:sp>
        <p:nvSpPr>
          <p:cNvPr id="529426" name="Text Box 18"/>
          <p:cNvSpPr txBox="1">
            <a:spLocks noChangeArrowheads="1"/>
          </p:cNvSpPr>
          <p:nvPr/>
        </p:nvSpPr>
        <p:spPr bwMode="auto">
          <a:xfrm>
            <a:off x="6089538" y="3229131"/>
            <a:ext cx="2786459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" charset="0"/>
              </a:rPr>
              <a:t>FACS</a:t>
            </a:r>
            <a:r>
              <a:rPr lang="ja-JP" altLang="fr-FR" sz="1600" b="1" dirty="0" smtClean="0">
                <a:latin typeface="Arial" charset="0"/>
              </a:rPr>
              <a:t>’</a:t>
            </a:r>
            <a:r>
              <a:rPr lang="fr-FR" sz="1600" b="1" dirty="0" smtClean="0">
                <a:latin typeface="Arial" charset="0"/>
              </a:rPr>
              <a:t>08: 1</a:t>
            </a:r>
            <a:r>
              <a:rPr lang="fr-FR" sz="1600" b="1" baseline="30000" dirty="0" smtClean="0">
                <a:latin typeface="Arial" charset="0"/>
              </a:rPr>
              <a:t>st</a:t>
            </a:r>
            <a:r>
              <a:rPr lang="fr-FR" sz="1600" b="1" dirty="0" smtClean="0">
                <a:latin typeface="Arial" charset="0"/>
              </a:rPr>
              <a:t> class futures</a:t>
            </a:r>
          </a:p>
        </p:txBody>
      </p:sp>
      <p:sp>
        <p:nvSpPr>
          <p:cNvPr id="529428" name="Text Box 20"/>
          <p:cNvSpPr txBox="1">
            <a:spLocks noChangeArrowheads="1"/>
          </p:cNvSpPr>
          <p:nvPr/>
        </p:nvSpPr>
        <p:spPr bwMode="auto">
          <a:xfrm>
            <a:off x="5597719" y="3841317"/>
            <a:ext cx="340451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" charset="0"/>
              </a:rPr>
              <a:t>WCSI</a:t>
            </a:r>
            <a:r>
              <a:rPr lang="ja-JP" altLang="fr-FR" sz="1600" b="1" dirty="0" smtClean="0">
                <a:latin typeface="Arial" charset="0"/>
              </a:rPr>
              <a:t>’</a:t>
            </a:r>
            <a:r>
              <a:rPr lang="fr-FR" sz="1600" b="1" dirty="0" smtClean="0">
                <a:latin typeface="Arial" charset="0"/>
              </a:rPr>
              <a:t>10: group communication</a:t>
            </a:r>
          </a:p>
        </p:txBody>
      </p:sp>
      <p:sp>
        <p:nvSpPr>
          <p:cNvPr id="529429" name="Text Box 21"/>
          <p:cNvSpPr txBox="1">
            <a:spLocks noChangeArrowheads="1"/>
          </p:cNvSpPr>
          <p:nvPr/>
        </p:nvSpPr>
        <p:spPr bwMode="auto">
          <a:xfrm>
            <a:off x="5937161" y="4529138"/>
            <a:ext cx="2914477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" charset="0"/>
              </a:rPr>
              <a:t>FACS’11: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fr-FR" sz="1600" b="1" dirty="0" smtClean="0">
                <a:latin typeface="Arial" charset="0"/>
              </a:rPr>
              <a:t>GCM &amp; multicast interfaces</a:t>
            </a:r>
            <a:br>
              <a:rPr lang="fr-FR" sz="1600" b="1" dirty="0" smtClean="0">
                <a:latin typeface="Arial" charset="0"/>
              </a:rPr>
            </a:br>
            <a:r>
              <a:rPr lang="fr-FR" sz="1600" b="1" dirty="0" smtClean="0">
                <a:latin typeface="Arial" charset="0"/>
              </a:rPr>
              <a:t>Application to BFT</a:t>
            </a:r>
          </a:p>
        </p:txBody>
      </p:sp>
      <p:sp>
        <p:nvSpPr>
          <p:cNvPr id="529430" name="Text Box 22"/>
          <p:cNvSpPr txBox="1">
            <a:spLocks noChangeArrowheads="1"/>
          </p:cNvSpPr>
          <p:nvPr/>
        </p:nvSpPr>
        <p:spPr bwMode="auto">
          <a:xfrm>
            <a:off x="6352503" y="5517929"/>
            <a:ext cx="193357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1600" b="1" dirty="0" err="1" smtClean="0">
                <a:solidFill>
                  <a:schemeClr val="bg2"/>
                </a:solidFill>
                <a:latin typeface="Arial" charset="0"/>
              </a:rPr>
              <a:t>Ongoing</a:t>
            </a:r>
            <a:r>
              <a:rPr lang="fr-FR" sz="16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fr-FR" sz="1600" b="1" dirty="0" err="1" smtClean="0">
                <a:solidFill>
                  <a:schemeClr val="bg2"/>
                </a:solidFill>
                <a:latin typeface="Arial" charset="0"/>
              </a:rPr>
              <a:t>work</a:t>
            </a:r>
            <a:endParaRPr lang="fr-FR" sz="1600" b="1" dirty="0" smtClean="0">
              <a:solidFill>
                <a:schemeClr val="bg2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fr-FR" sz="1600" b="1" dirty="0" smtClean="0">
                <a:solidFill>
                  <a:schemeClr val="bg2"/>
                </a:solidFill>
                <a:latin typeface="Arial" charset="0"/>
              </a:rPr>
              <a:t>Reconfiguration...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>
            <a:off x="7297829" y="2851988"/>
            <a:ext cx="0" cy="288317"/>
          </a:xfrm>
          <a:prstGeom prst="line">
            <a:avLst/>
          </a:prstGeom>
          <a:noFill/>
          <a:ln w="28575">
            <a:solidFill>
              <a:srgbClr val="010E8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fr-FR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7308560" y="3583943"/>
            <a:ext cx="0" cy="288317"/>
          </a:xfrm>
          <a:prstGeom prst="line">
            <a:avLst/>
          </a:prstGeom>
          <a:noFill/>
          <a:ln w="28575">
            <a:solidFill>
              <a:srgbClr val="010E8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fr-FR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7319291" y="4251503"/>
            <a:ext cx="0" cy="288317"/>
          </a:xfrm>
          <a:prstGeom prst="line">
            <a:avLst/>
          </a:prstGeom>
          <a:noFill/>
          <a:ln w="28575">
            <a:solidFill>
              <a:srgbClr val="010E8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fr-FR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7317143" y="5279675"/>
            <a:ext cx="0" cy="288317"/>
          </a:xfrm>
          <a:prstGeom prst="line">
            <a:avLst/>
          </a:prstGeom>
          <a:noFill/>
          <a:ln w="28575">
            <a:solidFill>
              <a:srgbClr val="010E8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97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Correct component reconfiguration</a:t>
            </a:r>
            <a:br>
              <a:rPr lang="fr-FR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Towards safety and autonomicity</a:t>
            </a:r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>
          <a:xfrm>
            <a:off x="0" y="1295400"/>
            <a:ext cx="9004300" cy="4572000"/>
          </a:xfrm>
        </p:spPr>
        <p:txBody>
          <a:bodyPr/>
          <a:lstStyle/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Verify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reconfiguration </a:t>
            </a:r>
            <a:br>
              <a:rPr lang="fr-FR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procedures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Safe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adaptation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procedures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fr-FR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as a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solid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ground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br>
              <a:rPr lang="fr-FR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autonomic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applications</a:t>
            </a:r>
          </a:p>
          <a:p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Some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directions:</a:t>
            </a:r>
          </a:p>
          <a:p>
            <a:pPr lvl="1"/>
            <a:r>
              <a:rPr lang="fr-FR" dirty="0" err="1">
                <a:latin typeface="Arial" charset="0"/>
                <a:ea typeface="ＭＳ Ｐゴシック" charset="0"/>
              </a:rPr>
              <a:t>Parameterized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smtClean="0">
                <a:latin typeface="Arial" charset="0"/>
                <a:ea typeface="ＭＳ Ｐゴシック" charset="0"/>
              </a:rPr>
              <a:t>topologies (not </a:t>
            </a:r>
            <a:r>
              <a:rPr lang="fr-FR" dirty="0" err="1" smtClean="0">
                <a:latin typeface="Arial" charset="0"/>
                <a:ea typeface="ＭＳ Ｐゴシック" charset="0"/>
              </a:rPr>
              <a:t>only</a:t>
            </a:r>
            <a:r>
              <a:rPr lang="fr-FR" dirty="0" smtClean="0">
                <a:latin typeface="Arial" charset="0"/>
                <a:ea typeface="ＭＳ Ｐゴシック" charset="0"/>
              </a:rPr>
              <a:t> master-slave): </a:t>
            </a:r>
            <a:r>
              <a:rPr lang="fr-FR" dirty="0">
                <a:latin typeface="Arial" charset="0"/>
                <a:ea typeface="ＭＳ Ｐゴシック" charset="0"/>
              </a:rPr>
              <a:t>ADL[N] ; </a:t>
            </a:r>
            <a:r>
              <a:rPr lang="fr-FR" dirty="0" err="1">
                <a:latin typeface="Arial" charset="0"/>
                <a:ea typeface="ＭＳ Ｐゴシック" charset="0"/>
              </a:rPr>
              <a:t>behavioural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specification</a:t>
            </a:r>
            <a:r>
              <a:rPr lang="fr-FR" dirty="0">
                <a:latin typeface="Arial" charset="0"/>
                <a:ea typeface="ＭＳ Ｐゴシック" charset="0"/>
              </a:rPr>
              <a:t> (</a:t>
            </a:r>
            <a:r>
              <a:rPr lang="fr-FR" dirty="0" err="1">
                <a:latin typeface="Arial" charset="0"/>
                <a:ea typeface="ＭＳ Ｐゴシック" charset="0"/>
              </a:rPr>
              <a:t>pNets</a:t>
            </a:r>
            <a:r>
              <a:rPr lang="fr-FR" dirty="0">
                <a:latin typeface="Arial" charset="0"/>
                <a:ea typeface="ＭＳ Ｐゴシック" charset="0"/>
              </a:rPr>
              <a:t>) ; reconfiguration </a:t>
            </a:r>
            <a:r>
              <a:rPr lang="fr-FR" dirty="0" smtClean="0">
                <a:latin typeface="Arial" charset="0"/>
                <a:ea typeface="ＭＳ Ｐゴシック" charset="0"/>
              </a:rPr>
              <a:t>primitives</a:t>
            </a:r>
          </a:p>
          <a:p>
            <a:pPr lvl="1"/>
            <a:r>
              <a:rPr lang="fr-FR" dirty="0" err="1" smtClean="0">
                <a:latin typeface="Arial" charset="0"/>
                <a:ea typeface="ＭＳ Ｐゴシック" charset="0"/>
              </a:rPr>
              <a:t>Theorem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proving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might</a:t>
            </a:r>
            <a:r>
              <a:rPr lang="fr-FR" dirty="0" smtClean="0">
                <a:latin typeface="Arial" charset="0"/>
                <a:ea typeface="ＭＳ Ｐゴシック" charset="0"/>
              </a:rPr>
              <a:t> help </a:t>
            </a:r>
            <a:r>
              <a:rPr lang="fr-FR" dirty="0" smtClean="0">
                <a:latin typeface="Arial" charset="0"/>
                <a:ea typeface="ＭＳ Ｐゴシック" charset="0"/>
              </a:rPr>
              <a:t>(</a:t>
            </a:r>
            <a:r>
              <a:rPr lang="fr-FR" dirty="0" err="1" smtClean="0">
                <a:latin typeface="Arial" charset="0"/>
                <a:ea typeface="ＭＳ Ｐゴシック" charset="0"/>
              </a:rPr>
              <a:t>prove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general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properties</a:t>
            </a:r>
            <a:r>
              <a:rPr lang="fr-FR" dirty="0" smtClean="0">
                <a:latin typeface="Arial" charset="0"/>
                <a:ea typeface="ＭＳ Ｐゴシック" charset="0"/>
              </a:rPr>
              <a:t>)</a:t>
            </a:r>
            <a:endParaRPr lang="fr-FR" dirty="0" smtClean="0">
              <a:latin typeface="Arial" charset="0"/>
              <a:ea typeface="ＭＳ Ｐゴシック" charset="0"/>
            </a:endParaRPr>
          </a:p>
        </p:txBody>
      </p:sp>
      <p:grpSp>
        <p:nvGrpSpPr>
          <p:cNvPr id="73741" name="Grouper 73740"/>
          <p:cNvGrpSpPr>
            <a:grpSpLocks/>
          </p:cNvGrpSpPr>
          <p:nvPr/>
        </p:nvGrpSpPr>
        <p:grpSpPr bwMode="auto">
          <a:xfrm>
            <a:off x="4641850" y="1455738"/>
            <a:ext cx="4362450" cy="2074862"/>
            <a:chOff x="4642238" y="1455482"/>
            <a:chExt cx="4362583" cy="2075503"/>
          </a:xfrm>
        </p:grpSpPr>
        <p:sp>
          <p:nvSpPr>
            <p:cNvPr id="53253" name="Rectangle 38"/>
            <p:cNvSpPr>
              <a:spLocks noChangeArrowheads="1"/>
            </p:cNvSpPr>
            <p:nvPr/>
          </p:nvSpPr>
          <p:spPr bwMode="auto">
            <a:xfrm>
              <a:off x="5271432" y="1884020"/>
              <a:ext cx="974192" cy="1109477"/>
            </a:xfrm>
            <a:prstGeom prst="rect">
              <a:avLst/>
            </a:prstGeom>
            <a:solidFill>
              <a:srgbClr val="E8E8E8"/>
            </a:solidFill>
            <a:ln w="38100">
              <a:solidFill>
                <a:srgbClr val="1A0C5D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grpSp>
          <p:nvGrpSpPr>
            <p:cNvPr id="53254" name="Grouper 42"/>
            <p:cNvGrpSpPr>
              <a:grpSpLocks/>
            </p:cNvGrpSpPr>
            <p:nvPr/>
          </p:nvGrpSpPr>
          <p:grpSpPr bwMode="auto">
            <a:xfrm flipH="1">
              <a:off x="4798052" y="2045629"/>
              <a:ext cx="156174" cy="348641"/>
              <a:chOff x="7924800" y="1143794"/>
              <a:chExt cx="229394" cy="304800"/>
            </a:xfrm>
          </p:grpSpPr>
          <p:cxnSp>
            <p:nvCxnSpPr>
              <p:cNvPr id="53292" name="Connecteur droit 43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93" name="Connecteur droit 44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3255" name="Grouper 45"/>
            <p:cNvGrpSpPr>
              <a:grpSpLocks/>
            </p:cNvGrpSpPr>
            <p:nvPr/>
          </p:nvGrpSpPr>
          <p:grpSpPr bwMode="auto">
            <a:xfrm>
              <a:off x="6246701" y="2232661"/>
              <a:ext cx="156174" cy="348641"/>
              <a:chOff x="7924800" y="1143794"/>
              <a:chExt cx="229394" cy="304800"/>
            </a:xfrm>
          </p:grpSpPr>
          <p:cxnSp>
            <p:nvCxnSpPr>
              <p:cNvPr id="53290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91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256" name="Rectangle 38"/>
            <p:cNvSpPr>
              <a:spLocks noChangeArrowheads="1"/>
            </p:cNvSpPr>
            <p:nvPr/>
          </p:nvSpPr>
          <p:spPr bwMode="auto">
            <a:xfrm>
              <a:off x="7433793" y="2419692"/>
              <a:ext cx="1292475" cy="815105"/>
            </a:xfrm>
            <a:prstGeom prst="rect">
              <a:avLst/>
            </a:prstGeom>
            <a:solidFill>
              <a:srgbClr val="E8E8E8"/>
            </a:solidFill>
            <a:ln w="38100">
              <a:solidFill>
                <a:srgbClr val="1A0C5D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grpSp>
          <p:nvGrpSpPr>
            <p:cNvPr id="53257" name="Grouper 42"/>
            <p:cNvGrpSpPr>
              <a:grpSpLocks/>
            </p:cNvGrpSpPr>
            <p:nvPr/>
          </p:nvGrpSpPr>
          <p:grpSpPr bwMode="auto">
            <a:xfrm flipH="1">
              <a:off x="7278696" y="2562832"/>
              <a:ext cx="156174" cy="256138"/>
              <a:chOff x="7924800" y="1143794"/>
              <a:chExt cx="229394" cy="304800"/>
            </a:xfrm>
          </p:grpSpPr>
          <p:cxnSp>
            <p:nvCxnSpPr>
              <p:cNvPr id="53288" name="Connecteur droit 43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89" name="Connecteur droit 44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258" name="Connecteur droit 64"/>
            <p:cNvCxnSpPr>
              <a:cxnSpLocks noChangeShapeType="1"/>
            </p:cNvCxnSpPr>
            <p:nvPr/>
          </p:nvCxnSpPr>
          <p:spPr bwMode="auto">
            <a:xfrm>
              <a:off x="6402875" y="2419694"/>
              <a:ext cx="876903" cy="2718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259" name="Grouper 42"/>
            <p:cNvGrpSpPr>
              <a:grpSpLocks/>
            </p:cNvGrpSpPr>
            <p:nvPr/>
          </p:nvGrpSpPr>
          <p:grpSpPr bwMode="auto">
            <a:xfrm flipH="1">
              <a:off x="4798052" y="2644856"/>
              <a:ext cx="156174" cy="348641"/>
              <a:chOff x="7924800" y="1143794"/>
              <a:chExt cx="229394" cy="304800"/>
            </a:xfrm>
          </p:grpSpPr>
          <p:cxnSp>
            <p:nvCxnSpPr>
              <p:cNvPr id="53286" name="Connecteur droit 43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87" name="Connecteur droit 44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3260" name="Grouper 29"/>
            <p:cNvGrpSpPr>
              <a:grpSpLocks/>
            </p:cNvGrpSpPr>
            <p:nvPr/>
          </p:nvGrpSpPr>
          <p:grpSpPr bwMode="auto">
            <a:xfrm>
              <a:off x="4642238" y="1455482"/>
              <a:ext cx="4362583" cy="2075503"/>
              <a:chOff x="802744" y="2325688"/>
              <a:chExt cx="7215190" cy="1814512"/>
            </a:xfrm>
          </p:grpSpPr>
          <p:sp>
            <p:nvSpPr>
              <p:cNvPr id="53269" name="Rectangle 3"/>
              <p:cNvSpPr>
                <a:spLocks noChangeArrowheads="1"/>
              </p:cNvSpPr>
              <p:nvPr/>
            </p:nvSpPr>
            <p:spPr bwMode="auto">
              <a:xfrm>
                <a:off x="1062229" y="2325688"/>
                <a:ext cx="6955705" cy="1814512"/>
              </a:xfrm>
              <a:prstGeom prst="rect">
                <a:avLst/>
              </a:prstGeom>
              <a:noFill/>
              <a:ln w="38100">
                <a:solidFill>
                  <a:srgbClr val="1A0C5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GB" sz="2400">
                  <a:solidFill>
                    <a:srgbClr val="191919"/>
                  </a:solidFill>
                </a:endParaRPr>
              </a:p>
            </p:txBody>
          </p:sp>
          <p:grpSp>
            <p:nvGrpSpPr>
              <p:cNvPr id="53270" name="Grouper 10"/>
              <p:cNvGrpSpPr>
                <a:grpSpLocks/>
              </p:cNvGrpSpPr>
              <p:nvPr/>
            </p:nvGrpSpPr>
            <p:grpSpPr bwMode="auto">
              <a:xfrm flipH="1">
                <a:off x="802744" y="2839184"/>
                <a:ext cx="230188" cy="304800"/>
                <a:chOff x="7924800" y="1143794"/>
                <a:chExt cx="229394" cy="304800"/>
              </a:xfrm>
            </p:grpSpPr>
            <p:cxnSp>
              <p:nvCxnSpPr>
                <p:cNvPr id="53284" name="Connecteur droit 11"/>
                <p:cNvCxnSpPr>
                  <a:cxnSpLocks noChangeShapeType="1"/>
                </p:cNvCxnSpPr>
                <p:nvPr/>
              </p:nvCxnSpPr>
              <p:spPr bwMode="auto">
                <a:xfrm>
                  <a:off x="7924800" y="1295400"/>
                  <a:ext cx="228600" cy="15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285" name="Connecteur droit 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001000" y="1295400"/>
                  <a:ext cx="304800" cy="15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3271" name="Grouper 13"/>
              <p:cNvGrpSpPr>
                <a:grpSpLocks/>
              </p:cNvGrpSpPr>
              <p:nvPr/>
            </p:nvGrpSpPr>
            <p:grpSpPr bwMode="auto">
              <a:xfrm flipH="1">
                <a:off x="802744" y="3372380"/>
                <a:ext cx="228600" cy="304800"/>
                <a:chOff x="7924800" y="1143794"/>
                <a:chExt cx="229394" cy="304800"/>
              </a:xfrm>
            </p:grpSpPr>
            <p:cxnSp>
              <p:nvCxnSpPr>
                <p:cNvPr id="53282" name="Connecteur droit 14"/>
                <p:cNvCxnSpPr>
                  <a:cxnSpLocks noChangeShapeType="1"/>
                </p:cNvCxnSpPr>
                <p:nvPr/>
              </p:nvCxnSpPr>
              <p:spPr bwMode="auto">
                <a:xfrm>
                  <a:off x="7924800" y="1295400"/>
                  <a:ext cx="228600" cy="15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283" name="Connecteur droit 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001000" y="1295400"/>
                  <a:ext cx="304800" cy="15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3272" name="Connecteur en angle 49"/>
              <p:cNvCxnSpPr>
                <a:cxnSpLocks noChangeShapeType="1"/>
              </p:cNvCxnSpPr>
              <p:nvPr/>
            </p:nvCxnSpPr>
            <p:spPr bwMode="auto">
              <a:xfrm>
                <a:off x="1220794" y="2994813"/>
                <a:ext cx="622562" cy="8473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3273" name="Grouper 45"/>
              <p:cNvGrpSpPr>
                <a:grpSpLocks/>
              </p:cNvGrpSpPr>
              <p:nvPr/>
            </p:nvGrpSpPr>
            <p:grpSpPr bwMode="auto">
              <a:xfrm>
                <a:off x="1031344" y="2845327"/>
                <a:ext cx="230187" cy="304800"/>
                <a:chOff x="7924800" y="1143794"/>
                <a:chExt cx="229394" cy="304800"/>
              </a:xfrm>
            </p:grpSpPr>
            <p:cxnSp>
              <p:nvCxnSpPr>
                <p:cNvPr id="53280" name="Connecteur droit 46"/>
                <p:cNvCxnSpPr>
                  <a:cxnSpLocks noChangeShapeType="1"/>
                </p:cNvCxnSpPr>
                <p:nvPr/>
              </p:nvCxnSpPr>
              <p:spPr bwMode="auto">
                <a:xfrm>
                  <a:off x="7924800" y="1295400"/>
                  <a:ext cx="228600" cy="1588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281" name="Connecteur droit 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001000" y="1295400"/>
                  <a:ext cx="304800" cy="1588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3274" name="Grouper 45"/>
              <p:cNvGrpSpPr>
                <a:grpSpLocks/>
              </p:cNvGrpSpPr>
              <p:nvPr/>
            </p:nvGrpSpPr>
            <p:grpSpPr bwMode="auto">
              <a:xfrm>
                <a:off x="1029750" y="3361266"/>
                <a:ext cx="230187" cy="304800"/>
                <a:chOff x="7924800" y="1143794"/>
                <a:chExt cx="229394" cy="304800"/>
              </a:xfrm>
            </p:grpSpPr>
            <p:cxnSp>
              <p:nvCxnSpPr>
                <p:cNvPr id="53278" name="Connecteur droit 46"/>
                <p:cNvCxnSpPr>
                  <a:cxnSpLocks noChangeShapeType="1"/>
                </p:cNvCxnSpPr>
                <p:nvPr/>
              </p:nvCxnSpPr>
              <p:spPr bwMode="auto">
                <a:xfrm>
                  <a:off x="7924800" y="1295400"/>
                  <a:ext cx="228600" cy="1588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279" name="Connecteur droit 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001000" y="1295400"/>
                  <a:ext cx="304800" cy="1588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3275" name="Connecteur en angle 49"/>
              <p:cNvCxnSpPr>
                <a:cxnSpLocks noChangeShapeType="1"/>
              </p:cNvCxnSpPr>
              <p:nvPr/>
            </p:nvCxnSpPr>
            <p:spPr bwMode="auto">
              <a:xfrm>
                <a:off x="1261531" y="3504399"/>
                <a:ext cx="622562" cy="8473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76" name="Connecteur droit 6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58913" y="3369999"/>
                <a:ext cx="155575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77" name="Connecteur droit 64"/>
              <p:cNvCxnSpPr>
                <a:cxnSpLocks noChangeShapeType="1"/>
              </p:cNvCxnSpPr>
              <p:nvPr/>
            </p:nvCxnSpPr>
            <p:spPr bwMode="auto">
              <a:xfrm rot="5400000">
                <a:off x="1458120" y="3526367"/>
                <a:ext cx="157162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261" name="Connecteur droit 3"/>
            <p:cNvCxnSpPr>
              <a:cxnSpLocks noChangeShapeType="1"/>
            </p:cNvCxnSpPr>
            <p:nvPr/>
          </p:nvCxnSpPr>
          <p:spPr bwMode="auto">
            <a:xfrm flipV="1">
              <a:off x="6299200" y="2162689"/>
              <a:ext cx="190500" cy="13316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2" name="Connecteur droit 62"/>
            <p:cNvCxnSpPr>
              <a:cxnSpLocks noChangeShapeType="1"/>
            </p:cNvCxnSpPr>
            <p:nvPr/>
          </p:nvCxnSpPr>
          <p:spPr bwMode="auto">
            <a:xfrm>
              <a:off x="6312363" y="2491945"/>
              <a:ext cx="177337" cy="17145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3" name="Connecteur droit 65"/>
            <p:cNvCxnSpPr>
              <a:cxnSpLocks noChangeShapeType="1"/>
            </p:cNvCxnSpPr>
            <p:nvPr/>
          </p:nvCxnSpPr>
          <p:spPr bwMode="auto">
            <a:xfrm>
              <a:off x="6325526" y="2295854"/>
              <a:ext cx="0" cy="1960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4" name="Rectangle 38"/>
            <p:cNvSpPr>
              <a:spLocks noChangeArrowheads="1"/>
            </p:cNvSpPr>
            <p:nvPr/>
          </p:nvSpPr>
          <p:spPr bwMode="auto">
            <a:xfrm>
              <a:off x="7459193" y="1499502"/>
              <a:ext cx="1292475" cy="815105"/>
            </a:xfrm>
            <a:prstGeom prst="rect">
              <a:avLst/>
            </a:prstGeom>
            <a:solidFill>
              <a:srgbClr val="E8E8E8"/>
            </a:solidFill>
            <a:ln w="38100">
              <a:solidFill>
                <a:srgbClr val="1A0C5D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grpSp>
          <p:nvGrpSpPr>
            <p:cNvPr id="53265" name="Grouper 42"/>
            <p:cNvGrpSpPr>
              <a:grpSpLocks/>
            </p:cNvGrpSpPr>
            <p:nvPr/>
          </p:nvGrpSpPr>
          <p:grpSpPr bwMode="auto">
            <a:xfrm flipH="1">
              <a:off x="7304096" y="1642642"/>
              <a:ext cx="156174" cy="256138"/>
              <a:chOff x="7924800" y="1143794"/>
              <a:chExt cx="229394" cy="304800"/>
            </a:xfrm>
          </p:grpSpPr>
          <p:cxnSp>
            <p:nvCxnSpPr>
              <p:cNvPr id="53267" name="Connecteur droit 43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68" name="Connecteur droit 44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266" name="Connecteur droit 64"/>
            <p:cNvCxnSpPr>
              <a:cxnSpLocks noChangeShapeType="1"/>
            </p:cNvCxnSpPr>
            <p:nvPr/>
          </p:nvCxnSpPr>
          <p:spPr bwMode="auto">
            <a:xfrm flipV="1">
              <a:off x="6401794" y="1771378"/>
              <a:ext cx="903384" cy="5244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59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Correct component reconfiguration</a:t>
            </a:r>
            <a:br>
              <a:rPr lang="fr-FR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Towards safety and autonomicity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54276" name="Rectangle 38"/>
          <p:cNvSpPr>
            <a:spLocks noChangeArrowheads="1"/>
          </p:cNvSpPr>
          <p:nvPr/>
        </p:nvSpPr>
        <p:spPr bwMode="auto">
          <a:xfrm>
            <a:off x="5272088" y="1884363"/>
            <a:ext cx="973137" cy="11096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54277" name="Grouper 42"/>
          <p:cNvGrpSpPr>
            <a:grpSpLocks/>
          </p:cNvGrpSpPr>
          <p:nvPr/>
        </p:nvGrpSpPr>
        <p:grpSpPr bwMode="auto">
          <a:xfrm flipH="1">
            <a:off x="4797425" y="2046288"/>
            <a:ext cx="157163" cy="347662"/>
            <a:chOff x="7924800" y="1143794"/>
            <a:chExt cx="229394" cy="304800"/>
          </a:xfrm>
        </p:grpSpPr>
        <p:cxnSp>
          <p:nvCxnSpPr>
            <p:cNvPr id="54312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3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78" name="Grouper 45"/>
          <p:cNvGrpSpPr>
            <a:grpSpLocks/>
          </p:cNvGrpSpPr>
          <p:nvPr/>
        </p:nvGrpSpPr>
        <p:grpSpPr bwMode="auto">
          <a:xfrm>
            <a:off x="6246813" y="2232025"/>
            <a:ext cx="155575" cy="349250"/>
            <a:chOff x="7924800" y="1143794"/>
            <a:chExt cx="229394" cy="304800"/>
          </a:xfrm>
        </p:grpSpPr>
        <p:cxnSp>
          <p:nvCxnSpPr>
            <p:cNvPr id="54310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1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279" name="Rectangle 38"/>
          <p:cNvSpPr>
            <a:spLocks noChangeArrowheads="1"/>
          </p:cNvSpPr>
          <p:nvPr/>
        </p:nvSpPr>
        <p:spPr bwMode="auto">
          <a:xfrm>
            <a:off x="7434263" y="2419350"/>
            <a:ext cx="1292225" cy="815975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54280" name="Grouper 42"/>
          <p:cNvGrpSpPr>
            <a:grpSpLocks/>
          </p:cNvGrpSpPr>
          <p:nvPr/>
        </p:nvGrpSpPr>
        <p:grpSpPr bwMode="auto">
          <a:xfrm flipH="1">
            <a:off x="7278688" y="2562225"/>
            <a:ext cx="155575" cy="257175"/>
            <a:chOff x="7924800" y="1143794"/>
            <a:chExt cx="229394" cy="304800"/>
          </a:xfrm>
        </p:grpSpPr>
        <p:cxnSp>
          <p:nvCxnSpPr>
            <p:cNvPr id="54308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9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4281" name="Connecteur droit 64"/>
          <p:cNvCxnSpPr>
            <a:cxnSpLocks noChangeShapeType="1"/>
          </p:cNvCxnSpPr>
          <p:nvPr/>
        </p:nvCxnSpPr>
        <p:spPr bwMode="auto">
          <a:xfrm>
            <a:off x="6402388" y="2419350"/>
            <a:ext cx="877887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282" name="Grouper 42"/>
          <p:cNvGrpSpPr>
            <a:grpSpLocks/>
          </p:cNvGrpSpPr>
          <p:nvPr/>
        </p:nvGrpSpPr>
        <p:grpSpPr bwMode="auto">
          <a:xfrm flipH="1">
            <a:off x="4797425" y="2644775"/>
            <a:ext cx="157163" cy="349250"/>
            <a:chOff x="7924800" y="1143794"/>
            <a:chExt cx="229394" cy="304800"/>
          </a:xfrm>
        </p:grpSpPr>
        <p:cxnSp>
          <p:nvCxnSpPr>
            <p:cNvPr id="54306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7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83" name="Grouper 29"/>
          <p:cNvGrpSpPr>
            <a:grpSpLocks/>
          </p:cNvGrpSpPr>
          <p:nvPr/>
        </p:nvGrpSpPr>
        <p:grpSpPr bwMode="auto">
          <a:xfrm>
            <a:off x="4641850" y="1455738"/>
            <a:ext cx="4362450" cy="2074862"/>
            <a:chOff x="802744" y="2325688"/>
            <a:chExt cx="7215191" cy="1814512"/>
          </a:xfrm>
        </p:grpSpPr>
        <p:sp>
          <p:nvSpPr>
            <p:cNvPr id="54289" name="Rectangle 3"/>
            <p:cNvSpPr>
              <a:spLocks noChangeArrowheads="1"/>
            </p:cNvSpPr>
            <p:nvPr/>
          </p:nvSpPr>
          <p:spPr bwMode="auto">
            <a:xfrm>
              <a:off x="1061854" y="2325688"/>
              <a:ext cx="6956081" cy="1814512"/>
            </a:xfrm>
            <a:prstGeom prst="rect">
              <a:avLst/>
            </a:prstGeom>
            <a:noFill/>
            <a:ln w="38100">
              <a:solidFill>
                <a:srgbClr val="1A0C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grpSp>
          <p:nvGrpSpPr>
            <p:cNvPr id="54290" name="Grouper 10"/>
            <p:cNvGrpSpPr>
              <a:grpSpLocks/>
            </p:cNvGrpSpPr>
            <p:nvPr/>
          </p:nvGrpSpPr>
          <p:grpSpPr bwMode="auto">
            <a:xfrm flipH="1">
              <a:off x="802744" y="2839184"/>
              <a:ext cx="230188" cy="304800"/>
              <a:chOff x="7924800" y="1143794"/>
              <a:chExt cx="229394" cy="304800"/>
            </a:xfrm>
          </p:grpSpPr>
          <p:cxnSp>
            <p:nvCxnSpPr>
              <p:cNvPr id="54304" name="Connecteur droit 11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305" name="Connecteur droit 12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291" name="Grouper 13"/>
            <p:cNvGrpSpPr>
              <a:grpSpLocks/>
            </p:cNvGrpSpPr>
            <p:nvPr/>
          </p:nvGrpSpPr>
          <p:grpSpPr bwMode="auto">
            <a:xfrm flipH="1">
              <a:off x="802744" y="3372380"/>
              <a:ext cx="228600" cy="304800"/>
              <a:chOff x="7924800" y="1143794"/>
              <a:chExt cx="229394" cy="304800"/>
            </a:xfrm>
          </p:grpSpPr>
          <p:cxnSp>
            <p:nvCxnSpPr>
              <p:cNvPr id="54302" name="Connecteur droit 14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303" name="Connecteur droit 15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4292" name="Connecteur en angle 49"/>
            <p:cNvCxnSpPr>
              <a:cxnSpLocks noChangeShapeType="1"/>
            </p:cNvCxnSpPr>
            <p:nvPr/>
          </p:nvCxnSpPr>
          <p:spPr bwMode="auto">
            <a:xfrm>
              <a:off x="1220794" y="2994813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4293" name="Grouper 45"/>
            <p:cNvGrpSpPr>
              <a:grpSpLocks/>
            </p:cNvGrpSpPr>
            <p:nvPr/>
          </p:nvGrpSpPr>
          <p:grpSpPr bwMode="auto">
            <a:xfrm>
              <a:off x="1031344" y="2845327"/>
              <a:ext cx="230187" cy="304800"/>
              <a:chOff x="7924800" y="1143794"/>
              <a:chExt cx="229394" cy="304800"/>
            </a:xfrm>
          </p:grpSpPr>
          <p:cxnSp>
            <p:nvCxnSpPr>
              <p:cNvPr id="54300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301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294" name="Grouper 45"/>
            <p:cNvGrpSpPr>
              <a:grpSpLocks/>
            </p:cNvGrpSpPr>
            <p:nvPr/>
          </p:nvGrpSpPr>
          <p:grpSpPr bwMode="auto">
            <a:xfrm>
              <a:off x="1029750" y="3361266"/>
              <a:ext cx="230187" cy="304800"/>
              <a:chOff x="7924800" y="1143794"/>
              <a:chExt cx="229394" cy="304800"/>
            </a:xfrm>
          </p:grpSpPr>
          <p:cxnSp>
            <p:nvCxnSpPr>
              <p:cNvPr id="54298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299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4295" name="Connecteur en angle 49"/>
            <p:cNvCxnSpPr>
              <a:cxnSpLocks noChangeShapeType="1"/>
            </p:cNvCxnSpPr>
            <p:nvPr/>
          </p:nvCxnSpPr>
          <p:spPr bwMode="auto">
            <a:xfrm>
              <a:off x="1261531" y="3504399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Connecteur droit 62"/>
            <p:cNvCxnSpPr>
              <a:cxnSpLocks noChangeShapeType="1"/>
            </p:cNvCxnSpPr>
            <p:nvPr/>
          </p:nvCxnSpPr>
          <p:spPr bwMode="auto">
            <a:xfrm rot="16200000" flipH="1">
              <a:off x="1458913" y="3369999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7" name="Connecteur droit 64"/>
            <p:cNvCxnSpPr>
              <a:cxnSpLocks noChangeShapeType="1"/>
            </p:cNvCxnSpPr>
            <p:nvPr/>
          </p:nvCxnSpPr>
          <p:spPr bwMode="auto">
            <a:xfrm rot="5400000">
              <a:off x="1458120" y="3526367"/>
              <a:ext cx="157162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4284" name="Connecteur droit 3"/>
          <p:cNvCxnSpPr>
            <a:cxnSpLocks noChangeShapeType="1"/>
          </p:cNvCxnSpPr>
          <p:nvPr/>
        </p:nvCxnSpPr>
        <p:spPr bwMode="auto">
          <a:xfrm flipV="1">
            <a:off x="6299200" y="2162175"/>
            <a:ext cx="190500" cy="1333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Connecteur droit 62"/>
          <p:cNvCxnSpPr>
            <a:cxnSpLocks noChangeShapeType="1"/>
          </p:cNvCxnSpPr>
          <p:nvPr/>
        </p:nvCxnSpPr>
        <p:spPr bwMode="auto">
          <a:xfrm>
            <a:off x="6311900" y="2492375"/>
            <a:ext cx="177800" cy="1714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Connecteur droit 65"/>
          <p:cNvCxnSpPr>
            <a:cxnSpLocks noChangeShapeType="1"/>
          </p:cNvCxnSpPr>
          <p:nvPr/>
        </p:nvCxnSpPr>
        <p:spPr bwMode="auto">
          <a:xfrm>
            <a:off x="6326188" y="2295525"/>
            <a:ext cx="0" cy="1968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7" name="Rectangle 38"/>
          <p:cNvSpPr>
            <a:spLocks noChangeArrowheads="1"/>
          </p:cNvSpPr>
          <p:nvPr/>
        </p:nvSpPr>
        <p:spPr bwMode="auto">
          <a:xfrm>
            <a:off x="7377113" y="2376488"/>
            <a:ext cx="1292225" cy="815975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54288" name="ZoneTexte 1"/>
          <p:cNvSpPr txBox="1">
            <a:spLocks noChangeArrowheads="1"/>
          </p:cNvSpPr>
          <p:nvPr/>
        </p:nvSpPr>
        <p:spPr bwMode="auto">
          <a:xfrm>
            <a:off x="7996238" y="2295525"/>
            <a:ext cx="709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/>
              <a:t>[N]</a:t>
            </a:r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 bwMode="auto">
          <a:xfrm>
            <a:off x="0" y="1295400"/>
            <a:ext cx="9004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Symbol" charset="0"/>
              <a:buChar char="-"/>
              <a:defRPr kumimoji="1"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Monotype Sorts" charset="0"/>
              <a:buChar char="l"/>
              <a:defRPr kumimoji="1"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Monotype Sorts" charset="0"/>
              <a:buChar char="3"/>
              <a:defRPr kumimoji="1"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Verify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reconfiguration </a:t>
            </a:r>
            <a:b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procedures</a:t>
            </a:r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Safe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adaptation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procedures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as a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solid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ground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b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autonomic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applications</a:t>
            </a:r>
          </a:p>
          <a:p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Some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directions:</a:t>
            </a:r>
          </a:p>
          <a:p>
            <a:pPr lvl="1"/>
            <a:r>
              <a:rPr lang="fr-FR" dirty="0" err="1" smtClean="0">
                <a:latin typeface="Arial" charset="0"/>
                <a:ea typeface="ＭＳ Ｐゴシック" charset="0"/>
              </a:rPr>
              <a:t>Parameterized</a:t>
            </a:r>
            <a:r>
              <a:rPr lang="fr-FR" dirty="0" smtClean="0">
                <a:latin typeface="Arial" charset="0"/>
                <a:ea typeface="ＭＳ Ｐゴシック" charset="0"/>
              </a:rPr>
              <a:t> topologies (not </a:t>
            </a:r>
            <a:r>
              <a:rPr lang="fr-FR" dirty="0" err="1" smtClean="0">
                <a:latin typeface="Arial" charset="0"/>
                <a:ea typeface="ＭＳ Ｐゴシック" charset="0"/>
              </a:rPr>
              <a:t>only</a:t>
            </a:r>
            <a:r>
              <a:rPr lang="fr-FR" dirty="0" smtClean="0">
                <a:latin typeface="Arial" charset="0"/>
                <a:ea typeface="ＭＳ Ｐゴシック" charset="0"/>
              </a:rPr>
              <a:t> master-slave): ADL[N] ; </a:t>
            </a:r>
            <a:r>
              <a:rPr lang="fr-FR" dirty="0" err="1" smtClean="0">
                <a:latin typeface="Arial" charset="0"/>
                <a:ea typeface="ＭＳ Ｐゴシック" charset="0"/>
              </a:rPr>
              <a:t>behavioural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specification</a:t>
            </a:r>
            <a:r>
              <a:rPr lang="fr-FR" dirty="0" smtClean="0">
                <a:latin typeface="Arial" charset="0"/>
                <a:ea typeface="ＭＳ Ｐゴシック" charset="0"/>
              </a:rPr>
              <a:t> (</a:t>
            </a:r>
            <a:r>
              <a:rPr lang="fr-FR" dirty="0" err="1" smtClean="0">
                <a:latin typeface="Arial" charset="0"/>
                <a:ea typeface="ＭＳ Ｐゴシック" charset="0"/>
              </a:rPr>
              <a:t>pNets</a:t>
            </a:r>
            <a:r>
              <a:rPr lang="fr-FR" dirty="0" smtClean="0">
                <a:latin typeface="Arial" charset="0"/>
                <a:ea typeface="ＭＳ Ｐゴシック" charset="0"/>
              </a:rPr>
              <a:t>) ; reconfiguration primitives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/>
            <a:r>
              <a:rPr lang="fr-FR" dirty="0" err="1">
                <a:latin typeface="Arial" charset="0"/>
                <a:ea typeface="ＭＳ Ｐゴシック" charset="0"/>
              </a:rPr>
              <a:t>Theorem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proving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might</a:t>
            </a:r>
            <a:r>
              <a:rPr lang="fr-FR" dirty="0">
                <a:latin typeface="Arial" charset="0"/>
                <a:ea typeface="ＭＳ Ｐゴシック" charset="0"/>
              </a:rPr>
              <a:t> help </a:t>
            </a:r>
            <a:r>
              <a:rPr lang="fr-FR" dirty="0">
                <a:latin typeface="Arial" charset="0"/>
                <a:ea typeface="ＭＳ Ｐゴシック" charset="0"/>
              </a:rPr>
              <a:t>(</a:t>
            </a:r>
            <a:r>
              <a:rPr lang="fr-FR" dirty="0" err="1">
                <a:latin typeface="Arial" charset="0"/>
                <a:ea typeface="ＭＳ Ｐゴシック" charset="0"/>
              </a:rPr>
              <a:t>prove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general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properties</a:t>
            </a:r>
            <a:r>
              <a:rPr lang="fr-FR" dirty="0">
                <a:latin typeface="Arial" charset="0"/>
                <a:ea typeface="ＭＳ Ｐゴシック" charset="0"/>
              </a:rPr>
              <a:t>)</a:t>
            </a:r>
          </a:p>
          <a:p>
            <a:pPr lvl="1"/>
            <a:endParaRPr lang="fr-FR" dirty="0" smtClean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6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THANK YOU ! </a:t>
            </a:r>
            <a:r>
              <a:rPr lang="fr-FR" dirty="0" smtClean="0">
                <a:sym typeface="Wingdings"/>
              </a:rPr>
              <a:t>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webpages</a:t>
            </a:r>
            <a:r>
              <a:rPr lang="fr-FR" dirty="0" smtClean="0"/>
              <a:t> for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papers</a:t>
            </a:r>
            <a:r>
              <a:rPr lang="fr-FR" dirty="0" smtClean="0"/>
              <a:t>, </a:t>
            </a:r>
            <a:r>
              <a:rPr lang="fr-FR" dirty="0" err="1" smtClean="0"/>
              <a:t>tools</a:t>
            </a:r>
            <a:r>
              <a:rPr lang="fr-FR" dirty="0" smtClean="0"/>
              <a:t>, and </a:t>
            </a:r>
            <a:r>
              <a:rPr lang="fr-FR" dirty="0" err="1" smtClean="0"/>
              <a:t>usecases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http://www-</a:t>
            </a:r>
            <a:r>
              <a:rPr lang="fr-FR" dirty="0" err="1"/>
              <a:t>sop.inria.fr</a:t>
            </a:r>
            <a:r>
              <a:rPr lang="fr-FR" dirty="0"/>
              <a:t>/</a:t>
            </a:r>
            <a:r>
              <a:rPr lang="fr-FR" dirty="0" err="1"/>
              <a:t>members</a:t>
            </a:r>
            <a:r>
              <a:rPr lang="fr-FR" dirty="0"/>
              <a:t>/</a:t>
            </a:r>
            <a:r>
              <a:rPr lang="fr-FR" dirty="0" err="1"/>
              <a:t>Eric.Madelaine</a:t>
            </a:r>
            <a:r>
              <a:rPr lang="fr-FR" dirty="0" smtClean="0"/>
              <a:t>/</a:t>
            </a:r>
          </a:p>
          <a:p>
            <a:pPr marL="0" indent="0">
              <a:buNone/>
            </a:pPr>
            <a:r>
              <a:rPr lang="fr-FR" dirty="0" smtClean="0"/>
              <a:t>		</a:t>
            </a:r>
            <a:r>
              <a:rPr lang="fr-FR" dirty="0" err="1" smtClean="0"/>
              <a:t>eric.madelaine@inria.fr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http://www-</a:t>
            </a:r>
            <a:r>
              <a:rPr lang="fr-FR" dirty="0" err="1"/>
              <a:t>sop.inria.fr</a:t>
            </a:r>
            <a:r>
              <a:rPr lang="fr-FR" dirty="0"/>
              <a:t>/oasis/personnel/</a:t>
            </a:r>
            <a:r>
              <a:rPr lang="fr-FR" dirty="0" err="1"/>
              <a:t>Ludovic.Henrio</a:t>
            </a:r>
            <a:r>
              <a:rPr lang="fr-FR" dirty="0" smtClean="0"/>
              <a:t>/</a:t>
            </a:r>
          </a:p>
          <a:p>
            <a:pPr marL="0" indent="0">
              <a:buNone/>
            </a:pPr>
            <a:r>
              <a:rPr lang="fr-FR" dirty="0" smtClean="0"/>
              <a:t>		</a:t>
            </a:r>
            <a:r>
              <a:rPr lang="fr-FR" u="sng" dirty="0" err="1" smtClean="0"/>
              <a:t>ludovic.henrio@cnrs.fr</a:t>
            </a:r>
            <a:endParaRPr lang="fr-FR" u="sng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24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42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/>
          <p:cNvSpPr>
            <a:spLocks noGrp="1"/>
          </p:cNvSpPr>
          <p:nvPr>
            <p:ph type="title"/>
          </p:nvPr>
        </p:nvSpPr>
        <p:spPr>
          <a:xfrm>
            <a:off x="406400" y="304800"/>
            <a:ext cx="8262938" cy="552450"/>
          </a:xfrm>
        </p:spPr>
        <p:txBody>
          <a:bodyPr/>
          <a:lstStyle/>
          <a:p>
            <a:r>
              <a:rPr lang="fr-FR" i="1" dirty="0">
                <a:latin typeface="Helvetica" charset="0"/>
              </a:rPr>
              <a:t>State-</a:t>
            </a:r>
            <a:r>
              <a:rPr lang="fr-FR" i="1" dirty="0" err="1">
                <a:latin typeface="Helvetica" charset="0"/>
              </a:rPr>
              <a:t>space</a:t>
            </a:r>
            <a:r>
              <a:rPr lang="fr-FR" i="1" dirty="0">
                <a:latin typeface="Helvetica" charset="0"/>
              </a:rPr>
              <a:t> </a:t>
            </a:r>
            <a:r>
              <a:rPr lang="fr-FR" i="1" dirty="0" err="1">
                <a:latin typeface="Helvetica" charset="0"/>
              </a:rPr>
              <a:t>generation</a:t>
            </a:r>
            <a:r>
              <a:rPr lang="fr-FR" i="1" dirty="0">
                <a:latin typeface="Helvetica" charset="0"/>
              </a:rPr>
              <a:t> </a:t>
            </a:r>
            <a:r>
              <a:rPr lang="fr-FR" i="1" dirty="0" err="1" smtClean="0">
                <a:latin typeface="Helvetica" charset="0"/>
              </a:rPr>
              <a:t>workflow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>
          <a:xfrm>
            <a:off x="3258256" y="3409951"/>
            <a:ext cx="2209800" cy="64611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Build product</a:t>
            </a:r>
          </a:p>
        </p:txBody>
      </p:sp>
      <p:sp>
        <p:nvSpPr>
          <p:cNvPr id="22" name="Down Arrow 21"/>
          <p:cNvSpPr>
            <a:spLocks noChangeArrowheads="1"/>
          </p:cNvSpPr>
          <p:nvPr/>
        </p:nvSpPr>
        <p:spPr bwMode="auto">
          <a:xfrm>
            <a:off x="4150078" y="4216400"/>
            <a:ext cx="4191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C0C0"/>
          </a:solidFill>
          <a:ln w="28575">
            <a:solidFill>
              <a:srgbClr val="545C6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80" name="TextBox 2"/>
          <p:cNvSpPr txBox="1">
            <a:spLocks noChangeArrowheads="1"/>
          </p:cNvSpPr>
          <p:nvPr/>
        </p:nvSpPr>
        <p:spPr bwMode="auto">
          <a:xfrm>
            <a:off x="3962400" y="224155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fr-FR" sz="1800">
              <a:latin typeface="Arial" charset="0"/>
              <a:cs typeface="ＭＳ Ｐゴシック" charset="0"/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rot="-2754755">
            <a:off x="2413353" y="2684816"/>
            <a:ext cx="488950" cy="1085144"/>
          </a:xfrm>
          <a:prstGeom prst="downArrow">
            <a:avLst>
              <a:gd name="adj1" fmla="val 50000"/>
              <a:gd name="adj2" fmla="val 22644"/>
            </a:avLst>
          </a:prstGeom>
          <a:solidFill>
            <a:srgbClr val="C0C0C0"/>
          </a:solidFill>
          <a:ln w="28575">
            <a:solidFill>
              <a:srgbClr val="545C6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2956" y="1636713"/>
            <a:ext cx="1243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7C80"/>
                </a:solidFill>
                <a:latin typeface="Calibri" charset="0"/>
                <a:cs typeface="ＭＳ Ｐゴシック" charset="0"/>
              </a:rPr>
              <a:t>Flac + </a:t>
            </a:r>
          </a:p>
          <a:p>
            <a:pPr eaLnBrk="1" hangingPunct="1"/>
            <a:r>
              <a:rPr lang="en-US" sz="1800" b="1">
                <a:solidFill>
                  <a:srgbClr val="FF7C80"/>
                </a:solidFill>
                <a:latin typeface="Calibri" charset="0"/>
                <a:cs typeface="ＭＳ Ｐゴシック" charset="0"/>
              </a:rPr>
              <a:t>Distributor</a:t>
            </a:r>
          </a:p>
          <a:p>
            <a:pPr eaLnBrk="1" hangingPunct="1"/>
            <a:r>
              <a:rPr lang="en-US" sz="1800" b="1">
                <a:solidFill>
                  <a:srgbClr val="FF7C80"/>
                </a:solidFill>
                <a:latin typeface="Calibri" charset="0"/>
                <a:cs typeface="ＭＳ Ｐゴシック" charset="0"/>
              </a:rPr>
              <a:t>+ Minimize</a:t>
            </a:r>
          </a:p>
        </p:txBody>
      </p:sp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1483078" y="4108451"/>
            <a:ext cx="1249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latin typeface="Calibri" charset="0"/>
                <a:cs typeface="ＭＳ Ｐゴシック" charset="0"/>
              </a:rPr>
              <a:t>Master.exp</a:t>
            </a:r>
          </a:p>
        </p:txBody>
      </p:sp>
      <p:grpSp>
        <p:nvGrpSpPr>
          <p:cNvPr id="732196" name="Group 36"/>
          <p:cNvGrpSpPr>
            <a:grpSpLocks/>
          </p:cNvGrpSpPr>
          <p:nvPr/>
        </p:nvGrpSpPr>
        <p:grpSpPr bwMode="auto">
          <a:xfrm>
            <a:off x="1295400" y="857250"/>
            <a:ext cx="2051755" cy="1846263"/>
            <a:chOff x="918" y="199"/>
            <a:chExt cx="1454" cy="1163"/>
          </a:xfrm>
        </p:grpSpPr>
        <p:sp>
          <p:nvSpPr>
            <p:cNvPr id="3" name="TextBox 13"/>
            <p:cNvSpPr txBox="1">
              <a:spLocks noChangeArrowheads="1"/>
            </p:cNvSpPr>
            <p:nvPr/>
          </p:nvSpPr>
          <p:spPr bwMode="auto">
            <a:xfrm>
              <a:off x="1026" y="1129"/>
              <a:ext cx="9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  <a:latin typeface="Calibri" charset="0"/>
                  <a:cs typeface="ＭＳ Ｐゴシック" charset="0"/>
                </a:rPr>
                <a:t>MQueue.bcg</a:t>
              </a:r>
            </a:p>
          </p:txBody>
        </p:sp>
        <p:grpSp>
          <p:nvGrpSpPr>
            <p:cNvPr id="732195" name="Group 35"/>
            <p:cNvGrpSpPr>
              <a:grpSpLocks/>
            </p:cNvGrpSpPr>
            <p:nvPr/>
          </p:nvGrpSpPr>
          <p:grpSpPr bwMode="auto">
            <a:xfrm>
              <a:off x="918" y="199"/>
              <a:ext cx="1454" cy="885"/>
              <a:chOff x="918" y="199"/>
              <a:chExt cx="1454" cy="885"/>
            </a:xfrm>
          </p:grpSpPr>
          <p:sp>
            <p:nvSpPr>
              <p:cNvPr id="4" name="Oval 4"/>
              <p:cNvSpPr/>
              <p:nvPr/>
            </p:nvSpPr>
            <p:spPr>
              <a:xfrm>
                <a:off x="918" y="728"/>
                <a:ext cx="1092" cy="35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Master Queue</a:t>
                </a:r>
              </a:p>
            </p:txBody>
          </p:sp>
          <p:sp>
            <p:nvSpPr>
              <p:cNvPr id="6" name="TextBox 11"/>
              <p:cNvSpPr txBox="1">
                <a:spLocks noChangeArrowheads="1"/>
              </p:cNvSpPr>
              <p:nvPr/>
            </p:nvSpPr>
            <p:spPr bwMode="auto">
              <a:xfrm>
                <a:off x="1439" y="199"/>
                <a:ext cx="93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chemeClr val="tx2"/>
                    </a:solidFill>
                    <a:latin typeface="Calibri" charset="0"/>
                    <a:cs typeface="ＭＳ Ｐゴシック" charset="0"/>
                  </a:rPr>
                  <a:t>MQueue.fcr</a:t>
                </a:r>
              </a:p>
            </p:txBody>
          </p:sp>
          <p:sp>
            <p:nvSpPr>
              <p:cNvPr id="7" name="Down Arrow 36"/>
              <p:cNvSpPr>
                <a:spLocks noChangeArrowheads="1"/>
              </p:cNvSpPr>
              <p:nvPr/>
            </p:nvSpPr>
            <p:spPr bwMode="auto">
              <a:xfrm>
                <a:off x="1304" y="393"/>
                <a:ext cx="264" cy="270"/>
              </a:xfrm>
              <a:prstGeom prst="downArrow">
                <a:avLst>
                  <a:gd name="adj1" fmla="val 50000"/>
                  <a:gd name="adj2" fmla="val 51136"/>
                </a:avLst>
              </a:prstGeom>
              <a:solidFill>
                <a:srgbClr val="C0C0C0"/>
              </a:solidFill>
              <a:ln w="28575">
                <a:solidFill>
                  <a:srgbClr val="545C6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Down Arrow 36"/>
          <p:cNvSpPr>
            <a:spLocks noChangeArrowheads="1"/>
          </p:cNvSpPr>
          <p:nvPr/>
        </p:nvSpPr>
        <p:spPr bwMode="auto">
          <a:xfrm rot="-6992312">
            <a:off x="2642306" y="3902075"/>
            <a:ext cx="419100" cy="381000"/>
          </a:xfrm>
          <a:prstGeom prst="downArrow">
            <a:avLst>
              <a:gd name="adj1" fmla="val 50000"/>
              <a:gd name="adj2" fmla="val 51136"/>
            </a:avLst>
          </a:prstGeom>
          <a:solidFill>
            <a:srgbClr val="C0C0C0"/>
          </a:solidFill>
          <a:ln w="28575">
            <a:solidFill>
              <a:srgbClr val="545C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Down Arrow 35"/>
          <p:cNvSpPr>
            <a:spLocks noChangeArrowheads="1"/>
          </p:cNvSpPr>
          <p:nvPr/>
        </p:nvSpPr>
        <p:spPr bwMode="auto">
          <a:xfrm rot="2793516">
            <a:off x="5823656" y="2640189"/>
            <a:ext cx="419100" cy="1158522"/>
          </a:xfrm>
          <a:prstGeom prst="downArrow">
            <a:avLst>
              <a:gd name="adj1" fmla="val 36833"/>
              <a:gd name="adj2" fmla="val 36785"/>
            </a:avLst>
          </a:prstGeom>
          <a:solidFill>
            <a:srgbClr val="C0C0C0"/>
          </a:solidFill>
          <a:ln w="28575">
            <a:solidFill>
              <a:srgbClr val="545C6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32197" name="Group 37"/>
          <p:cNvGrpSpPr>
            <a:grpSpLocks/>
          </p:cNvGrpSpPr>
          <p:nvPr/>
        </p:nvGrpSpPr>
        <p:grpSpPr bwMode="auto">
          <a:xfrm>
            <a:off x="3381023" y="846139"/>
            <a:ext cx="1896533" cy="1846262"/>
            <a:chOff x="918" y="199"/>
            <a:chExt cx="1344" cy="1163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026" y="1129"/>
              <a:ext cx="9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  <a:latin typeface="Calibri" charset="0"/>
                  <a:cs typeface="ＭＳ Ｐゴシック" charset="0"/>
                </a:rPr>
                <a:t>MQueue.bcg</a:t>
              </a:r>
            </a:p>
          </p:txBody>
        </p:sp>
        <p:grpSp>
          <p:nvGrpSpPr>
            <p:cNvPr id="732199" name="Group 39"/>
            <p:cNvGrpSpPr>
              <a:grpSpLocks/>
            </p:cNvGrpSpPr>
            <p:nvPr/>
          </p:nvGrpSpPr>
          <p:grpSpPr bwMode="auto">
            <a:xfrm>
              <a:off x="918" y="199"/>
              <a:ext cx="1344" cy="885"/>
              <a:chOff x="918" y="199"/>
              <a:chExt cx="1344" cy="885"/>
            </a:xfrm>
          </p:grpSpPr>
          <p:sp>
            <p:nvSpPr>
              <p:cNvPr id="11" name="Oval 4"/>
              <p:cNvSpPr/>
              <p:nvPr/>
            </p:nvSpPr>
            <p:spPr>
              <a:xfrm>
                <a:off x="918" y="728"/>
                <a:ext cx="1092" cy="35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Master Body</a:t>
                </a:r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1439" y="199"/>
                <a:ext cx="8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chemeClr val="tx2"/>
                    </a:solidFill>
                    <a:latin typeface="Calibri" charset="0"/>
                    <a:cs typeface="ＭＳ Ｐゴシック" charset="0"/>
                  </a:rPr>
                  <a:t>MBody.fcr</a:t>
                </a:r>
              </a:p>
            </p:txBody>
          </p:sp>
          <p:sp>
            <p:nvSpPr>
              <p:cNvPr id="15" name="Down Arrow 36"/>
              <p:cNvSpPr>
                <a:spLocks noChangeArrowheads="1"/>
              </p:cNvSpPr>
              <p:nvPr/>
            </p:nvSpPr>
            <p:spPr bwMode="auto">
              <a:xfrm>
                <a:off x="1304" y="393"/>
                <a:ext cx="264" cy="270"/>
              </a:xfrm>
              <a:prstGeom prst="downArrow">
                <a:avLst>
                  <a:gd name="adj1" fmla="val 50000"/>
                  <a:gd name="adj2" fmla="val 51136"/>
                </a:avLst>
              </a:prstGeom>
              <a:solidFill>
                <a:srgbClr val="C0C0C0"/>
              </a:solidFill>
              <a:ln w="28575">
                <a:solidFill>
                  <a:srgbClr val="545C6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5341056" y="1604963"/>
            <a:ext cx="432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ＭＳ Ｐゴシック" charset="0"/>
              </a:rPr>
              <a:t>…</a:t>
            </a:r>
          </a:p>
        </p:txBody>
      </p:sp>
      <p:grpSp>
        <p:nvGrpSpPr>
          <p:cNvPr id="732204" name="Group 44"/>
          <p:cNvGrpSpPr>
            <a:grpSpLocks/>
          </p:cNvGrpSpPr>
          <p:nvPr/>
        </p:nvGrpSpPr>
        <p:grpSpPr bwMode="auto">
          <a:xfrm>
            <a:off x="6025445" y="835025"/>
            <a:ext cx="2283178" cy="1846263"/>
            <a:chOff x="918" y="199"/>
            <a:chExt cx="1618" cy="1163"/>
          </a:xfrm>
        </p:grpSpPr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026" y="1129"/>
              <a:ext cx="11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2"/>
                  </a:solidFill>
                  <a:latin typeface="Calibri" charset="0"/>
                  <a:cs typeface="ＭＳ Ｐゴシック" charset="0"/>
                </a:rPr>
                <a:t>WriteProxy.bcg</a:t>
              </a:r>
            </a:p>
          </p:txBody>
        </p:sp>
        <p:grpSp>
          <p:nvGrpSpPr>
            <p:cNvPr id="732206" name="Group 46"/>
            <p:cNvGrpSpPr>
              <a:grpSpLocks/>
            </p:cNvGrpSpPr>
            <p:nvPr/>
          </p:nvGrpSpPr>
          <p:grpSpPr bwMode="auto">
            <a:xfrm>
              <a:off x="918" y="199"/>
              <a:ext cx="1618" cy="885"/>
              <a:chOff x="918" y="199"/>
              <a:chExt cx="1618" cy="88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18" y="728"/>
                <a:ext cx="1092" cy="35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Write Proxy</a:t>
                </a:r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1439" y="199"/>
                <a:ext cx="10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chemeClr val="tx2"/>
                    </a:solidFill>
                    <a:latin typeface="Calibri" charset="0"/>
                    <a:cs typeface="ＭＳ Ｐゴシック" charset="0"/>
                  </a:rPr>
                  <a:t>WriteProxy.fcr</a:t>
                </a:r>
              </a:p>
            </p:txBody>
          </p:sp>
          <p:sp>
            <p:nvSpPr>
              <p:cNvPr id="37" name="Down Arrow 36"/>
              <p:cNvSpPr>
                <a:spLocks noChangeArrowheads="1"/>
              </p:cNvSpPr>
              <p:nvPr/>
            </p:nvSpPr>
            <p:spPr bwMode="auto">
              <a:xfrm>
                <a:off x="1304" y="393"/>
                <a:ext cx="264" cy="270"/>
              </a:xfrm>
              <a:prstGeom prst="downArrow">
                <a:avLst>
                  <a:gd name="adj1" fmla="val 50000"/>
                  <a:gd name="adj2" fmla="val 51136"/>
                </a:avLst>
              </a:prstGeom>
              <a:solidFill>
                <a:srgbClr val="C0C0C0"/>
              </a:solidFill>
              <a:ln w="28575">
                <a:solidFill>
                  <a:srgbClr val="545C6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Oval 8"/>
          <p:cNvSpPr/>
          <p:nvPr/>
        </p:nvSpPr>
        <p:spPr>
          <a:xfrm>
            <a:off x="3275190" y="4648201"/>
            <a:ext cx="2209800" cy="64611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(Hide/Rename)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42456" y="5381626"/>
            <a:ext cx="1249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2"/>
                </a:solidFill>
                <a:latin typeface="Calibri" charset="0"/>
                <a:cs typeface="ＭＳ Ｐゴシック" charset="0"/>
              </a:rPr>
              <a:t>Master.exp</a:t>
            </a:r>
          </a:p>
        </p:txBody>
      </p:sp>
      <p:sp>
        <p:nvSpPr>
          <p:cNvPr id="21" name="Down Arrow 17"/>
          <p:cNvSpPr>
            <a:spLocks noChangeArrowheads="1"/>
          </p:cNvSpPr>
          <p:nvPr/>
        </p:nvSpPr>
        <p:spPr bwMode="auto">
          <a:xfrm rot="-4810693">
            <a:off x="5681487" y="5127978"/>
            <a:ext cx="488950" cy="1085144"/>
          </a:xfrm>
          <a:prstGeom prst="downArrow">
            <a:avLst>
              <a:gd name="adj1" fmla="val 50000"/>
              <a:gd name="adj2" fmla="val 22644"/>
            </a:avLst>
          </a:prstGeom>
          <a:solidFill>
            <a:srgbClr val="C0C0C0"/>
          </a:solidFill>
          <a:ln w="28575">
            <a:solidFill>
              <a:srgbClr val="545C6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6856589" y="5334001"/>
            <a:ext cx="432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ＭＳ Ｐゴシック" charset="0"/>
              </a:rPr>
              <a:t>…</a:t>
            </a: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01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36880" grpId="0"/>
      <p:bldP spid="18" grpId="0" animBg="1"/>
      <p:bldP spid="39" grpId="0"/>
      <p:bldP spid="2" grpId="0"/>
      <p:bldP spid="10" grpId="0" animBg="1"/>
      <p:bldP spid="20" grpId="0" animBg="1"/>
      <p:bldP spid="16" grpId="0"/>
      <p:bldP spid="17" grpId="0" animBg="1"/>
      <p:bldP spid="19" grpId="0"/>
      <p:bldP spid="21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But what is a Good size for a</a:t>
            </a:r>
            <a:br>
              <a:rPr lang="fr-FR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 (primitive) Component?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dirty="0" smtClean="0"/>
              <a:t>Not a strict </a:t>
            </a:r>
            <a:r>
              <a:rPr lang="fr-FR" dirty="0" err="1" smtClean="0"/>
              <a:t>requirement</a:t>
            </a:r>
            <a:r>
              <a:rPr lang="fr-FR" dirty="0" smtClean="0"/>
              <a:t>, but </a:t>
            </a:r>
            <a:r>
              <a:rPr lang="fr-FR" dirty="0" err="1" smtClean="0"/>
              <a:t>somehow</a:t>
            </a:r>
            <a:r>
              <a:rPr lang="fr-FR" dirty="0" smtClean="0"/>
              <a:t> </a:t>
            </a:r>
            <a:r>
              <a:rPr lang="fr-FR" dirty="0" err="1" smtClean="0"/>
              <a:t>imposed</a:t>
            </a:r>
            <a:r>
              <a:rPr lang="fr-FR" dirty="0" smtClean="0"/>
              <a:t> by the model design</a:t>
            </a:r>
          </a:p>
          <a:p>
            <a:pPr>
              <a:defRPr/>
            </a:pPr>
            <a:r>
              <a:rPr lang="fr-FR" dirty="0" err="1" smtClean="0"/>
              <a:t>According</a:t>
            </a:r>
            <a:r>
              <a:rPr lang="fr-FR" dirty="0" smtClean="0"/>
              <a:t> to CCA or SCA, a </a:t>
            </a:r>
            <a:r>
              <a:rPr lang="fr-FR" i="1" dirty="0" smtClean="0"/>
              <a:t>service </a:t>
            </a:r>
            <a:r>
              <a:rPr lang="fr-FR" dirty="0" smtClean="0"/>
              <a:t>(a component </a:t>
            </a:r>
            <a:r>
              <a:rPr lang="fr-FR" dirty="0" err="1" smtClean="0"/>
              <a:t>contains</a:t>
            </a:r>
            <a:r>
              <a:rPr lang="fr-FR" dirty="0" smtClean="0"/>
              <a:t> a </a:t>
            </a:r>
            <a:r>
              <a:rPr lang="fr-FR" dirty="0" err="1" smtClean="0"/>
              <a:t>provided</a:t>
            </a:r>
            <a:r>
              <a:rPr lang="fr-FR" dirty="0" smtClean="0"/>
              <a:t> business </a:t>
            </a:r>
            <a:r>
              <a:rPr lang="fr-FR" dirty="0" err="1" smtClean="0"/>
              <a:t>function</a:t>
            </a:r>
            <a:r>
              <a:rPr lang="fr-FR" dirty="0" smtClean="0"/>
              <a:t>)</a:t>
            </a:r>
          </a:p>
          <a:p>
            <a:pPr>
              <a:defRPr/>
            </a:pPr>
            <a:r>
              <a:rPr lang="fr-FR" dirty="0" err="1" smtClean="0"/>
              <a:t>According</a:t>
            </a:r>
            <a:r>
              <a:rPr lang="fr-FR" dirty="0" smtClean="0"/>
              <a:t> to Fractal, a </a:t>
            </a:r>
            <a:r>
              <a:rPr lang="fr-FR" i="1" dirty="0" smtClean="0"/>
              <a:t>few </a:t>
            </a:r>
            <a:r>
              <a:rPr lang="fr-FR" i="1" dirty="0" err="1" smtClean="0"/>
              <a:t>objects</a:t>
            </a:r>
            <a:r>
              <a:rPr lang="fr-FR" i="1" dirty="0" smtClean="0"/>
              <a:t> </a:t>
            </a:r>
          </a:p>
          <a:p>
            <a:pPr>
              <a:defRPr/>
            </a:pPr>
            <a:r>
              <a:rPr lang="fr-FR" dirty="0" err="1" smtClean="0"/>
              <a:t>According</a:t>
            </a:r>
            <a:r>
              <a:rPr lang="fr-FR" dirty="0" smtClean="0"/>
              <a:t> to GCM, a </a:t>
            </a:r>
            <a:r>
              <a:rPr lang="fr-FR" i="1" dirty="0" err="1" smtClean="0"/>
              <a:t>process</a:t>
            </a:r>
            <a:endParaRPr lang="fr-FR" i="1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6327775"/>
            <a:ext cx="8826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/>
              <a:t>GCM: A Grid Extension to Fractal  for Autonomous Distributed Components</a:t>
            </a:r>
            <a:r>
              <a:rPr lang="fr-FR" sz="1600"/>
              <a:t> - F. Baude, D. Caromel, C. Dalmasso, M. Danelutto, V. Getov, L. Henrio, C. Pérez - </a:t>
            </a:r>
            <a:r>
              <a:rPr lang="fr-FR" sz="1600" i="1"/>
              <a:t>Annals of Telecom.</a:t>
            </a:r>
            <a:r>
              <a:rPr lang="fr-FR" sz="1600"/>
              <a:t> - 2008</a:t>
            </a:r>
            <a:r>
              <a:rPr lang="fr-FR" sz="1600" i="1"/>
              <a:t/>
            </a:r>
            <a:br>
              <a:rPr lang="fr-FR" sz="1600" i="1"/>
            </a:br>
            <a:endParaRPr lang="en-US" sz="1600"/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228600" y="4222750"/>
            <a:ext cx="8712200" cy="1944688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In GCM/</a:t>
            </a:r>
            <a:r>
              <a:rPr lang="en-GB" sz="2400" i="1" dirty="0" err="1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ProActive</a:t>
            </a: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algn="ctr">
              <a:defRPr/>
            </a:pPr>
            <a:endParaRPr lang="en-GB" sz="2400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1 Component (data/code unit) </a:t>
            </a:r>
          </a:p>
          <a:p>
            <a:pPr algn="ctr"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= 1 Active object (1 thread = unit of concurrency)</a:t>
            </a:r>
            <a:b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 = 1 Location (unit of distribution)</a:t>
            </a:r>
          </a:p>
        </p:txBody>
      </p:sp>
    </p:spTree>
    <p:extLst>
      <p:ext uri="{BB962C8B-B14F-4D97-AF65-F5344CB8AC3E}">
        <p14:creationId xmlns:p14="http://schemas.microsoft.com/office/powerpoint/2010/main" val="255129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406400" y="452438"/>
            <a:ext cx="8262938" cy="838200"/>
          </a:xfrm>
        </p:spPr>
        <p:txBody>
          <a:bodyPr/>
          <a:lstStyle/>
          <a:p>
            <a:pPr eaLnBrk="1" hangingPunct="1"/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First-class Futures and Hierarchy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2588" y="2209800"/>
            <a:ext cx="5938837" cy="3967163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grpSp>
        <p:nvGrpSpPr>
          <p:cNvPr id="29699" name="Grouper 3"/>
          <p:cNvGrpSpPr>
            <a:grpSpLocks/>
          </p:cNvGrpSpPr>
          <p:nvPr/>
        </p:nvGrpSpPr>
        <p:grpSpPr bwMode="auto">
          <a:xfrm>
            <a:off x="6321425" y="3178175"/>
            <a:ext cx="230188" cy="304800"/>
            <a:chOff x="7924800" y="1143794"/>
            <a:chExt cx="229394" cy="304800"/>
          </a:xfrm>
        </p:grpSpPr>
        <p:cxnSp>
          <p:nvCxnSpPr>
            <p:cNvPr id="29796" name="Connecteur droit 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7" name="Connecteur droit 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0" name="Grouper 6"/>
          <p:cNvGrpSpPr>
            <a:grpSpLocks/>
          </p:cNvGrpSpPr>
          <p:nvPr/>
        </p:nvGrpSpPr>
        <p:grpSpPr bwMode="auto">
          <a:xfrm flipH="1">
            <a:off x="155575" y="3170238"/>
            <a:ext cx="230188" cy="304800"/>
            <a:chOff x="7924800" y="1143794"/>
            <a:chExt cx="229394" cy="304800"/>
          </a:xfrm>
        </p:grpSpPr>
        <p:cxnSp>
          <p:nvCxnSpPr>
            <p:cNvPr id="29794" name="Connecteur droit 7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5" name="Connecteur droit 8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1" name="Grouper 9"/>
          <p:cNvGrpSpPr>
            <a:grpSpLocks/>
          </p:cNvGrpSpPr>
          <p:nvPr/>
        </p:nvGrpSpPr>
        <p:grpSpPr bwMode="auto">
          <a:xfrm flipH="1">
            <a:off x="157163" y="4043363"/>
            <a:ext cx="228600" cy="304800"/>
            <a:chOff x="7924800" y="1143794"/>
            <a:chExt cx="229394" cy="304800"/>
          </a:xfrm>
        </p:grpSpPr>
        <p:cxnSp>
          <p:nvCxnSpPr>
            <p:cNvPr id="29792" name="Connecteur droit 10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3" name="Connecteur droit 11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1563688" y="3017838"/>
            <a:ext cx="2324100" cy="1330325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grpSp>
        <p:nvGrpSpPr>
          <p:cNvPr id="29703" name="Grouper 13"/>
          <p:cNvGrpSpPr>
            <a:grpSpLocks/>
          </p:cNvGrpSpPr>
          <p:nvPr/>
        </p:nvGrpSpPr>
        <p:grpSpPr bwMode="auto">
          <a:xfrm flipH="1">
            <a:off x="1335088" y="3170238"/>
            <a:ext cx="228600" cy="304800"/>
            <a:chOff x="7924800" y="1143794"/>
            <a:chExt cx="229394" cy="304800"/>
          </a:xfrm>
        </p:grpSpPr>
        <p:cxnSp>
          <p:nvCxnSpPr>
            <p:cNvPr id="29790" name="Connecteur droit 1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1" name="Connecteur droit 1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4" name="Grouper 16"/>
          <p:cNvGrpSpPr>
            <a:grpSpLocks/>
          </p:cNvGrpSpPr>
          <p:nvPr/>
        </p:nvGrpSpPr>
        <p:grpSpPr bwMode="auto">
          <a:xfrm flipH="1">
            <a:off x="1335088" y="3890963"/>
            <a:ext cx="228600" cy="304800"/>
            <a:chOff x="7924800" y="1143794"/>
            <a:chExt cx="229394" cy="304800"/>
          </a:xfrm>
        </p:grpSpPr>
        <p:cxnSp>
          <p:nvCxnSpPr>
            <p:cNvPr id="29788" name="Connecteur droit 17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9" name="Connecteur droit 18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5" name="Grouper 19"/>
          <p:cNvGrpSpPr>
            <a:grpSpLocks/>
          </p:cNvGrpSpPr>
          <p:nvPr/>
        </p:nvGrpSpPr>
        <p:grpSpPr bwMode="auto">
          <a:xfrm flipH="1">
            <a:off x="6097588" y="3176588"/>
            <a:ext cx="230187" cy="304800"/>
            <a:chOff x="7924800" y="1143794"/>
            <a:chExt cx="229394" cy="304800"/>
          </a:xfrm>
        </p:grpSpPr>
        <p:cxnSp>
          <p:nvCxnSpPr>
            <p:cNvPr id="29786" name="Connecteur droit 20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7" name="Connecteur droit 21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6" name="Grouper 22"/>
          <p:cNvGrpSpPr>
            <a:grpSpLocks/>
          </p:cNvGrpSpPr>
          <p:nvPr/>
        </p:nvGrpSpPr>
        <p:grpSpPr bwMode="auto">
          <a:xfrm>
            <a:off x="385763" y="3168650"/>
            <a:ext cx="230187" cy="304800"/>
            <a:chOff x="7924800" y="1143794"/>
            <a:chExt cx="229394" cy="304800"/>
          </a:xfrm>
        </p:grpSpPr>
        <p:cxnSp>
          <p:nvCxnSpPr>
            <p:cNvPr id="29784" name="Connecteur droit 2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5" name="Connecteur droit 2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7" name="Grouper 25"/>
          <p:cNvGrpSpPr>
            <a:grpSpLocks/>
          </p:cNvGrpSpPr>
          <p:nvPr/>
        </p:nvGrpSpPr>
        <p:grpSpPr bwMode="auto">
          <a:xfrm>
            <a:off x="385763" y="4044950"/>
            <a:ext cx="230187" cy="304800"/>
            <a:chOff x="7924800" y="1143794"/>
            <a:chExt cx="229394" cy="304800"/>
          </a:xfrm>
        </p:grpSpPr>
        <p:cxnSp>
          <p:nvCxnSpPr>
            <p:cNvPr id="29782" name="Connecteur droit 2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3" name="Connecteur droit 2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8" name="Grouper 28"/>
          <p:cNvGrpSpPr>
            <a:grpSpLocks/>
          </p:cNvGrpSpPr>
          <p:nvPr/>
        </p:nvGrpSpPr>
        <p:grpSpPr bwMode="auto">
          <a:xfrm>
            <a:off x="3887788" y="3475038"/>
            <a:ext cx="228600" cy="304800"/>
            <a:chOff x="7924800" y="1143794"/>
            <a:chExt cx="229394" cy="304800"/>
          </a:xfrm>
        </p:grpSpPr>
        <p:cxnSp>
          <p:nvCxnSpPr>
            <p:cNvPr id="29780" name="Connecteur droit 29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1" name="Connecteur droit 30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9" name="Rectangle 31"/>
          <p:cNvSpPr>
            <a:spLocks noChangeArrowheads="1"/>
          </p:cNvSpPr>
          <p:nvPr/>
        </p:nvSpPr>
        <p:spPr bwMode="auto">
          <a:xfrm>
            <a:off x="2816225" y="4805363"/>
            <a:ext cx="1905000" cy="969962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grpSp>
        <p:nvGrpSpPr>
          <p:cNvPr id="29710" name="Grouper 32"/>
          <p:cNvGrpSpPr>
            <a:grpSpLocks/>
          </p:cNvGrpSpPr>
          <p:nvPr/>
        </p:nvGrpSpPr>
        <p:grpSpPr bwMode="auto">
          <a:xfrm flipH="1">
            <a:off x="2587625" y="5106988"/>
            <a:ext cx="230188" cy="304800"/>
            <a:chOff x="7924800" y="1143794"/>
            <a:chExt cx="229394" cy="304800"/>
          </a:xfrm>
        </p:grpSpPr>
        <p:cxnSp>
          <p:nvCxnSpPr>
            <p:cNvPr id="29778" name="Connecteur droit 3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9" name="Connecteur droit 3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1" name="Grouper 35"/>
          <p:cNvGrpSpPr>
            <a:grpSpLocks/>
          </p:cNvGrpSpPr>
          <p:nvPr/>
        </p:nvGrpSpPr>
        <p:grpSpPr bwMode="auto">
          <a:xfrm>
            <a:off x="4722813" y="5110163"/>
            <a:ext cx="230187" cy="304800"/>
            <a:chOff x="7924800" y="1143794"/>
            <a:chExt cx="229394" cy="304800"/>
          </a:xfrm>
        </p:grpSpPr>
        <p:cxnSp>
          <p:nvCxnSpPr>
            <p:cNvPr id="29776" name="Connecteur droit 3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7" name="Connecteur droit 3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712" name="Connecteur en angle 38"/>
          <p:cNvCxnSpPr>
            <a:cxnSpLocks noChangeShapeType="1"/>
          </p:cNvCxnSpPr>
          <p:nvPr/>
        </p:nvCxnSpPr>
        <p:spPr bwMode="auto">
          <a:xfrm>
            <a:off x="614363" y="3319463"/>
            <a:ext cx="720725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713" name="Grouper 39"/>
          <p:cNvGrpSpPr>
            <a:grpSpLocks/>
          </p:cNvGrpSpPr>
          <p:nvPr/>
        </p:nvGrpSpPr>
        <p:grpSpPr bwMode="auto">
          <a:xfrm>
            <a:off x="615950" y="4044950"/>
            <a:ext cx="719138" cy="150813"/>
            <a:chOff x="1681958" y="3658394"/>
            <a:chExt cx="719136" cy="1027906"/>
          </a:xfrm>
        </p:grpSpPr>
        <p:cxnSp>
          <p:nvCxnSpPr>
            <p:cNvPr id="29774" name="Connecteur en angle 40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5" name="Connecteur en angle 41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4" name="Grouper 42"/>
          <p:cNvGrpSpPr>
            <a:grpSpLocks/>
          </p:cNvGrpSpPr>
          <p:nvPr/>
        </p:nvGrpSpPr>
        <p:grpSpPr bwMode="auto">
          <a:xfrm>
            <a:off x="4114800" y="3324225"/>
            <a:ext cx="1984375" cy="303213"/>
            <a:chOff x="1681958" y="3658394"/>
            <a:chExt cx="719136" cy="1027906"/>
          </a:xfrm>
        </p:grpSpPr>
        <p:cxnSp>
          <p:nvCxnSpPr>
            <p:cNvPr id="29772" name="Connecteur en angle 43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3" name="Connecteur en angle 44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5" name="Grouper 45"/>
          <p:cNvGrpSpPr>
            <a:grpSpLocks/>
          </p:cNvGrpSpPr>
          <p:nvPr/>
        </p:nvGrpSpPr>
        <p:grpSpPr bwMode="auto">
          <a:xfrm>
            <a:off x="4951413" y="3319463"/>
            <a:ext cx="1144587" cy="1944687"/>
            <a:chOff x="1681958" y="3658394"/>
            <a:chExt cx="719136" cy="1027906"/>
          </a:xfrm>
        </p:grpSpPr>
        <p:cxnSp>
          <p:nvCxnSpPr>
            <p:cNvPr id="29770" name="Connecteur en angle 46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1" name="Connecteur en angle 47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6" name="Grouper 48"/>
          <p:cNvGrpSpPr>
            <a:grpSpLocks/>
          </p:cNvGrpSpPr>
          <p:nvPr/>
        </p:nvGrpSpPr>
        <p:grpSpPr bwMode="auto">
          <a:xfrm flipH="1">
            <a:off x="152400" y="5260975"/>
            <a:ext cx="230188" cy="304800"/>
            <a:chOff x="7924800" y="1143794"/>
            <a:chExt cx="229394" cy="304800"/>
          </a:xfrm>
        </p:grpSpPr>
        <p:cxnSp>
          <p:nvCxnSpPr>
            <p:cNvPr id="29768" name="Connecteur droit 49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9" name="Connecteur droit 50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7" name="Grouper 51"/>
          <p:cNvGrpSpPr>
            <a:grpSpLocks/>
          </p:cNvGrpSpPr>
          <p:nvPr/>
        </p:nvGrpSpPr>
        <p:grpSpPr bwMode="auto">
          <a:xfrm>
            <a:off x="382588" y="5262563"/>
            <a:ext cx="228600" cy="304800"/>
            <a:chOff x="7924800" y="1143794"/>
            <a:chExt cx="229394" cy="304800"/>
          </a:xfrm>
        </p:grpSpPr>
        <p:cxnSp>
          <p:nvCxnSpPr>
            <p:cNvPr id="29766" name="Connecteur droit 52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7" name="Connecteur droit 53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8" name="Grouper 54"/>
          <p:cNvGrpSpPr>
            <a:grpSpLocks/>
          </p:cNvGrpSpPr>
          <p:nvPr/>
        </p:nvGrpSpPr>
        <p:grpSpPr bwMode="auto">
          <a:xfrm>
            <a:off x="631825" y="5264150"/>
            <a:ext cx="1955800" cy="150813"/>
            <a:chOff x="1681958" y="3658394"/>
            <a:chExt cx="719136" cy="1027906"/>
          </a:xfrm>
        </p:grpSpPr>
        <p:cxnSp>
          <p:nvCxnSpPr>
            <p:cNvPr id="29764" name="Connecteur en angle 55"/>
            <p:cNvCxnSpPr>
              <a:cxnSpLocks noChangeShapeType="1"/>
            </p:cNvCxnSpPr>
            <p:nvPr/>
          </p:nvCxnSpPr>
          <p:spPr bwMode="auto">
            <a:xfrm rot="5400000" flipH="1" flipV="1">
              <a:off x="1622029" y="4250929"/>
              <a:ext cx="495300" cy="375442"/>
            </a:xfrm>
            <a:prstGeom prst="bentConnector3">
              <a:avLst>
                <a:gd name="adj1" fmla="val -211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5" name="Connecteur en angle 56"/>
            <p:cNvCxnSpPr>
              <a:cxnSpLocks noChangeShapeType="1"/>
            </p:cNvCxnSpPr>
            <p:nvPr/>
          </p:nvCxnSpPr>
          <p:spPr bwMode="auto">
            <a:xfrm rot="5400000" flipH="1" flipV="1">
              <a:off x="1962944" y="3752850"/>
              <a:ext cx="532606" cy="343694"/>
            </a:xfrm>
            <a:prstGeom prst="bentConnector3">
              <a:avLst>
                <a:gd name="adj1" fmla="val 984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19" name="Rectangle 60"/>
          <p:cNvSpPr>
            <a:spLocks noChangeArrowheads="1"/>
          </p:cNvSpPr>
          <p:nvPr/>
        </p:nvSpPr>
        <p:spPr bwMode="auto">
          <a:xfrm>
            <a:off x="7086600" y="2836863"/>
            <a:ext cx="1906588" cy="969962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9720" name="Connecteur droit 62"/>
          <p:cNvCxnSpPr>
            <a:cxnSpLocks noChangeShapeType="1"/>
          </p:cNvCxnSpPr>
          <p:nvPr/>
        </p:nvCxnSpPr>
        <p:spPr bwMode="auto">
          <a:xfrm>
            <a:off x="6550025" y="3321050"/>
            <a:ext cx="307975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721" name="Grouper 63"/>
          <p:cNvGrpSpPr>
            <a:grpSpLocks/>
          </p:cNvGrpSpPr>
          <p:nvPr/>
        </p:nvGrpSpPr>
        <p:grpSpPr bwMode="auto">
          <a:xfrm flipH="1">
            <a:off x="6856413" y="3178175"/>
            <a:ext cx="230187" cy="304800"/>
            <a:chOff x="7924800" y="1143794"/>
            <a:chExt cx="229394" cy="304800"/>
          </a:xfrm>
        </p:grpSpPr>
        <p:cxnSp>
          <p:nvCxnSpPr>
            <p:cNvPr id="29762" name="Connecteur droit 6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3" name="Connecteur droit 6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22" name="Rectangle 68"/>
          <p:cNvSpPr>
            <a:spLocks noChangeArrowheads="1"/>
          </p:cNvSpPr>
          <p:nvPr/>
        </p:nvSpPr>
        <p:spPr bwMode="auto">
          <a:xfrm>
            <a:off x="685800" y="2293938"/>
            <a:ext cx="2290763" cy="4572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9723" name="Connecteur droit 69"/>
          <p:cNvCxnSpPr>
            <a:cxnSpLocks noChangeShapeType="1"/>
          </p:cNvCxnSpPr>
          <p:nvPr/>
        </p:nvCxnSpPr>
        <p:spPr bwMode="auto">
          <a:xfrm rot="5400000">
            <a:off x="837407" y="2523331"/>
            <a:ext cx="458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Connecteur droit 70"/>
          <p:cNvCxnSpPr>
            <a:cxnSpLocks noChangeShapeType="1"/>
          </p:cNvCxnSpPr>
          <p:nvPr/>
        </p:nvCxnSpPr>
        <p:spPr bwMode="auto">
          <a:xfrm rot="5400000">
            <a:off x="1219994" y="252174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Connecteur droit 71"/>
          <p:cNvCxnSpPr>
            <a:cxnSpLocks noChangeShapeType="1"/>
          </p:cNvCxnSpPr>
          <p:nvPr/>
        </p:nvCxnSpPr>
        <p:spPr bwMode="auto">
          <a:xfrm rot="5400000">
            <a:off x="1601788" y="2520950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Connecteur droit 72"/>
          <p:cNvCxnSpPr>
            <a:cxnSpLocks noChangeShapeType="1"/>
          </p:cNvCxnSpPr>
          <p:nvPr/>
        </p:nvCxnSpPr>
        <p:spPr bwMode="auto">
          <a:xfrm rot="5400000">
            <a:off x="1984376" y="2517775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Connecteur droit 73"/>
          <p:cNvCxnSpPr>
            <a:cxnSpLocks noChangeShapeType="1"/>
          </p:cNvCxnSpPr>
          <p:nvPr/>
        </p:nvCxnSpPr>
        <p:spPr bwMode="auto">
          <a:xfrm rot="5400000">
            <a:off x="2365375" y="2516188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Connecteur droit 74"/>
          <p:cNvCxnSpPr>
            <a:cxnSpLocks noChangeShapeType="1"/>
          </p:cNvCxnSpPr>
          <p:nvPr/>
        </p:nvCxnSpPr>
        <p:spPr bwMode="auto">
          <a:xfrm rot="5400000">
            <a:off x="2747962" y="2513013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Ellipse 75"/>
          <p:cNvSpPr>
            <a:spLocks noChangeArrowheads="1"/>
          </p:cNvSpPr>
          <p:nvPr/>
        </p:nvSpPr>
        <p:spPr bwMode="auto">
          <a:xfrm>
            <a:off x="1108075" y="2409825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102" name="Losange 101"/>
          <p:cNvSpPr>
            <a:spLocks noChangeArrowheads="1"/>
          </p:cNvSpPr>
          <p:nvPr/>
        </p:nvSpPr>
        <p:spPr bwMode="auto">
          <a:xfrm>
            <a:off x="3087688" y="3735388"/>
            <a:ext cx="382587" cy="509587"/>
          </a:xfrm>
          <a:prstGeom prst="diamond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29731" name="Rectangle 103"/>
          <p:cNvSpPr>
            <a:spLocks noChangeArrowheads="1"/>
          </p:cNvSpPr>
          <p:nvPr/>
        </p:nvSpPr>
        <p:spPr bwMode="auto">
          <a:xfrm>
            <a:off x="7162800" y="2895600"/>
            <a:ext cx="1066800" cy="306388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9732" name="Connecteur droit 104"/>
          <p:cNvCxnSpPr>
            <a:cxnSpLocks noChangeShapeType="1"/>
          </p:cNvCxnSpPr>
          <p:nvPr/>
        </p:nvCxnSpPr>
        <p:spPr bwMode="auto">
          <a:xfrm rot="5400000">
            <a:off x="7397750" y="3043238"/>
            <a:ext cx="29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Connecteur droit 105"/>
          <p:cNvCxnSpPr>
            <a:cxnSpLocks noChangeShapeType="1"/>
          </p:cNvCxnSpPr>
          <p:nvPr/>
        </p:nvCxnSpPr>
        <p:spPr bwMode="auto">
          <a:xfrm rot="5400000">
            <a:off x="7773987" y="3049588"/>
            <a:ext cx="3032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4" name="Ellipse 106"/>
          <p:cNvSpPr>
            <a:spLocks noChangeArrowheads="1"/>
          </p:cNvSpPr>
          <p:nvPr/>
        </p:nvSpPr>
        <p:spPr bwMode="auto">
          <a:xfrm>
            <a:off x="7239000" y="2930525"/>
            <a:ext cx="228600" cy="1889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121" name="Connecteur en arc 78"/>
          <p:cNvCxnSpPr>
            <a:cxnSpLocks noChangeShapeType="1"/>
          </p:cNvCxnSpPr>
          <p:nvPr/>
        </p:nvCxnSpPr>
        <p:spPr bwMode="auto">
          <a:xfrm flipV="1">
            <a:off x="0" y="2495550"/>
            <a:ext cx="762000" cy="5222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Connecteur en arc 78"/>
          <p:cNvCxnSpPr>
            <a:cxnSpLocks noChangeShapeType="1"/>
            <a:stCxn id="102" idx="0"/>
            <a:endCxn id="76" idx="5"/>
          </p:cNvCxnSpPr>
          <p:nvPr/>
        </p:nvCxnSpPr>
        <p:spPr bwMode="auto">
          <a:xfrm rot="16200000" flipV="1">
            <a:off x="1708944" y="2164556"/>
            <a:ext cx="1163638" cy="19780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Forme libre 96"/>
          <p:cNvSpPr>
            <a:spLocks noChangeArrowheads="1"/>
          </p:cNvSpPr>
          <p:nvPr/>
        </p:nvSpPr>
        <p:spPr bwMode="auto">
          <a:xfrm>
            <a:off x="1301750" y="1824038"/>
            <a:ext cx="5567363" cy="1462087"/>
          </a:xfrm>
          <a:custGeom>
            <a:avLst/>
            <a:gdLst>
              <a:gd name="T0" fmla="*/ 0 w 6026727"/>
              <a:gd name="T1" fmla="*/ 584126 h 1641378"/>
              <a:gd name="T2" fmla="*/ 1350989 w 6026727"/>
              <a:gd name="T3" fmla="*/ 121756 h 1641378"/>
              <a:gd name="T4" fmla="*/ 2150048 w 6026727"/>
              <a:gd name="T5" fmla="*/ 1314668 h 1641378"/>
              <a:gd name="T6" fmla="*/ 0 60000 65536"/>
              <a:gd name="T7" fmla="*/ 0 60000 65536"/>
              <a:gd name="T8" fmla="*/ 0 60000 65536"/>
              <a:gd name="T9" fmla="*/ 0 w 6026727"/>
              <a:gd name="T10" fmla="*/ 0 h 1641378"/>
              <a:gd name="T11" fmla="*/ 6026727 w 6026727"/>
              <a:gd name="T12" fmla="*/ 1641378 h 1641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6727" h="1641378">
                <a:moveTo>
                  <a:pt x="0" y="729287"/>
                </a:moveTo>
                <a:cubicBezTo>
                  <a:pt x="1391227" y="364643"/>
                  <a:pt x="2782455" y="0"/>
                  <a:pt x="3786909" y="152015"/>
                </a:cubicBezTo>
                <a:cubicBezTo>
                  <a:pt x="4791363" y="304030"/>
                  <a:pt x="5409045" y="972704"/>
                  <a:pt x="6026727" y="1641378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4" name="Forme libre 83"/>
          <p:cNvSpPr>
            <a:spLocks noChangeArrowheads="1"/>
          </p:cNvSpPr>
          <p:nvPr/>
        </p:nvSpPr>
        <p:spPr bwMode="auto">
          <a:xfrm>
            <a:off x="-87313" y="3524250"/>
            <a:ext cx="1698626" cy="511175"/>
          </a:xfrm>
          <a:custGeom>
            <a:avLst/>
            <a:gdLst>
              <a:gd name="T0" fmla="*/ 0 w 1697181"/>
              <a:gd name="T1" fmla="*/ 11891 h 509924"/>
              <a:gd name="T2" fmla="*/ 536542 w 1697181"/>
              <a:gd name="T3" fmla="*/ 523158 h 509924"/>
              <a:gd name="T4" fmla="*/ 1714602 w 1697181"/>
              <a:gd name="T5" fmla="*/ 0 h 509924"/>
              <a:gd name="T6" fmla="*/ 0 60000 65536"/>
              <a:gd name="T7" fmla="*/ 0 60000 65536"/>
              <a:gd name="T8" fmla="*/ 0 60000 65536"/>
              <a:gd name="T9" fmla="*/ 0 w 1697181"/>
              <a:gd name="T10" fmla="*/ 0 h 509924"/>
              <a:gd name="T11" fmla="*/ 1697181 w 1697181"/>
              <a:gd name="T12" fmla="*/ 509924 h 5099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7181" h="509924">
                <a:moveTo>
                  <a:pt x="0" y="11546"/>
                </a:moveTo>
                <a:cubicBezTo>
                  <a:pt x="124114" y="260735"/>
                  <a:pt x="248228" y="509924"/>
                  <a:pt x="531091" y="508000"/>
                </a:cubicBezTo>
                <a:cubicBezTo>
                  <a:pt x="813954" y="506076"/>
                  <a:pt x="1697181" y="0"/>
                  <a:pt x="1697181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9739" name="Rectangle 84"/>
          <p:cNvSpPr>
            <a:spLocks noChangeArrowheads="1"/>
          </p:cNvSpPr>
          <p:nvPr/>
        </p:nvSpPr>
        <p:spPr bwMode="auto">
          <a:xfrm>
            <a:off x="1600200" y="3122613"/>
            <a:ext cx="1066800" cy="3048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9740" name="Connecteur droit 85"/>
          <p:cNvCxnSpPr>
            <a:cxnSpLocks noChangeShapeType="1"/>
          </p:cNvCxnSpPr>
          <p:nvPr/>
        </p:nvCxnSpPr>
        <p:spPr bwMode="auto">
          <a:xfrm rot="5400000">
            <a:off x="1835150" y="3270250"/>
            <a:ext cx="2936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1" name="Connecteur droit 86"/>
          <p:cNvCxnSpPr>
            <a:cxnSpLocks noChangeShapeType="1"/>
          </p:cNvCxnSpPr>
          <p:nvPr/>
        </p:nvCxnSpPr>
        <p:spPr bwMode="auto">
          <a:xfrm rot="5400000">
            <a:off x="2211388" y="3276600"/>
            <a:ext cx="3032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Ellipse 87"/>
          <p:cNvSpPr>
            <a:spLocks noChangeArrowheads="1"/>
          </p:cNvSpPr>
          <p:nvPr/>
        </p:nvSpPr>
        <p:spPr bwMode="auto">
          <a:xfrm>
            <a:off x="1676400" y="3157538"/>
            <a:ext cx="228600" cy="1889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89" name="Rectangle 88"/>
          <p:cNvSpPr/>
          <p:nvPr/>
        </p:nvSpPr>
        <p:spPr bwMode="auto">
          <a:xfrm>
            <a:off x="1652588" y="3567113"/>
            <a:ext cx="1084262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fr-FR"/>
              <a:t>…   …   …</a:t>
            </a:r>
            <a:endParaRPr lang="en-GB"/>
          </a:p>
        </p:txBody>
      </p:sp>
      <p:cxnSp>
        <p:nvCxnSpPr>
          <p:cNvPr id="112" name="Connecteur en arc 78"/>
          <p:cNvCxnSpPr>
            <a:cxnSpLocks noChangeShapeType="1"/>
            <a:stCxn id="90" idx="4"/>
            <a:endCxn id="88" idx="2"/>
          </p:cNvCxnSpPr>
          <p:nvPr/>
        </p:nvCxnSpPr>
        <p:spPr bwMode="auto">
          <a:xfrm rot="16200000" flipH="1">
            <a:off x="950912" y="2525713"/>
            <a:ext cx="650875" cy="80010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Ellipse 89"/>
          <p:cNvSpPr>
            <a:spLocks noChangeArrowheads="1"/>
          </p:cNvSpPr>
          <p:nvPr/>
        </p:nvSpPr>
        <p:spPr bwMode="auto">
          <a:xfrm>
            <a:off x="762000" y="2409825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91" name="Forme libre 90"/>
          <p:cNvSpPr>
            <a:spLocks noChangeArrowheads="1"/>
          </p:cNvSpPr>
          <p:nvPr/>
        </p:nvSpPr>
        <p:spPr bwMode="auto">
          <a:xfrm>
            <a:off x="2212975" y="3735388"/>
            <a:ext cx="1066800" cy="155575"/>
          </a:xfrm>
          <a:custGeom>
            <a:avLst/>
            <a:gdLst>
              <a:gd name="T0" fmla="*/ 0 w 1884738"/>
              <a:gd name="T1" fmla="*/ 25 h 322551"/>
              <a:gd name="T2" fmla="*/ 481 w 1884738"/>
              <a:gd name="T3" fmla="*/ 3 h 322551"/>
              <a:gd name="T4" fmla="*/ 1154 w 1884738"/>
              <a:gd name="T5" fmla="*/ 6 h 322551"/>
              <a:gd name="T6" fmla="*/ 1154 w 1884738"/>
              <a:gd name="T7" fmla="*/ 6 h 322551"/>
              <a:gd name="T8" fmla="*/ 0 60000 65536"/>
              <a:gd name="T9" fmla="*/ 0 60000 65536"/>
              <a:gd name="T10" fmla="*/ 0 60000 65536"/>
              <a:gd name="T11" fmla="*/ 0 60000 65536"/>
              <a:gd name="T12" fmla="*/ 0 w 1884738"/>
              <a:gd name="T13" fmla="*/ 0 h 322551"/>
              <a:gd name="T14" fmla="*/ 1884738 w 1884738"/>
              <a:gd name="T15" fmla="*/ 322551 h 322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4738" h="322551">
                <a:moveTo>
                  <a:pt x="0" y="322551"/>
                </a:moveTo>
                <a:cubicBezTo>
                  <a:pt x="236012" y="201594"/>
                  <a:pt x="472024" y="80638"/>
                  <a:pt x="786147" y="40319"/>
                </a:cubicBezTo>
                <a:cubicBezTo>
                  <a:pt x="1100270" y="0"/>
                  <a:pt x="1884738" y="80638"/>
                  <a:pt x="1884738" y="806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96" name="Ellipse 95"/>
          <p:cNvSpPr>
            <a:spLocks noChangeArrowheads="1"/>
          </p:cNvSpPr>
          <p:nvPr/>
        </p:nvSpPr>
        <p:spPr bwMode="auto">
          <a:xfrm>
            <a:off x="723900" y="2362200"/>
            <a:ext cx="266700" cy="2365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GB"/>
          </a:p>
        </p:txBody>
      </p:sp>
      <p:cxnSp>
        <p:nvCxnSpPr>
          <p:cNvPr id="29748" name="Connecteur droit 97"/>
          <p:cNvCxnSpPr>
            <a:cxnSpLocks noChangeShapeType="1"/>
          </p:cNvCxnSpPr>
          <p:nvPr/>
        </p:nvCxnSpPr>
        <p:spPr bwMode="auto">
          <a:xfrm rot="16200000" flipH="1">
            <a:off x="759618" y="3167857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9" name="Connecteur droit 98"/>
          <p:cNvCxnSpPr>
            <a:cxnSpLocks noChangeShapeType="1"/>
          </p:cNvCxnSpPr>
          <p:nvPr/>
        </p:nvCxnSpPr>
        <p:spPr bwMode="auto">
          <a:xfrm rot="5400000">
            <a:off x="760412" y="3324226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0" name="Connecteur droit 99"/>
          <p:cNvCxnSpPr>
            <a:cxnSpLocks noChangeShapeType="1"/>
          </p:cNvCxnSpPr>
          <p:nvPr/>
        </p:nvCxnSpPr>
        <p:spPr bwMode="auto">
          <a:xfrm rot="16200000" flipH="1">
            <a:off x="1105694" y="3880644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1" name="Connecteur droit 100"/>
          <p:cNvCxnSpPr>
            <a:cxnSpLocks noChangeShapeType="1"/>
          </p:cNvCxnSpPr>
          <p:nvPr/>
        </p:nvCxnSpPr>
        <p:spPr bwMode="auto">
          <a:xfrm rot="5400000">
            <a:off x="1106487" y="4037013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2" name="Connecteur droit 107"/>
          <p:cNvCxnSpPr>
            <a:cxnSpLocks noChangeShapeType="1"/>
          </p:cNvCxnSpPr>
          <p:nvPr/>
        </p:nvCxnSpPr>
        <p:spPr bwMode="auto">
          <a:xfrm rot="16200000" flipH="1">
            <a:off x="5788819" y="3204369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3" name="Connecteur droit 108"/>
          <p:cNvCxnSpPr>
            <a:cxnSpLocks noChangeShapeType="1"/>
          </p:cNvCxnSpPr>
          <p:nvPr/>
        </p:nvCxnSpPr>
        <p:spPr bwMode="auto">
          <a:xfrm rot="5400000">
            <a:off x="5789612" y="3360738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4" name="Connecteur droit 109"/>
          <p:cNvCxnSpPr>
            <a:cxnSpLocks noChangeShapeType="1"/>
          </p:cNvCxnSpPr>
          <p:nvPr/>
        </p:nvCxnSpPr>
        <p:spPr bwMode="auto">
          <a:xfrm rot="16200000" flipH="1">
            <a:off x="874712" y="5265738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5" name="Connecteur droit 110"/>
          <p:cNvCxnSpPr>
            <a:cxnSpLocks noChangeShapeType="1"/>
          </p:cNvCxnSpPr>
          <p:nvPr/>
        </p:nvCxnSpPr>
        <p:spPr bwMode="auto">
          <a:xfrm rot="5400000">
            <a:off x="873918" y="5422107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ZoneTexte 123"/>
          <p:cNvSpPr txBox="1"/>
          <p:nvPr/>
        </p:nvSpPr>
        <p:spPr>
          <a:xfrm>
            <a:off x="385763" y="4551363"/>
            <a:ext cx="8283575" cy="1646237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0" indent="0" algn="ctr">
              <a:buFont typeface="Wingdings" charset="2"/>
              <a:buNone/>
              <a:defRPr sz="2400" i="1">
                <a:solidFill>
                  <a:srgbClr val="191919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Without first-class futures, one thread is systematically blocked in the composite component.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A lot of </a:t>
            </a:r>
            <a:r>
              <a:rPr lang="fr-FR" dirty="0" err="1" smtClean="0"/>
              <a:t>blocked</a:t>
            </a:r>
            <a:r>
              <a:rPr lang="fr-FR" dirty="0" smtClean="0"/>
              <a:t> threads</a:t>
            </a:r>
          </a:p>
          <a:p>
            <a:pPr>
              <a:defRPr/>
            </a:pPr>
            <a:r>
              <a:rPr lang="fr-FR" dirty="0" smtClean="0"/>
              <a:t>In GCM/</a:t>
            </a:r>
            <a:r>
              <a:rPr lang="fr-FR" dirty="0" err="1" smtClean="0"/>
              <a:t>ProActive</a:t>
            </a:r>
            <a:r>
              <a:rPr lang="fr-FR" dirty="0" smtClean="0"/>
              <a:t>   </a:t>
            </a: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deadlock</a:t>
            </a:r>
            <a:endParaRPr lang="en-GB" dirty="0" smtClean="0"/>
          </a:p>
        </p:txBody>
      </p:sp>
      <p:sp>
        <p:nvSpPr>
          <p:cNvPr id="113" name="Forme libre 112"/>
          <p:cNvSpPr>
            <a:spLocks noChangeArrowheads="1"/>
          </p:cNvSpPr>
          <p:nvPr/>
        </p:nvSpPr>
        <p:spPr bwMode="auto">
          <a:xfrm>
            <a:off x="2587625" y="2744788"/>
            <a:ext cx="3497263" cy="1244600"/>
          </a:xfrm>
          <a:custGeom>
            <a:avLst/>
            <a:gdLst>
              <a:gd name="T0" fmla="*/ 0 w 2574637"/>
              <a:gd name="T1" fmla="*/ 1240383 h 1244984"/>
              <a:gd name="T2" fmla="*/ 82275478 w 2574637"/>
              <a:gd name="T3" fmla="*/ 113110 h 1244984"/>
              <a:gd name="T4" fmla="*/ 137950560 w 2574637"/>
              <a:gd name="T5" fmla="*/ 561718 h 1244984"/>
              <a:gd name="T6" fmla="*/ 0 60000 65536"/>
              <a:gd name="T7" fmla="*/ 0 60000 65536"/>
              <a:gd name="T8" fmla="*/ 0 60000 65536"/>
              <a:gd name="T9" fmla="*/ 0 w 2574637"/>
              <a:gd name="T10" fmla="*/ 0 h 1244984"/>
              <a:gd name="T11" fmla="*/ 2574637 w 2574637"/>
              <a:gd name="T12" fmla="*/ 1244984 h 1244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4637" h="1244984">
                <a:moveTo>
                  <a:pt x="0" y="1244984"/>
                </a:moveTo>
                <a:cubicBezTo>
                  <a:pt x="553220" y="736022"/>
                  <a:pt x="1106440" y="227060"/>
                  <a:pt x="1535546" y="113530"/>
                </a:cubicBezTo>
                <a:cubicBezTo>
                  <a:pt x="1964652" y="0"/>
                  <a:pt x="2574637" y="563802"/>
                  <a:pt x="2574637" y="56380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99" name="Bulle rectangulaire 98"/>
          <p:cNvSpPr/>
          <p:nvPr/>
        </p:nvSpPr>
        <p:spPr bwMode="auto">
          <a:xfrm>
            <a:off x="96838" y="1600200"/>
            <a:ext cx="2879725" cy="363538"/>
          </a:xfrm>
          <a:prstGeom prst="wedgeRectCallout">
            <a:avLst>
              <a:gd name="adj1" fmla="val -22837"/>
              <a:gd name="adj2" fmla="val 135388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400" b="1" dirty="0"/>
              <a:t>return C1.foo(x)</a:t>
            </a:r>
          </a:p>
        </p:txBody>
      </p:sp>
      <p:sp>
        <p:nvSpPr>
          <p:cNvPr id="103" name="Ellipse 106"/>
          <p:cNvSpPr>
            <a:spLocks noChangeArrowheads="1"/>
          </p:cNvSpPr>
          <p:nvPr/>
        </p:nvSpPr>
        <p:spPr bwMode="auto">
          <a:xfrm>
            <a:off x="7620000" y="2930525"/>
            <a:ext cx="228600" cy="1889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104" name="Connecteur en arc 78"/>
          <p:cNvCxnSpPr>
            <a:cxnSpLocks noChangeShapeType="1"/>
            <a:endCxn id="88" idx="4"/>
          </p:cNvCxnSpPr>
          <p:nvPr/>
        </p:nvCxnSpPr>
        <p:spPr bwMode="auto">
          <a:xfrm>
            <a:off x="-87313" y="3017838"/>
            <a:ext cx="1878013" cy="328612"/>
          </a:xfrm>
          <a:prstGeom prst="curvedConnector4">
            <a:avLst>
              <a:gd name="adj1" fmla="val 46958"/>
              <a:gd name="adj2" fmla="val 169565"/>
            </a:avLst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805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02" grpId="0" animBg="1"/>
      <p:bldP spid="97" grpId="0" animBg="1"/>
      <p:bldP spid="84" grpId="0" animBg="1"/>
      <p:bldP spid="84" grpId="1" animBg="1"/>
      <p:bldP spid="88" grpId="0" animBg="1"/>
      <p:bldP spid="90" grpId="0" animBg="1"/>
      <p:bldP spid="91" grpId="0" animBg="1"/>
      <p:bldP spid="96" grpId="0" animBg="1"/>
      <p:bldP spid="96" grpId="1" animBg="1"/>
      <p:bldP spid="124" grpId="0" animBg="1"/>
      <p:bldP spid="113" grpId="0" animBg="1"/>
      <p:bldP spid="99" grpId="0" animBg="1"/>
      <p:bldP spid="99" grpId="1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What are Components?</a:t>
            </a:r>
          </a:p>
        </p:txBody>
      </p:sp>
      <p:sp>
        <p:nvSpPr>
          <p:cNvPr id="21507" name="Rectangle 38"/>
          <p:cNvSpPr>
            <a:spLocks noChangeArrowheads="1"/>
          </p:cNvSpPr>
          <p:nvPr/>
        </p:nvSpPr>
        <p:spPr bwMode="auto">
          <a:xfrm>
            <a:off x="2071688" y="2700338"/>
            <a:ext cx="1905000" cy="9699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1508" name="Grouper 45"/>
          <p:cNvGrpSpPr>
            <a:grpSpLocks/>
          </p:cNvGrpSpPr>
          <p:nvPr/>
        </p:nvGrpSpPr>
        <p:grpSpPr bwMode="auto">
          <a:xfrm>
            <a:off x="3978275" y="3005138"/>
            <a:ext cx="230188" cy="304800"/>
            <a:chOff x="7924800" y="1143794"/>
            <a:chExt cx="229394" cy="304800"/>
          </a:xfrm>
        </p:grpSpPr>
        <p:cxnSp>
          <p:nvCxnSpPr>
            <p:cNvPr id="21522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509" name="ZoneTexte 75"/>
          <p:cNvSpPr txBox="1">
            <a:spLocks noChangeArrowheads="1"/>
          </p:cNvSpPr>
          <p:nvPr/>
        </p:nvSpPr>
        <p:spPr bwMode="auto">
          <a:xfrm>
            <a:off x="2303463" y="3001963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21510" name="ZoneTexte 88"/>
          <p:cNvSpPr txBox="1">
            <a:spLocks noChangeArrowheads="1"/>
          </p:cNvSpPr>
          <p:nvPr/>
        </p:nvSpPr>
        <p:spPr bwMode="auto">
          <a:xfrm>
            <a:off x="2073275" y="2700338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sp>
        <p:nvSpPr>
          <p:cNvPr id="21511" name="ZoneTexte 76"/>
          <p:cNvSpPr txBox="1">
            <a:spLocks noChangeArrowheads="1"/>
          </p:cNvSpPr>
          <p:nvPr/>
        </p:nvSpPr>
        <p:spPr bwMode="auto">
          <a:xfrm>
            <a:off x="865188" y="3476625"/>
            <a:ext cx="86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191919"/>
                </a:solidFill>
              </a:rPr>
              <a:t>Server </a:t>
            </a:r>
            <a:br>
              <a:rPr lang="en-GB" sz="1800">
                <a:solidFill>
                  <a:srgbClr val="191919"/>
                </a:solidFill>
              </a:rPr>
            </a:br>
            <a:r>
              <a:rPr lang="en-GB" sz="1800">
                <a:solidFill>
                  <a:srgbClr val="191919"/>
                </a:solidFill>
              </a:rPr>
              <a:t>/ input</a:t>
            </a:r>
          </a:p>
        </p:txBody>
      </p:sp>
      <p:cxnSp>
        <p:nvCxnSpPr>
          <p:cNvPr id="21512" name="Connecteur droit avec flèche 14"/>
          <p:cNvCxnSpPr>
            <a:cxnSpLocks noChangeShapeType="1"/>
          </p:cNvCxnSpPr>
          <p:nvPr/>
        </p:nvCxnSpPr>
        <p:spPr bwMode="auto">
          <a:xfrm>
            <a:off x="728663" y="2420938"/>
            <a:ext cx="1114425" cy="587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Connecteur droit avec flèche 16"/>
          <p:cNvCxnSpPr>
            <a:cxnSpLocks noChangeShapeType="1"/>
          </p:cNvCxnSpPr>
          <p:nvPr/>
        </p:nvCxnSpPr>
        <p:spPr bwMode="auto">
          <a:xfrm flipV="1">
            <a:off x="4213225" y="2590800"/>
            <a:ext cx="1116013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ZoneTexte 76"/>
          <p:cNvSpPr txBox="1">
            <a:spLocks noChangeArrowheads="1"/>
          </p:cNvSpPr>
          <p:nvPr/>
        </p:nvSpPr>
        <p:spPr bwMode="auto">
          <a:xfrm>
            <a:off x="4208463" y="3240088"/>
            <a:ext cx="954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191919"/>
                </a:solidFill>
              </a:rPr>
              <a:t>Client</a:t>
            </a:r>
            <a:br>
              <a:rPr lang="en-GB" sz="1800">
                <a:solidFill>
                  <a:srgbClr val="191919"/>
                </a:solidFill>
              </a:rPr>
            </a:br>
            <a:r>
              <a:rPr lang="en-GB" sz="1800">
                <a:solidFill>
                  <a:srgbClr val="191919"/>
                </a:solidFill>
              </a:rPr>
              <a:t>/ output</a:t>
            </a:r>
          </a:p>
        </p:txBody>
      </p:sp>
      <p:grpSp>
        <p:nvGrpSpPr>
          <p:cNvPr id="21515" name="Grouper 42"/>
          <p:cNvGrpSpPr>
            <a:grpSpLocks/>
          </p:cNvGrpSpPr>
          <p:nvPr/>
        </p:nvGrpSpPr>
        <p:grpSpPr bwMode="auto">
          <a:xfrm flipH="1">
            <a:off x="1843088" y="2841625"/>
            <a:ext cx="230187" cy="304800"/>
            <a:chOff x="7924800" y="1143794"/>
            <a:chExt cx="229394" cy="304800"/>
          </a:xfrm>
        </p:grpSpPr>
        <p:cxnSp>
          <p:nvCxnSpPr>
            <p:cNvPr id="21520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6" name="Grouper 42"/>
          <p:cNvGrpSpPr>
            <a:grpSpLocks/>
          </p:cNvGrpSpPr>
          <p:nvPr/>
        </p:nvGrpSpPr>
        <p:grpSpPr bwMode="auto">
          <a:xfrm flipH="1">
            <a:off x="1843088" y="3365500"/>
            <a:ext cx="230187" cy="304800"/>
            <a:chOff x="7924800" y="1143794"/>
            <a:chExt cx="229394" cy="304800"/>
          </a:xfrm>
        </p:grpSpPr>
        <p:cxnSp>
          <p:nvCxnSpPr>
            <p:cNvPr id="21518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517" name="Connecteur droit avec flèche 26"/>
          <p:cNvCxnSpPr>
            <a:cxnSpLocks noChangeShapeType="1"/>
          </p:cNvCxnSpPr>
          <p:nvPr/>
        </p:nvCxnSpPr>
        <p:spPr bwMode="auto">
          <a:xfrm>
            <a:off x="730250" y="2894013"/>
            <a:ext cx="1114425" cy="587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78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Helvetica" charset="0"/>
              </a:rPr>
              <a:t>Back to the case study</a:t>
            </a:r>
            <a:endParaRPr lang="fr-FR" dirty="0"/>
          </a:p>
        </p:txBody>
      </p:sp>
      <p:sp>
        <p:nvSpPr>
          <p:cNvPr id="985090" name="Rectangle 2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0" indent="0" algn="l" defTabSz="762000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Hypotheses:</a:t>
            </a:r>
          </a:p>
          <a:p>
            <a:pPr marL="419100" indent="-419100" algn="l" defTabSz="762000">
              <a:lnSpc>
                <a:spcPct val="110000"/>
              </a:lnSpc>
              <a:buFontTx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master is reliable: </a:t>
            </a:r>
            <a:r>
              <a:rPr lang="en-US" sz="2000" b="1" dirty="0"/>
              <a:t>this simplifies the 3-phases commit protocol, and avoid the consensus research phase.</a:t>
            </a:r>
          </a:p>
          <a:p>
            <a:pPr marL="419100" indent="-419100" algn="l" defTabSz="762000">
              <a:lnSpc>
                <a:spcPct val="110000"/>
              </a:lnSpc>
              <a:buFontTx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The underlying middleware ensures</a:t>
            </a:r>
            <a:r>
              <a:rPr lang="en-US" sz="2000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safe </a:t>
            </a:r>
            <a:r>
              <a:rPr lang="en-US" b="1" dirty="0" smtClean="0">
                <a:solidFill>
                  <a:schemeClr val="tx1"/>
                </a:solidFill>
              </a:rPr>
              <a:t>communications</a:t>
            </a:r>
            <a:r>
              <a:rPr lang="en-US" sz="2000" b="1" dirty="0" smtClean="0"/>
              <a:t>:</a:t>
            </a:r>
          </a:p>
          <a:p>
            <a:pPr marL="819150" lvl="1" indent="-419100" defTabSz="762000">
              <a:lnSpc>
                <a:spcPct val="11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faulty </a:t>
            </a:r>
            <a:r>
              <a:rPr lang="en-US" sz="2000" b="1" dirty="0">
                <a:solidFill>
                  <a:schemeClr val="tx2"/>
                </a:solidFill>
              </a:rPr>
              <a:t>components only respond to their own </a:t>
            </a:r>
            <a:r>
              <a:rPr lang="en-US" sz="2000" b="1" dirty="0" smtClean="0">
                <a:solidFill>
                  <a:schemeClr val="tx2"/>
                </a:solidFill>
              </a:rPr>
              <a:t>requests</a:t>
            </a:r>
          </a:p>
          <a:p>
            <a:pPr marL="819150" lvl="1" indent="-419100" defTabSz="762000">
              <a:lnSpc>
                <a:spcPct val="11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communication </a:t>
            </a:r>
            <a:r>
              <a:rPr lang="en-US" sz="2000" b="1" dirty="0">
                <a:solidFill>
                  <a:schemeClr val="tx2"/>
                </a:solidFill>
              </a:rPr>
              <a:t>order is preserved.</a:t>
            </a:r>
          </a:p>
          <a:p>
            <a:pPr marL="419100" indent="-419100" algn="l" defTabSz="762000">
              <a:lnSpc>
                <a:spcPct val="110000"/>
              </a:lnSpc>
              <a:buFontTx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To tolerate </a:t>
            </a:r>
            <a:r>
              <a:rPr lang="en-US" sz="2000" b="1" u="sng" dirty="0">
                <a:solidFill>
                  <a:schemeClr val="tx1"/>
                </a:solidFill>
              </a:rPr>
              <a:t>f</a:t>
            </a:r>
            <a:r>
              <a:rPr lang="en-US" sz="2000" b="1" dirty="0">
                <a:solidFill>
                  <a:schemeClr val="tx1"/>
                </a:solidFill>
              </a:rPr>
              <a:t> faults we use </a:t>
            </a:r>
            <a:r>
              <a:rPr lang="en-US" sz="2000" b="1" u="sng" dirty="0">
                <a:solidFill>
                  <a:schemeClr val="tx1"/>
                </a:solidFill>
              </a:rPr>
              <a:t>3f+1</a:t>
            </a:r>
            <a:r>
              <a:rPr lang="en-US" sz="2000" b="1" dirty="0">
                <a:solidFill>
                  <a:schemeClr val="tx1"/>
                </a:solidFill>
              </a:rPr>
              <a:t> slaves</a:t>
            </a:r>
            <a:r>
              <a:rPr lang="en-US" sz="2000" b="1" dirty="0"/>
              <a:t>, and require </a:t>
            </a:r>
            <a:r>
              <a:rPr lang="en-US" sz="2000" b="1" u="sng" dirty="0"/>
              <a:t>2f+1</a:t>
            </a:r>
            <a:r>
              <a:rPr lang="en-US" sz="2000" b="1" dirty="0"/>
              <a:t> agreeing answers, as in the usual BFT algorithms</a:t>
            </a:r>
            <a:r>
              <a:rPr lang="en-US" sz="2000" b="1" dirty="0" smtClean="0"/>
              <a:t>. </a:t>
            </a:r>
            <a:br>
              <a:rPr lang="en-US" sz="2000" b="1" dirty="0" smtClean="0"/>
            </a:br>
            <a:r>
              <a:rPr lang="en-US" sz="2000" b="1" dirty="0" smtClean="0"/>
              <a:t>NB: Here f+1 would be sufficient</a:t>
            </a:r>
            <a:endParaRPr lang="en-US" sz="2000" b="1" dirty="0"/>
          </a:p>
          <a:p>
            <a:pPr marL="419100" indent="-419100" algn="l" defTabSz="762000">
              <a:lnSpc>
                <a:spcPct val="110000"/>
              </a:lnSpc>
              <a:buFontTx/>
              <a:buChar char="•"/>
            </a:pPr>
            <a:endParaRPr lang="en-US" sz="2000" b="1" dirty="0"/>
          </a:p>
        </p:txBody>
      </p:sp>
      <p:sp>
        <p:nvSpPr>
          <p:cNvPr id="985091" name="Rectangle 3"/>
          <p:cNvSpPr>
            <a:spLocks noChangeArrowheads="1"/>
          </p:cNvSpPr>
          <p:nvPr/>
        </p:nvSpPr>
        <p:spPr bwMode="auto">
          <a:xfrm>
            <a:off x="0" y="419100"/>
            <a:ext cx="91440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lnSpc>
                <a:spcPct val="90000"/>
              </a:lnSpc>
            </a:pPr>
            <a:endParaRPr lang="en-US" sz="3900" b="1" i="1" dirty="0">
              <a:latin typeface="Helvetica" charset="0"/>
            </a:endParaRPr>
          </a:p>
        </p:txBody>
      </p:sp>
      <p:sp>
        <p:nvSpPr>
          <p:cNvPr id="985092" name="Rectangle 4"/>
          <p:cNvSpPr>
            <a:spLocks noChangeArrowheads="1"/>
          </p:cNvSpPr>
          <p:nvPr/>
        </p:nvSpPr>
        <p:spPr bwMode="auto">
          <a:xfrm>
            <a:off x="1055511" y="2795588"/>
            <a:ext cx="49247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315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0767" y="474664"/>
            <a:ext cx="7540978" cy="820737"/>
          </a:xfrm>
        </p:spPr>
        <p:txBody>
          <a:bodyPr/>
          <a:lstStyle/>
          <a:p>
            <a:pPr algn="ctr"/>
            <a:r>
              <a:rPr lang="fr-FR" sz="3900" i="1">
                <a:solidFill>
                  <a:schemeClr val="tx1"/>
                </a:solidFill>
                <a:latin typeface="Helvetica" charset="0"/>
              </a:rPr>
              <a:t>Generation of state-space</a:t>
            </a:r>
          </a:p>
        </p:txBody>
      </p:sp>
      <p:sp>
        <p:nvSpPr>
          <p:cNvPr id="992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8356" y="1504950"/>
            <a:ext cx="8386234" cy="461645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Taming state-space explosion:</a:t>
            </a:r>
          </a:p>
          <a:p>
            <a:r>
              <a:rPr lang="en-US" b="1" dirty="0" smtClean="0"/>
              <a:t>Data </a:t>
            </a:r>
            <a:r>
              <a:rPr lang="en-US" b="1" dirty="0"/>
              <a:t>abstraction (through abstract interpretation):</a:t>
            </a:r>
          </a:p>
          <a:p>
            <a:pPr marL="0" indent="0">
              <a:buNone/>
            </a:pPr>
            <a:r>
              <a:rPr lang="en-US" b="1" dirty="0"/>
              <a:t>				integers =&gt; small intervals</a:t>
            </a:r>
          </a:p>
          <a:p>
            <a:pPr marL="0" indent="0">
              <a:buNone/>
            </a:pPr>
            <a:r>
              <a:rPr lang="en-US" b="1" dirty="0"/>
              <a:t>				arrays </a:t>
            </a:r>
            <a:r>
              <a:rPr lang="en-US" b="1" dirty="0" smtClean="0"/>
              <a:t>   =</a:t>
            </a:r>
            <a:r>
              <a:rPr lang="en-US" b="1" dirty="0"/>
              <a:t>&gt; open question.</a:t>
            </a:r>
          </a:p>
          <a:p>
            <a:r>
              <a:rPr lang="en-US" b="1" dirty="0" smtClean="0"/>
              <a:t>Partitioning </a:t>
            </a:r>
            <a:r>
              <a:rPr lang="en-US" b="1" dirty="0"/>
              <a:t>and minimizing by </a:t>
            </a:r>
            <a:r>
              <a:rPr lang="en-US" b="1" dirty="0" err="1"/>
              <a:t>bisimulation</a:t>
            </a:r>
            <a:r>
              <a:rPr lang="en-US" b="1" dirty="0"/>
              <a:t> + context </a:t>
            </a:r>
            <a:r>
              <a:rPr lang="en-US" b="1" dirty="0" smtClean="0"/>
              <a:t>specification</a:t>
            </a:r>
            <a:endParaRPr lang="en-US" b="1" dirty="0"/>
          </a:p>
          <a:p>
            <a:r>
              <a:rPr lang="en-US" b="1" dirty="0" smtClean="0"/>
              <a:t>Distributed </a:t>
            </a:r>
            <a:r>
              <a:rPr lang="en-US" b="1" dirty="0"/>
              <a:t>verification.</a:t>
            </a:r>
          </a:p>
          <a:p>
            <a:pPr marL="0" indent="0">
              <a:buNone/>
            </a:pPr>
            <a:r>
              <a:rPr lang="en-US" b="1" dirty="0"/>
              <a:t>            Only partially available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(</a:t>
            </a:r>
            <a:r>
              <a:rPr lang="en-US" b="1" dirty="0"/>
              <a:t>state-space generation, but no M.C.)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5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Compositional + Distributed </a:t>
            </a:r>
            <a:br>
              <a:rPr lang="fr-FR" smtClean="0"/>
            </a:br>
            <a:r>
              <a:rPr lang="fr-FR" smtClean="0"/>
              <a:t>State-space generation</a:t>
            </a:r>
            <a:endParaRPr lang="fr-FR"/>
          </a:p>
        </p:txBody>
      </p:sp>
      <p:sp>
        <p:nvSpPr>
          <p:cNvPr id="7301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Abstract model: </a:t>
            </a:r>
          </a:p>
          <a:p>
            <a:pPr marL="0" indent="0">
              <a:buNone/>
            </a:pPr>
            <a:r>
              <a:rPr lang="en-GB" dirty="0" smtClean="0"/>
              <a:t>                f=1,  (=&gt; 4 slaves),  |data|= 2,  |proxies|=3*3, </a:t>
            </a:r>
          </a:p>
          <a:p>
            <a:pPr marL="0" indent="0">
              <a:buNone/>
            </a:pPr>
            <a:r>
              <a:rPr lang="en-GB" dirty="0" smtClean="0"/>
              <a:t> 		|client requests|=3</a:t>
            </a:r>
          </a:p>
          <a:p>
            <a:pPr marL="0" indent="0">
              <a:buNone/>
            </a:pPr>
            <a:r>
              <a:rPr lang="en-GB" dirty="0" smtClean="0"/>
              <a:t>Master queue size = 2</a:t>
            </a:r>
          </a:p>
          <a:p>
            <a:pPr marL="0" indent="0">
              <a:buNone/>
            </a:pPr>
            <a:r>
              <a:rPr lang="en-GB" dirty="0" smtClean="0"/>
              <a:t>~100 cores, max 300 GB RAM</a:t>
            </a:r>
          </a:p>
          <a:p>
            <a:pPr marL="0" indent="0">
              <a:buNone/>
            </a:pPr>
            <a:r>
              <a:rPr lang="en-GB" dirty="0" smtClean="0"/>
              <a:t>System part sizes (states/transitions):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7E1EFB4B-85C8-E04C-88A8-83FD28C3F123}" type="slidenum">
              <a:rPr lang="fr-FR" smtClean="0"/>
              <a:pPr/>
              <a:t>32</a:t>
            </a:fld>
            <a:endParaRPr lang="fr-FR" dirty="0"/>
          </a:p>
        </p:txBody>
      </p:sp>
      <p:graphicFrame>
        <p:nvGraphicFramePr>
          <p:cNvPr id="730261" name="Group 149"/>
          <p:cNvGraphicFramePr>
            <a:graphicFrameLocks noGrp="1"/>
          </p:cNvGraphicFramePr>
          <p:nvPr/>
        </p:nvGraphicFramePr>
        <p:xfrm>
          <a:off x="594079" y="4032250"/>
          <a:ext cx="7701845" cy="1427736"/>
        </p:xfrm>
        <a:graphic>
          <a:graphicData uri="http://schemas.openxmlformats.org/drawingml/2006/table">
            <a:tbl>
              <a:tblPr/>
              <a:tblGrid>
                <a:gridCol w="1100667"/>
                <a:gridCol w="1320800"/>
                <a:gridCol w="1028700"/>
                <a:gridCol w="1110545"/>
                <a:gridCol w="1099255"/>
                <a:gridCol w="942622"/>
                <a:gridCol w="1099256"/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Queue</a:t>
                      </a:r>
                    </a:p>
                  </a:txBody>
                  <a:tcPr marL="81844" marR="81844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Largest intermediate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Master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Good Slave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Global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Time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237/3189</a:t>
                      </a:r>
                    </a:p>
                  </a:txBody>
                  <a:tcPr marL="81844" marR="81844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524/3107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5M/103M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5936/61K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34K/164K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59’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0250" name="Text Box 138"/>
          <p:cNvSpPr txBox="1">
            <a:spLocks noChangeArrowheads="1"/>
          </p:cNvSpPr>
          <p:nvPr/>
        </p:nvSpPr>
        <p:spPr bwMode="auto">
          <a:xfrm>
            <a:off x="485423" y="5308600"/>
            <a:ext cx="2497667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Estimated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brute force state spaces :</a:t>
            </a:r>
            <a:endParaRPr lang="fr-FR" sz="180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730274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76699"/>
              </p:ext>
            </p:extLst>
          </p:nvPr>
        </p:nvGraphicFramePr>
        <p:xfrm>
          <a:off x="2981678" y="5481638"/>
          <a:ext cx="3232855" cy="610236"/>
        </p:xfrm>
        <a:graphic>
          <a:graphicData uri="http://schemas.openxmlformats.org/drawingml/2006/table">
            <a:tbl>
              <a:tblPr/>
              <a:tblGrid>
                <a:gridCol w="1078089"/>
                <a:gridCol w="1076677"/>
                <a:gridCol w="1078089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  <a:endParaRPr kumimoji="0" lang="fr-FR" sz="16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fr-FR" sz="16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025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 10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32</a:t>
                      </a:r>
                      <a:endParaRPr kumimoji="0" lang="fr-F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844" marR="81844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8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What are Components?</a:t>
            </a:r>
          </a:p>
        </p:txBody>
      </p:sp>
      <p:sp>
        <p:nvSpPr>
          <p:cNvPr id="22531" name="Rectangle 38"/>
          <p:cNvSpPr>
            <a:spLocks noChangeArrowheads="1"/>
          </p:cNvSpPr>
          <p:nvPr/>
        </p:nvSpPr>
        <p:spPr bwMode="auto">
          <a:xfrm>
            <a:off x="2071688" y="2700338"/>
            <a:ext cx="1905000" cy="9699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2532" name="Grouper 42"/>
          <p:cNvGrpSpPr>
            <a:grpSpLocks/>
          </p:cNvGrpSpPr>
          <p:nvPr/>
        </p:nvGrpSpPr>
        <p:grpSpPr bwMode="auto">
          <a:xfrm flipH="1">
            <a:off x="1843088" y="2841625"/>
            <a:ext cx="230187" cy="304800"/>
            <a:chOff x="7924800" y="1143794"/>
            <a:chExt cx="229394" cy="304800"/>
          </a:xfrm>
        </p:grpSpPr>
        <p:cxnSp>
          <p:nvCxnSpPr>
            <p:cNvPr id="22583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4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33" name="Grouper 45"/>
          <p:cNvGrpSpPr>
            <a:grpSpLocks/>
          </p:cNvGrpSpPr>
          <p:nvPr/>
        </p:nvGrpSpPr>
        <p:grpSpPr bwMode="auto">
          <a:xfrm>
            <a:off x="3978275" y="3005138"/>
            <a:ext cx="230188" cy="304800"/>
            <a:chOff x="7924800" y="1143794"/>
            <a:chExt cx="229394" cy="304800"/>
          </a:xfrm>
        </p:grpSpPr>
        <p:cxnSp>
          <p:nvCxnSpPr>
            <p:cNvPr id="22581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2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4" name="ZoneTexte 75"/>
          <p:cNvSpPr txBox="1">
            <a:spLocks noChangeArrowheads="1"/>
          </p:cNvSpPr>
          <p:nvPr/>
        </p:nvSpPr>
        <p:spPr bwMode="auto">
          <a:xfrm>
            <a:off x="2303463" y="3001963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22535" name="ZoneTexte 88"/>
          <p:cNvSpPr txBox="1">
            <a:spLocks noChangeArrowheads="1"/>
          </p:cNvSpPr>
          <p:nvPr/>
        </p:nvSpPr>
        <p:spPr bwMode="auto">
          <a:xfrm>
            <a:off x="2073275" y="2700338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sp>
        <p:nvSpPr>
          <p:cNvPr id="22536" name="Rectangle 38"/>
          <p:cNvSpPr>
            <a:spLocks noChangeArrowheads="1"/>
          </p:cNvSpPr>
          <p:nvPr/>
        </p:nvSpPr>
        <p:spPr bwMode="auto">
          <a:xfrm>
            <a:off x="5203825" y="2700338"/>
            <a:ext cx="1905000" cy="9699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2537" name="Grouper 42"/>
          <p:cNvGrpSpPr>
            <a:grpSpLocks/>
          </p:cNvGrpSpPr>
          <p:nvPr/>
        </p:nvGrpSpPr>
        <p:grpSpPr bwMode="auto">
          <a:xfrm flipH="1">
            <a:off x="4975225" y="3001963"/>
            <a:ext cx="230188" cy="304800"/>
            <a:chOff x="7924800" y="1143794"/>
            <a:chExt cx="229394" cy="304800"/>
          </a:xfrm>
        </p:grpSpPr>
        <p:cxnSp>
          <p:nvCxnSpPr>
            <p:cNvPr id="22579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0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38" name="Grouper 45"/>
          <p:cNvGrpSpPr>
            <a:grpSpLocks/>
          </p:cNvGrpSpPr>
          <p:nvPr/>
        </p:nvGrpSpPr>
        <p:grpSpPr bwMode="auto">
          <a:xfrm>
            <a:off x="7110413" y="3005138"/>
            <a:ext cx="230187" cy="304800"/>
            <a:chOff x="7924800" y="1143794"/>
            <a:chExt cx="229394" cy="304800"/>
          </a:xfrm>
        </p:grpSpPr>
        <p:cxnSp>
          <p:nvCxnSpPr>
            <p:cNvPr id="22577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8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9" name="ZoneTexte 75"/>
          <p:cNvSpPr txBox="1">
            <a:spLocks noChangeArrowheads="1"/>
          </p:cNvSpPr>
          <p:nvPr/>
        </p:nvSpPr>
        <p:spPr bwMode="auto">
          <a:xfrm>
            <a:off x="5435600" y="3001963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22540" name="ZoneTexte 88"/>
          <p:cNvSpPr txBox="1">
            <a:spLocks noChangeArrowheads="1"/>
          </p:cNvSpPr>
          <p:nvPr/>
        </p:nvSpPr>
        <p:spPr bwMode="auto">
          <a:xfrm>
            <a:off x="5205413" y="2700338"/>
            <a:ext cx="181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cxnSp>
        <p:nvCxnSpPr>
          <p:cNvPr id="22541" name="Connecteur en angle 49"/>
          <p:cNvCxnSpPr>
            <a:cxnSpLocks noChangeShapeType="1"/>
          </p:cNvCxnSpPr>
          <p:nvPr/>
        </p:nvCxnSpPr>
        <p:spPr bwMode="auto">
          <a:xfrm>
            <a:off x="4206875" y="3163888"/>
            <a:ext cx="769938" cy="47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Connecteur droit 62"/>
          <p:cNvCxnSpPr>
            <a:cxnSpLocks noChangeShapeType="1"/>
          </p:cNvCxnSpPr>
          <p:nvPr/>
        </p:nvCxnSpPr>
        <p:spPr bwMode="auto">
          <a:xfrm rot="16200000" flipH="1">
            <a:off x="4429125" y="3014663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Connecteur droit 64"/>
          <p:cNvCxnSpPr>
            <a:cxnSpLocks noChangeShapeType="1"/>
          </p:cNvCxnSpPr>
          <p:nvPr/>
        </p:nvCxnSpPr>
        <p:spPr bwMode="auto">
          <a:xfrm rot="5400000">
            <a:off x="4428331" y="3171032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44" name="Grouper 42"/>
          <p:cNvGrpSpPr>
            <a:grpSpLocks/>
          </p:cNvGrpSpPr>
          <p:nvPr/>
        </p:nvGrpSpPr>
        <p:grpSpPr bwMode="auto">
          <a:xfrm flipH="1">
            <a:off x="1843088" y="3365500"/>
            <a:ext cx="230187" cy="304800"/>
            <a:chOff x="7924800" y="1143794"/>
            <a:chExt cx="229394" cy="304800"/>
          </a:xfrm>
        </p:grpSpPr>
        <p:cxnSp>
          <p:nvCxnSpPr>
            <p:cNvPr id="22575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6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6" name="Grouper 75"/>
          <p:cNvGrpSpPr>
            <a:grpSpLocks/>
          </p:cNvGrpSpPr>
          <p:nvPr/>
        </p:nvGrpSpPr>
        <p:grpSpPr bwMode="auto">
          <a:xfrm>
            <a:off x="803275" y="2286000"/>
            <a:ext cx="7445375" cy="1854200"/>
            <a:chOff x="802744" y="2286000"/>
            <a:chExt cx="7445376" cy="1854200"/>
          </a:xfrm>
        </p:grpSpPr>
        <p:sp>
          <p:nvSpPr>
            <p:cNvPr id="22548" name="Rectangle 3"/>
            <p:cNvSpPr>
              <a:spLocks noChangeArrowheads="1"/>
            </p:cNvSpPr>
            <p:nvPr/>
          </p:nvSpPr>
          <p:spPr bwMode="auto">
            <a:xfrm>
              <a:off x="1032932" y="2325688"/>
              <a:ext cx="6985001" cy="1814512"/>
            </a:xfrm>
            <a:prstGeom prst="rect">
              <a:avLst/>
            </a:prstGeom>
            <a:noFill/>
            <a:ln w="38100">
              <a:solidFill>
                <a:srgbClr val="1A0C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grpSp>
          <p:nvGrpSpPr>
            <p:cNvPr id="22549" name="Grouper 4"/>
            <p:cNvGrpSpPr>
              <a:grpSpLocks/>
            </p:cNvGrpSpPr>
            <p:nvPr/>
          </p:nvGrpSpPr>
          <p:grpSpPr bwMode="auto">
            <a:xfrm>
              <a:off x="8017933" y="2779449"/>
              <a:ext cx="230187" cy="304800"/>
              <a:chOff x="7924800" y="1143794"/>
              <a:chExt cx="229394" cy="304800"/>
            </a:xfrm>
          </p:grpSpPr>
          <p:cxnSp>
            <p:nvCxnSpPr>
              <p:cNvPr id="22573" name="Connecteur droit 5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4" name="Connecteur droit 6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0" name="Grouper 10"/>
            <p:cNvGrpSpPr>
              <a:grpSpLocks/>
            </p:cNvGrpSpPr>
            <p:nvPr/>
          </p:nvGrpSpPr>
          <p:grpSpPr bwMode="auto">
            <a:xfrm flipH="1">
              <a:off x="802744" y="2839184"/>
              <a:ext cx="230188" cy="304800"/>
              <a:chOff x="7924800" y="1143794"/>
              <a:chExt cx="229394" cy="304800"/>
            </a:xfrm>
          </p:grpSpPr>
          <p:cxnSp>
            <p:nvCxnSpPr>
              <p:cNvPr id="22571" name="Connecteur droit 11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2" name="Connecteur droit 12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1" name="Grouper 13"/>
            <p:cNvGrpSpPr>
              <a:grpSpLocks/>
            </p:cNvGrpSpPr>
            <p:nvPr/>
          </p:nvGrpSpPr>
          <p:grpSpPr bwMode="auto">
            <a:xfrm flipH="1">
              <a:off x="802744" y="3372380"/>
              <a:ext cx="228600" cy="304800"/>
              <a:chOff x="7924800" y="1143794"/>
              <a:chExt cx="229394" cy="304800"/>
            </a:xfrm>
          </p:grpSpPr>
          <p:cxnSp>
            <p:nvCxnSpPr>
              <p:cNvPr id="22569" name="Connecteur droit 14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0" name="Connecteur droit 15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2" name="Grouper 23"/>
            <p:cNvGrpSpPr>
              <a:grpSpLocks/>
            </p:cNvGrpSpPr>
            <p:nvPr/>
          </p:nvGrpSpPr>
          <p:grpSpPr bwMode="auto">
            <a:xfrm flipH="1">
              <a:off x="7784570" y="2782624"/>
              <a:ext cx="230188" cy="304800"/>
              <a:chOff x="7924800" y="1143794"/>
              <a:chExt cx="229394" cy="304800"/>
            </a:xfrm>
          </p:grpSpPr>
          <p:cxnSp>
            <p:nvCxnSpPr>
              <p:cNvPr id="22567" name="Connecteur droit 24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8" name="Connecteur droit 25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53" name="Connecteur en angle 49"/>
            <p:cNvCxnSpPr>
              <a:cxnSpLocks noChangeShapeType="1"/>
            </p:cNvCxnSpPr>
            <p:nvPr/>
          </p:nvCxnSpPr>
          <p:spPr bwMode="auto">
            <a:xfrm>
              <a:off x="1220794" y="2994813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554" name="Grouper 76"/>
            <p:cNvGrpSpPr>
              <a:grpSpLocks/>
            </p:cNvGrpSpPr>
            <p:nvPr/>
          </p:nvGrpSpPr>
          <p:grpSpPr bwMode="auto">
            <a:xfrm>
              <a:off x="7340323" y="2943966"/>
              <a:ext cx="444247" cy="224684"/>
              <a:chOff x="1681958" y="3658394"/>
              <a:chExt cx="719136" cy="1027906"/>
            </a:xfrm>
          </p:grpSpPr>
          <p:cxnSp>
            <p:nvCxnSpPr>
              <p:cNvPr id="22565" name="Connecteur en angle 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22029" y="4250929"/>
                <a:ext cx="495300" cy="375442"/>
              </a:xfrm>
              <a:prstGeom prst="bentConnector3">
                <a:avLst>
                  <a:gd name="adj1" fmla="val -211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6" name="Connecteur en angle 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62944" y="3752850"/>
                <a:ext cx="532606" cy="343694"/>
              </a:xfrm>
              <a:prstGeom prst="bentConnector3">
                <a:avLst>
                  <a:gd name="adj1" fmla="val 9846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55" name="ZoneTexte 92"/>
            <p:cNvSpPr txBox="1">
              <a:spLocks noChangeArrowheads="1"/>
            </p:cNvSpPr>
            <p:nvPr/>
          </p:nvSpPr>
          <p:spPr bwMode="auto">
            <a:xfrm>
              <a:off x="1460500" y="2286000"/>
              <a:ext cx="22383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rgbClr val="191919"/>
                  </a:solidFill>
                </a:rPr>
                <a:t>Composite component</a:t>
              </a:r>
            </a:p>
          </p:txBody>
        </p:sp>
        <p:grpSp>
          <p:nvGrpSpPr>
            <p:cNvPr id="22556" name="Grouper 45"/>
            <p:cNvGrpSpPr>
              <a:grpSpLocks/>
            </p:cNvGrpSpPr>
            <p:nvPr/>
          </p:nvGrpSpPr>
          <p:grpSpPr bwMode="auto">
            <a:xfrm>
              <a:off x="1031344" y="2845327"/>
              <a:ext cx="230187" cy="304800"/>
              <a:chOff x="7924800" y="1143794"/>
              <a:chExt cx="229394" cy="304800"/>
            </a:xfrm>
          </p:grpSpPr>
          <p:cxnSp>
            <p:nvCxnSpPr>
              <p:cNvPr id="22563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4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7" name="Grouper 45"/>
            <p:cNvGrpSpPr>
              <a:grpSpLocks/>
            </p:cNvGrpSpPr>
            <p:nvPr/>
          </p:nvGrpSpPr>
          <p:grpSpPr bwMode="auto">
            <a:xfrm>
              <a:off x="1029750" y="3361266"/>
              <a:ext cx="230187" cy="304800"/>
              <a:chOff x="7924800" y="1143794"/>
              <a:chExt cx="229394" cy="304800"/>
            </a:xfrm>
          </p:grpSpPr>
          <p:cxnSp>
            <p:nvCxnSpPr>
              <p:cNvPr id="22561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2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58" name="Connecteur en angle 49"/>
            <p:cNvCxnSpPr>
              <a:cxnSpLocks noChangeShapeType="1"/>
            </p:cNvCxnSpPr>
            <p:nvPr/>
          </p:nvCxnSpPr>
          <p:spPr bwMode="auto">
            <a:xfrm>
              <a:off x="1261531" y="3504399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9" name="Connecteur droit 62"/>
            <p:cNvCxnSpPr>
              <a:cxnSpLocks noChangeShapeType="1"/>
            </p:cNvCxnSpPr>
            <p:nvPr/>
          </p:nvCxnSpPr>
          <p:spPr bwMode="auto">
            <a:xfrm rot="16200000" flipH="1">
              <a:off x="1458913" y="3369999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0" name="Connecteur droit 64"/>
            <p:cNvCxnSpPr>
              <a:cxnSpLocks noChangeShapeType="1"/>
            </p:cNvCxnSpPr>
            <p:nvPr/>
          </p:nvCxnSpPr>
          <p:spPr bwMode="auto">
            <a:xfrm rot="5400000">
              <a:off x="1458120" y="3526367"/>
              <a:ext cx="157162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" name="Rectangle à coins arrondis 56"/>
          <p:cNvSpPr/>
          <p:nvPr/>
        </p:nvSpPr>
        <p:spPr bwMode="auto">
          <a:xfrm>
            <a:off x="228600" y="4362450"/>
            <a:ext cx="8712200" cy="1944688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 typeface="Wingdings" charset="2"/>
              <a:buChar char="Ø"/>
              <a:defRPr/>
            </a:pPr>
            <a:r>
              <a:rPr lang="en-GB" sz="2400" b="1" dirty="0"/>
              <a:t>Grid Component Model (GCM) </a:t>
            </a:r>
            <a:endParaRPr lang="en-GB" sz="2400" b="1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An extension of Fractal for Distributed </a:t>
            </a:r>
            <a:r>
              <a:rPr lang="en-GB" sz="2400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computing</a:t>
            </a:r>
          </a:p>
          <a:p>
            <a:pPr marL="342900" indent="-342900" algn="ctr">
              <a:buFont typeface="Wingdings" charset="2"/>
              <a:buChar char="Ø"/>
              <a:defRPr/>
            </a:pPr>
            <a:r>
              <a:rPr lang="en-GB" sz="2400" b="1" dirty="0" err="1" smtClean="0"/>
              <a:t>ProActive</a:t>
            </a:r>
            <a:r>
              <a:rPr lang="en-GB" sz="2400" b="1" dirty="0" smtClean="0"/>
              <a:t>/GCM </a:t>
            </a:r>
            <a:endParaRPr lang="en-GB" sz="2400" b="1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An </a:t>
            </a:r>
            <a:r>
              <a:rPr lang="en-GB" sz="2400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implementation based on active objects</a:t>
            </a:r>
            <a:endParaRPr lang="en-GB" sz="2400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GB" sz="2400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64" y="5732463"/>
            <a:ext cx="28908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08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A Primitive GCM Component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19200" y="1447800"/>
            <a:ext cx="5142337" cy="2971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4580" name="Grouper 8"/>
          <p:cNvGrpSpPr>
            <a:grpSpLocks/>
          </p:cNvGrpSpPr>
          <p:nvPr/>
        </p:nvGrpSpPr>
        <p:grpSpPr bwMode="auto">
          <a:xfrm>
            <a:off x="6364712" y="1960640"/>
            <a:ext cx="230188" cy="304800"/>
            <a:chOff x="7924800" y="1143794"/>
            <a:chExt cx="229394" cy="304800"/>
          </a:xfrm>
        </p:grpSpPr>
        <p:cxnSp>
          <p:nvCxnSpPr>
            <p:cNvPr id="24609" name="Connecteur droit 5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0" name="Connecteur droit 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581" name="Grouper 9"/>
          <p:cNvGrpSpPr>
            <a:grpSpLocks/>
          </p:cNvGrpSpPr>
          <p:nvPr/>
        </p:nvGrpSpPr>
        <p:grpSpPr bwMode="auto">
          <a:xfrm>
            <a:off x="6361537" y="3711653"/>
            <a:ext cx="228600" cy="304800"/>
            <a:chOff x="7924800" y="1143794"/>
            <a:chExt cx="229394" cy="304800"/>
          </a:xfrm>
        </p:grpSpPr>
        <p:cxnSp>
          <p:nvCxnSpPr>
            <p:cNvPr id="24607" name="Connecteur droit 10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8" name="Connecteur droit 11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582" name="Grouper 12"/>
          <p:cNvGrpSpPr>
            <a:grpSpLocks/>
          </p:cNvGrpSpPr>
          <p:nvPr/>
        </p:nvGrpSpPr>
        <p:grpSpPr bwMode="auto">
          <a:xfrm flipH="1">
            <a:off x="992188" y="1906588"/>
            <a:ext cx="230187" cy="304800"/>
            <a:chOff x="7924800" y="1143794"/>
            <a:chExt cx="229394" cy="304800"/>
          </a:xfrm>
        </p:grpSpPr>
        <p:cxnSp>
          <p:nvCxnSpPr>
            <p:cNvPr id="24605" name="Connecteur droit 1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6" name="Connecteur droit 1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583" name="Grouper 15"/>
          <p:cNvGrpSpPr>
            <a:grpSpLocks/>
          </p:cNvGrpSpPr>
          <p:nvPr/>
        </p:nvGrpSpPr>
        <p:grpSpPr bwMode="auto">
          <a:xfrm flipH="1">
            <a:off x="993775" y="3659188"/>
            <a:ext cx="228600" cy="304800"/>
            <a:chOff x="7924800" y="1143794"/>
            <a:chExt cx="229394" cy="304800"/>
          </a:xfrm>
        </p:grpSpPr>
        <p:cxnSp>
          <p:nvCxnSpPr>
            <p:cNvPr id="24603" name="Connecteur droit 1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4" name="Connecteur droit 1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4" name="Rectangle 37"/>
          <p:cNvSpPr>
            <a:spLocks noChangeArrowheads="1"/>
          </p:cNvSpPr>
          <p:nvPr/>
        </p:nvSpPr>
        <p:spPr bwMode="auto">
          <a:xfrm>
            <a:off x="1371600" y="1754188"/>
            <a:ext cx="2743200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4585" name="Connecteur droit 39"/>
          <p:cNvCxnSpPr>
            <a:cxnSpLocks noChangeShapeType="1"/>
          </p:cNvCxnSpPr>
          <p:nvPr/>
        </p:nvCxnSpPr>
        <p:spPr bwMode="auto">
          <a:xfrm rot="5400000">
            <a:off x="1522413" y="1982788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Connecteur droit 41"/>
          <p:cNvCxnSpPr>
            <a:cxnSpLocks noChangeShapeType="1"/>
          </p:cNvCxnSpPr>
          <p:nvPr/>
        </p:nvCxnSpPr>
        <p:spPr bwMode="auto">
          <a:xfrm rot="5400000">
            <a:off x="1905794" y="198199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Connecteur droit 42"/>
          <p:cNvCxnSpPr>
            <a:cxnSpLocks noChangeShapeType="1"/>
          </p:cNvCxnSpPr>
          <p:nvPr/>
        </p:nvCxnSpPr>
        <p:spPr bwMode="auto">
          <a:xfrm rot="5400000">
            <a:off x="2287587" y="1979613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Connecteur droit 43"/>
          <p:cNvCxnSpPr>
            <a:cxnSpLocks noChangeShapeType="1"/>
          </p:cNvCxnSpPr>
          <p:nvPr/>
        </p:nvCxnSpPr>
        <p:spPr bwMode="auto">
          <a:xfrm rot="5400000">
            <a:off x="2670175" y="1976438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Connecteur droit 44"/>
          <p:cNvCxnSpPr>
            <a:cxnSpLocks noChangeShapeType="1"/>
          </p:cNvCxnSpPr>
          <p:nvPr/>
        </p:nvCxnSpPr>
        <p:spPr bwMode="auto">
          <a:xfrm rot="5400000">
            <a:off x="3051176" y="1974850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Connecteur droit 45"/>
          <p:cNvCxnSpPr>
            <a:cxnSpLocks noChangeShapeType="1"/>
          </p:cNvCxnSpPr>
          <p:nvPr/>
        </p:nvCxnSpPr>
        <p:spPr bwMode="auto">
          <a:xfrm rot="5400000">
            <a:off x="3433763" y="1971675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2286000" y="2895600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er 33"/>
          <p:cNvGrpSpPr>
            <a:grpSpLocks/>
          </p:cNvGrpSpPr>
          <p:nvPr/>
        </p:nvGrpSpPr>
        <p:grpSpPr bwMode="auto">
          <a:xfrm>
            <a:off x="3384550" y="2090914"/>
            <a:ext cx="4116616" cy="1411110"/>
            <a:chOff x="3384550" y="2055813"/>
            <a:chExt cx="5418742" cy="1446212"/>
          </a:xfrm>
        </p:grpSpPr>
        <p:cxnSp>
          <p:nvCxnSpPr>
            <p:cNvPr id="24597" name="Connecteur droit avec flèche 51"/>
            <p:cNvCxnSpPr>
              <a:cxnSpLocks noChangeShapeType="1"/>
            </p:cNvCxnSpPr>
            <p:nvPr/>
          </p:nvCxnSpPr>
          <p:spPr bwMode="auto">
            <a:xfrm>
              <a:off x="7621588" y="2055813"/>
              <a:ext cx="1181704" cy="8627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Connecteur droit avec flèche 62"/>
            <p:cNvCxnSpPr>
              <a:cxnSpLocks noChangeShapeType="1"/>
              <a:stCxn id="24594" idx="3"/>
            </p:cNvCxnSpPr>
            <p:nvPr/>
          </p:nvCxnSpPr>
          <p:spPr bwMode="auto">
            <a:xfrm flipV="1">
              <a:off x="3384550" y="2058988"/>
              <a:ext cx="4003675" cy="14430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94" name="ZoneTexte 64"/>
          <p:cNvSpPr txBox="1">
            <a:spLocks noChangeArrowheads="1"/>
          </p:cNvSpPr>
          <p:nvPr/>
        </p:nvSpPr>
        <p:spPr bwMode="auto">
          <a:xfrm>
            <a:off x="2301875" y="3316288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191919"/>
                </a:solidFill>
              </a:rPr>
              <a:t>CI.foo(p)</a:t>
            </a:r>
          </a:p>
        </p:txBody>
      </p:sp>
      <p:sp>
        <p:nvSpPr>
          <p:cNvPr id="24596" name="ZoneTexte 32"/>
          <p:cNvSpPr txBox="1">
            <a:spLocks noChangeArrowheads="1"/>
          </p:cNvSpPr>
          <p:nvPr/>
        </p:nvSpPr>
        <p:spPr bwMode="auto">
          <a:xfrm>
            <a:off x="6588550" y="1627265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CI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grpSp>
        <p:nvGrpSpPr>
          <p:cNvPr id="37" name="Grouper 35"/>
          <p:cNvGrpSpPr>
            <a:grpSpLocks/>
          </p:cNvGrpSpPr>
          <p:nvPr/>
        </p:nvGrpSpPr>
        <p:grpSpPr bwMode="auto">
          <a:xfrm flipV="1">
            <a:off x="7595452" y="2809059"/>
            <a:ext cx="690192" cy="275318"/>
            <a:chOff x="1027685" y="1645429"/>
            <a:chExt cx="958607" cy="411971"/>
          </a:xfrm>
        </p:grpSpPr>
        <p:sp>
          <p:nvSpPr>
            <p:cNvPr id="38" name="Ellipse 47"/>
            <p:cNvSpPr>
              <a:spLocks noChangeArrowheads="1"/>
            </p:cNvSpPr>
            <p:nvPr/>
          </p:nvSpPr>
          <p:spPr bwMode="auto">
            <a:xfrm>
              <a:off x="1634109" y="1645429"/>
              <a:ext cx="352183" cy="4119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cxnSp>
          <p:nvCxnSpPr>
            <p:cNvPr id="41" name="Connecteur en arc 56"/>
            <p:cNvCxnSpPr>
              <a:cxnSpLocks noChangeShapeType="1"/>
              <a:endCxn id="38" idx="4"/>
            </p:cNvCxnSpPr>
            <p:nvPr/>
          </p:nvCxnSpPr>
          <p:spPr bwMode="auto">
            <a:xfrm>
              <a:off x="1027685" y="1868085"/>
              <a:ext cx="782515" cy="189313"/>
            </a:xfrm>
            <a:prstGeom prst="curvedConnector4">
              <a:avLst>
                <a:gd name="adj1" fmla="val 38748"/>
                <a:gd name="adj2" fmla="val 28068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7731353" y="2528756"/>
            <a:ext cx="2474025" cy="1575063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45" name="Grouper 12"/>
          <p:cNvGrpSpPr>
            <a:grpSpLocks/>
          </p:cNvGrpSpPr>
          <p:nvPr/>
        </p:nvGrpSpPr>
        <p:grpSpPr bwMode="auto">
          <a:xfrm flipH="1">
            <a:off x="7501166" y="2779578"/>
            <a:ext cx="230187" cy="304800"/>
            <a:chOff x="7924800" y="1143794"/>
            <a:chExt cx="229394" cy="304800"/>
          </a:xfrm>
        </p:grpSpPr>
        <p:cxnSp>
          <p:nvCxnSpPr>
            <p:cNvPr id="46" name="Connecteur droit 1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Connecteur droit 1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7945765" y="2704966"/>
            <a:ext cx="432273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8378038" y="2713984"/>
            <a:ext cx="432273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6400" y="3960813"/>
            <a:ext cx="8262938" cy="2195512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>
              <a:buFont typeface="Wingdings" charset="2"/>
              <a:buChar char="Ø"/>
              <a:defRPr sz="2400" i="1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 dirty="0" smtClean="0"/>
              <a:t>Primitive components communicating by asynchronous requests on interfaces</a:t>
            </a:r>
          </a:p>
          <a:p>
            <a:pPr>
              <a:defRPr/>
            </a:pPr>
            <a:r>
              <a:rPr lang="en-GB" dirty="0" smtClean="0"/>
              <a:t>Components abstract away distribution and concurrency</a:t>
            </a:r>
          </a:p>
          <a:p>
            <a:pPr>
              <a:defRPr/>
            </a:pPr>
            <a:r>
              <a:rPr lang="en-GB" dirty="0"/>
              <a:t>In </a:t>
            </a:r>
            <a:r>
              <a:rPr lang="en-GB" dirty="0" err="1"/>
              <a:t>ProActive</a:t>
            </a:r>
            <a:r>
              <a:rPr lang="en-GB" dirty="0"/>
              <a:t>/GCM a primitive component is an active </a:t>
            </a:r>
            <a:r>
              <a:rPr lang="en-GB" dirty="0" smtClean="0"/>
              <a:t>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25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Futures for Components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36613" y="1676400"/>
            <a:ext cx="3125787" cy="2971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6628" name="Grouper 3"/>
          <p:cNvGrpSpPr>
            <a:grpSpLocks/>
          </p:cNvGrpSpPr>
          <p:nvPr/>
        </p:nvGrpSpPr>
        <p:grpSpPr bwMode="auto">
          <a:xfrm>
            <a:off x="3962400" y="2095500"/>
            <a:ext cx="230188" cy="304800"/>
            <a:chOff x="7924800" y="1143794"/>
            <a:chExt cx="229394" cy="304800"/>
          </a:xfrm>
        </p:grpSpPr>
        <p:cxnSp>
          <p:nvCxnSpPr>
            <p:cNvPr id="26672" name="Connecteur droit 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3" name="Connecteur droit 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29" name="Grouper 9"/>
          <p:cNvGrpSpPr>
            <a:grpSpLocks/>
          </p:cNvGrpSpPr>
          <p:nvPr/>
        </p:nvGrpSpPr>
        <p:grpSpPr bwMode="auto">
          <a:xfrm flipH="1">
            <a:off x="609600" y="2135188"/>
            <a:ext cx="230188" cy="304800"/>
            <a:chOff x="7924800" y="1143794"/>
            <a:chExt cx="229394" cy="304800"/>
          </a:xfrm>
        </p:grpSpPr>
        <p:cxnSp>
          <p:nvCxnSpPr>
            <p:cNvPr id="26670" name="Connecteur droit 10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1" name="Connecteur droit 11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989013" y="1982788"/>
            <a:ext cx="2290762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6631" name="Connecteur droit 17"/>
          <p:cNvCxnSpPr>
            <a:cxnSpLocks noChangeShapeType="1"/>
          </p:cNvCxnSpPr>
          <p:nvPr/>
        </p:nvCxnSpPr>
        <p:spPr bwMode="auto">
          <a:xfrm rot="5400000">
            <a:off x="1139031" y="2212182"/>
            <a:ext cx="460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Connecteur droit 18"/>
          <p:cNvCxnSpPr>
            <a:cxnSpLocks noChangeShapeType="1"/>
          </p:cNvCxnSpPr>
          <p:nvPr/>
        </p:nvCxnSpPr>
        <p:spPr bwMode="auto">
          <a:xfrm rot="5400000">
            <a:off x="1522412" y="2211388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Connecteur droit 19"/>
          <p:cNvCxnSpPr>
            <a:cxnSpLocks noChangeShapeType="1"/>
          </p:cNvCxnSpPr>
          <p:nvPr/>
        </p:nvCxnSpPr>
        <p:spPr bwMode="auto">
          <a:xfrm rot="5400000">
            <a:off x="1905000" y="2208213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Connecteur droit 20"/>
          <p:cNvCxnSpPr>
            <a:cxnSpLocks noChangeShapeType="1"/>
          </p:cNvCxnSpPr>
          <p:nvPr/>
        </p:nvCxnSpPr>
        <p:spPr bwMode="auto">
          <a:xfrm rot="5400000">
            <a:off x="2286794" y="220424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Connecteur droit 21"/>
          <p:cNvCxnSpPr>
            <a:cxnSpLocks noChangeShapeType="1"/>
          </p:cNvCxnSpPr>
          <p:nvPr/>
        </p:nvCxnSpPr>
        <p:spPr bwMode="auto">
          <a:xfrm rot="5400000">
            <a:off x="2668588" y="2203450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Connecteur droit 22"/>
          <p:cNvCxnSpPr>
            <a:cxnSpLocks noChangeShapeType="1"/>
          </p:cNvCxnSpPr>
          <p:nvPr/>
        </p:nvCxnSpPr>
        <p:spPr bwMode="auto">
          <a:xfrm rot="5400000">
            <a:off x="3051176" y="2200275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Ellipse 23"/>
          <p:cNvSpPr>
            <a:spLocks noChangeArrowheads="1"/>
          </p:cNvSpPr>
          <p:nvPr/>
        </p:nvSpPr>
        <p:spPr bwMode="auto">
          <a:xfrm>
            <a:off x="1065213" y="20970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87425" y="3124200"/>
            <a:ext cx="1524000" cy="148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6639" name="Connecteur droit avec flèche 28"/>
          <p:cNvCxnSpPr>
            <a:cxnSpLocks noChangeShapeType="1"/>
            <a:stCxn id="26640" idx="3"/>
          </p:cNvCxnSpPr>
          <p:nvPr/>
        </p:nvCxnSpPr>
        <p:spPr bwMode="auto">
          <a:xfrm flipV="1">
            <a:off x="2346325" y="2249488"/>
            <a:ext cx="1616075" cy="161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0" name="ZoneTexte 29"/>
          <p:cNvSpPr txBox="1">
            <a:spLocks noChangeArrowheads="1"/>
          </p:cNvSpPr>
          <p:nvPr/>
        </p:nvSpPr>
        <p:spPr bwMode="auto">
          <a:xfrm>
            <a:off x="1065213" y="3544888"/>
            <a:ext cx="1281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191919"/>
                </a:solidFill>
              </a:rPr>
              <a:t>f</a:t>
            </a:r>
            <a:r>
              <a:rPr lang="en-GB" sz="1800">
                <a:solidFill>
                  <a:srgbClr val="191919"/>
                </a:solidFill>
              </a:rPr>
              <a:t>=CI.foo(p)</a:t>
            </a:r>
            <a:br>
              <a:rPr lang="en-GB" sz="1800">
                <a:solidFill>
                  <a:srgbClr val="191919"/>
                </a:solidFill>
              </a:rPr>
            </a:br>
            <a:r>
              <a:rPr lang="fr-FR" sz="1800">
                <a:solidFill>
                  <a:srgbClr val="191919"/>
                </a:solidFill>
              </a:rPr>
              <a:t>……….</a:t>
            </a:r>
            <a:endParaRPr lang="en-GB" sz="1800">
              <a:solidFill>
                <a:srgbClr val="191919"/>
              </a:solidFill>
            </a:endParaRPr>
          </a:p>
        </p:txBody>
      </p:sp>
      <p:sp>
        <p:nvSpPr>
          <p:cNvPr id="26641" name="Rectangle 52"/>
          <p:cNvSpPr>
            <a:spLocks noChangeArrowheads="1"/>
          </p:cNvSpPr>
          <p:nvPr/>
        </p:nvSpPr>
        <p:spPr bwMode="auto">
          <a:xfrm>
            <a:off x="5314950" y="1638300"/>
            <a:ext cx="3125788" cy="2971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6642" name="Grouper 53"/>
          <p:cNvGrpSpPr>
            <a:grpSpLocks/>
          </p:cNvGrpSpPr>
          <p:nvPr/>
        </p:nvGrpSpPr>
        <p:grpSpPr bwMode="auto">
          <a:xfrm>
            <a:off x="8440738" y="2057400"/>
            <a:ext cx="230187" cy="304800"/>
            <a:chOff x="7924800" y="1143794"/>
            <a:chExt cx="229394" cy="304800"/>
          </a:xfrm>
        </p:grpSpPr>
        <p:cxnSp>
          <p:nvCxnSpPr>
            <p:cNvPr id="26668" name="Connecteur droit 5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9" name="Connecteur droit 5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3" name="Grouper 56"/>
          <p:cNvGrpSpPr>
            <a:grpSpLocks/>
          </p:cNvGrpSpPr>
          <p:nvPr/>
        </p:nvGrpSpPr>
        <p:grpSpPr bwMode="auto">
          <a:xfrm flipH="1">
            <a:off x="5087938" y="2097088"/>
            <a:ext cx="230187" cy="304800"/>
            <a:chOff x="7924800" y="1143794"/>
            <a:chExt cx="229394" cy="304800"/>
          </a:xfrm>
        </p:grpSpPr>
        <p:cxnSp>
          <p:nvCxnSpPr>
            <p:cNvPr id="26666" name="Connecteur droit 57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7" name="Connecteur droit 58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44" name="Rectangle 59"/>
          <p:cNvSpPr>
            <a:spLocks noChangeArrowheads="1"/>
          </p:cNvSpPr>
          <p:nvPr/>
        </p:nvSpPr>
        <p:spPr bwMode="auto">
          <a:xfrm>
            <a:off x="5467350" y="1944688"/>
            <a:ext cx="2290763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6645" name="Connecteur droit 60"/>
          <p:cNvCxnSpPr>
            <a:cxnSpLocks noChangeShapeType="1"/>
          </p:cNvCxnSpPr>
          <p:nvPr/>
        </p:nvCxnSpPr>
        <p:spPr bwMode="auto">
          <a:xfrm rot="5400000">
            <a:off x="5618163" y="2173288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Connecteur droit 61"/>
          <p:cNvCxnSpPr>
            <a:cxnSpLocks noChangeShapeType="1"/>
          </p:cNvCxnSpPr>
          <p:nvPr/>
        </p:nvCxnSpPr>
        <p:spPr bwMode="auto">
          <a:xfrm rot="5400000">
            <a:off x="6001544" y="217249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7" name="Connecteur droit 62"/>
          <p:cNvCxnSpPr>
            <a:cxnSpLocks noChangeShapeType="1"/>
          </p:cNvCxnSpPr>
          <p:nvPr/>
        </p:nvCxnSpPr>
        <p:spPr bwMode="auto">
          <a:xfrm rot="5400000">
            <a:off x="6383337" y="2170113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8" name="Connecteur droit 63"/>
          <p:cNvCxnSpPr>
            <a:cxnSpLocks noChangeShapeType="1"/>
          </p:cNvCxnSpPr>
          <p:nvPr/>
        </p:nvCxnSpPr>
        <p:spPr bwMode="auto">
          <a:xfrm rot="5400000">
            <a:off x="6765925" y="2166938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9" name="Connecteur droit 64"/>
          <p:cNvCxnSpPr>
            <a:cxnSpLocks noChangeShapeType="1"/>
          </p:cNvCxnSpPr>
          <p:nvPr/>
        </p:nvCxnSpPr>
        <p:spPr bwMode="auto">
          <a:xfrm rot="5400000">
            <a:off x="7146926" y="2165350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Connecteur droit 65"/>
          <p:cNvCxnSpPr>
            <a:cxnSpLocks noChangeShapeType="1"/>
          </p:cNvCxnSpPr>
          <p:nvPr/>
        </p:nvCxnSpPr>
        <p:spPr bwMode="auto">
          <a:xfrm rot="5400000">
            <a:off x="7529513" y="2162175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Ellipse 66"/>
          <p:cNvSpPr>
            <a:spLocks noChangeArrowheads="1"/>
          </p:cNvSpPr>
          <p:nvPr/>
        </p:nvSpPr>
        <p:spPr bwMode="auto">
          <a:xfrm>
            <a:off x="5543550" y="20589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465763" y="3086100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6653" name="Connecteur droit 72"/>
          <p:cNvCxnSpPr>
            <a:cxnSpLocks noChangeShapeType="1"/>
          </p:cNvCxnSpPr>
          <p:nvPr/>
        </p:nvCxnSpPr>
        <p:spPr bwMode="auto">
          <a:xfrm>
            <a:off x="4189413" y="2247900"/>
            <a:ext cx="8953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Losange 76"/>
          <p:cNvSpPr>
            <a:spLocks noChangeArrowheads="1"/>
          </p:cNvSpPr>
          <p:nvPr/>
        </p:nvSpPr>
        <p:spPr bwMode="auto">
          <a:xfrm>
            <a:off x="2895600" y="3405188"/>
            <a:ext cx="384175" cy="509587"/>
          </a:xfrm>
          <a:prstGeom prst="diamond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79" name="Connecteur en arc 78"/>
          <p:cNvCxnSpPr>
            <a:cxnSpLocks noChangeShapeType="1"/>
            <a:stCxn id="77" idx="3"/>
            <a:endCxn id="67" idx="4"/>
          </p:cNvCxnSpPr>
          <p:nvPr/>
        </p:nvCxnSpPr>
        <p:spPr bwMode="auto">
          <a:xfrm flipV="1">
            <a:off x="3279775" y="2249488"/>
            <a:ext cx="2378075" cy="140970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Forme 82"/>
          <p:cNvCxnSpPr>
            <a:cxnSpLocks noChangeShapeType="1"/>
          </p:cNvCxnSpPr>
          <p:nvPr/>
        </p:nvCxnSpPr>
        <p:spPr bwMode="auto">
          <a:xfrm flipH="1">
            <a:off x="1893888" y="3698875"/>
            <a:ext cx="479425" cy="431800"/>
          </a:xfrm>
          <a:prstGeom prst="curvedConnector3">
            <a:avLst>
              <a:gd name="adj1" fmla="val -4765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7" name="ZoneTexte 44"/>
          <p:cNvSpPr txBox="1">
            <a:spLocks noChangeArrowheads="1"/>
          </p:cNvSpPr>
          <p:nvPr/>
        </p:nvSpPr>
        <p:spPr bwMode="auto">
          <a:xfrm>
            <a:off x="1066800" y="41148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191919"/>
                </a:solidFill>
              </a:rPr>
              <a:t>g=f+3</a:t>
            </a:r>
            <a:endParaRPr lang="en-GB" sz="1800">
              <a:solidFill>
                <a:srgbClr val="191919"/>
              </a:solidFill>
            </a:endParaRPr>
          </a:p>
        </p:txBody>
      </p: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1052513" y="4135438"/>
            <a:ext cx="801687" cy="368300"/>
          </a:xfrm>
          <a:prstGeom prst="rect">
            <a:avLst/>
          </a:prstGeom>
          <a:solidFill>
            <a:srgbClr val="FFF7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FF0000"/>
                </a:solidFill>
              </a:rPr>
              <a:t>g=f+3</a:t>
            </a:r>
            <a:endParaRPr lang="en-GB" sz="1800" b="1">
              <a:solidFill>
                <a:srgbClr val="FF0000"/>
              </a:solidFill>
            </a:endParaRPr>
          </a:p>
        </p:txBody>
      </p:sp>
      <p:sp>
        <p:nvSpPr>
          <p:cNvPr id="94" name="Forme libre 93"/>
          <p:cNvSpPr>
            <a:spLocks noChangeArrowheads="1"/>
          </p:cNvSpPr>
          <p:nvPr/>
        </p:nvSpPr>
        <p:spPr bwMode="auto">
          <a:xfrm>
            <a:off x="1209675" y="3325813"/>
            <a:ext cx="1884363" cy="322262"/>
          </a:xfrm>
          <a:custGeom>
            <a:avLst/>
            <a:gdLst>
              <a:gd name="T0" fmla="*/ 0 w 1884738"/>
              <a:gd name="T1" fmla="*/ 319101 h 322551"/>
              <a:gd name="T2" fmla="*/ 784275 w 1884738"/>
              <a:gd name="T3" fmla="*/ 39887 h 322551"/>
              <a:gd name="T4" fmla="*/ 1880243 w 1884738"/>
              <a:gd name="T5" fmla="*/ 79774 h 322551"/>
              <a:gd name="T6" fmla="*/ 1880243 w 1884738"/>
              <a:gd name="T7" fmla="*/ 79774 h 322551"/>
              <a:gd name="T8" fmla="*/ 0 60000 65536"/>
              <a:gd name="T9" fmla="*/ 0 60000 65536"/>
              <a:gd name="T10" fmla="*/ 0 60000 65536"/>
              <a:gd name="T11" fmla="*/ 0 60000 65536"/>
              <a:gd name="T12" fmla="*/ 0 w 1884738"/>
              <a:gd name="T13" fmla="*/ 0 h 322551"/>
              <a:gd name="T14" fmla="*/ 1884738 w 1884738"/>
              <a:gd name="T15" fmla="*/ 322551 h 322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4738" h="322551">
                <a:moveTo>
                  <a:pt x="0" y="322551"/>
                </a:moveTo>
                <a:cubicBezTo>
                  <a:pt x="236012" y="201594"/>
                  <a:pt x="472024" y="80638"/>
                  <a:pt x="786147" y="40319"/>
                </a:cubicBezTo>
                <a:cubicBezTo>
                  <a:pt x="1100270" y="0"/>
                  <a:pt x="1884738" y="80638"/>
                  <a:pt x="1884738" y="806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820738" y="4192588"/>
            <a:ext cx="7620000" cy="2284412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>
              <a:buFont typeface="Wingdings" charset="2"/>
              <a:buChar char="Ø"/>
              <a:defRPr sz="2400" i="1">
                <a:solidFill>
                  <a:srgbClr val="191919"/>
                </a:solidFill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Component are independent entities </a:t>
            </a:r>
          </a:p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(threads are isolated in a component)</a:t>
            </a:r>
          </a:p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+</a:t>
            </a:r>
          </a:p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Asynchronous requests with results</a:t>
            </a:r>
          </a:p>
          <a:p>
            <a:pPr marL="0" indent="0" algn="ctr">
              <a:buFont typeface="Wingdings" charset="2"/>
              <a:buNone/>
              <a:defRPr/>
            </a:pPr>
            <a:r>
              <a:rPr lang="fr-FR" i="0" dirty="0" smtClean="0">
                <a:latin typeface="Wingdings"/>
                <a:ea typeface="Wingdings"/>
                <a:cs typeface="Wingdings"/>
              </a:rPr>
              <a:t></a:t>
            </a:r>
            <a:endParaRPr lang="en-GB" dirty="0"/>
          </a:p>
          <a:p>
            <a:pPr marL="0" indent="0" algn="ctr">
              <a:buFont typeface="Wingdings" charset="2"/>
              <a:buNone/>
              <a:defRPr/>
            </a:pPr>
            <a:r>
              <a:rPr lang="en-GB" dirty="0"/>
              <a:t>Futures are </a:t>
            </a:r>
            <a:r>
              <a:rPr lang="en-GB" dirty="0" smtClean="0"/>
              <a:t>necessary</a:t>
            </a:r>
          </a:p>
        </p:txBody>
      </p:sp>
      <p:cxnSp>
        <p:nvCxnSpPr>
          <p:cNvPr id="26661" name="Connecteur droit 46"/>
          <p:cNvCxnSpPr>
            <a:cxnSpLocks noChangeShapeType="1"/>
          </p:cNvCxnSpPr>
          <p:nvPr/>
        </p:nvCxnSpPr>
        <p:spPr bwMode="auto">
          <a:xfrm rot="16200000" flipH="1">
            <a:off x="4493418" y="2097882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2" name="Connecteur droit 47"/>
          <p:cNvCxnSpPr>
            <a:cxnSpLocks noChangeShapeType="1"/>
          </p:cNvCxnSpPr>
          <p:nvPr/>
        </p:nvCxnSpPr>
        <p:spPr bwMode="auto">
          <a:xfrm rot="5400000">
            <a:off x="4493419" y="2255044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559425" y="17589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1</a:t>
            </a: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3344863" y="333533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2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2516188" y="373062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83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7" grpId="0" animBg="1"/>
      <p:bldP spid="86" grpId="0" animBg="1"/>
      <p:bldP spid="94" grpId="0" animBg="1"/>
      <p:bldP spid="46" grpId="0" animBg="1"/>
      <p:bldP spid="2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First-class Futures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836613" y="1676400"/>
            <a:ext cx="3125787" cy="2971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grpSp>
        <p:nvGrpSpPr>
          <p:cNvPr id="28676" name="Grouper 3"/>
          <p:cNvGrpSpPr>
            <a:grpSpLocks/>
          </p:cNvGrpSpPr>
          <p:nvPr/>
        </p:nvGrpSpPr>
        <p:grpSpPr bwMode="auto">
          <a:xfrm>
            <a:off x="3962400" y="2095500"/>
            <a:ext cx="230188" cy="304800"/>
            <a:chOff x="7924800" y="1143794"/>
            <a:chExt cx="229394" cy="304800"/>
          </a:xfrm>
        </p:grpSpPr>
        <p:cxnSp>
          <p:nvCxnSpPr>
            <p:cNvPr id="28720" name="Connecteur droit 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1" name="Connecteur droit 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77" name="Grouper 9"/>
          <p:cNvGrpSpPr>
            <a:grpSpLocks/>
          </p:cNvGrpSpPr>
          <p:nvPr/>
        </p:nvGrpSpPr>
        <p:grpSpPr bwMode="auto">
          <a:xfrm flipH="1">
            <a:off x="609600" y="2135188"/>
            <a:ext cx="230188" cy="304800"/>
            <a:chOff x="7924800" y="1143794"/>
            <a:chExt cx="229394" cy="304800"/>
          </a:xfrm>
        </p:grpSpPr>
        <p:cxnSp>
          <p:nvCxnSpPr>
            <p:cNvPr id="28718" name="Connecteur droit 10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9" name="Connecteur droit 11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78" name="Rectangle 16"/>
          <p:cNvSpPr>
            <a:spLocks noChangeArrowheads="1"/>
          </p:cNvSpPr>
          <p:nvPr/>
        </p:nvSpPr>
        <p:spPr bwMode="auto">
          <a:xfrm>
            <a:off x="989013" y="1982788"/>
            <a:ext cx="2290762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8679" name="Connecteur droit 17"/>
          <p:cNvCxnSpPr>
            <a:cxnSpLocks noChangeShapeType="1"/>
          </p:cNvCxnSpPr>
          <p:nvPr/>
        </p:nvCxnSpPr>
        <p:spPr bwMode="auto">
          <a:xfrm rot="5400000">
            <a:off x="1139031" y="2212182"/>
            <a:ext cx="460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Connecteur droit 18"/>
          <p:cNvCxnSpPr>
            <a:cxnSpLocks noChangeShapeType="1"/>
          </p:cNvCxnSpPr>
          <p:nvPr/>
        </p:nvCxnSpPr>
        <p:spPr bwMode="auto">
          <a:xfrm rot="5400000">
            <a:off x="1522412" y="2211388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Connecteur droit 19"/>
          <p:cNvCxnSpPr>
            <a:cxnSpLocks noChangeShapeType="1"/>
          </p:cNvCxnSpPr>
          <p:nvPr/>
        </p:nvCxnSpPr>
        <p:spPr bwMode="auto">
          <a:xfrm rot="5400000">
            <a:off x="1905000" y="2208213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Connecteur droit 20"/>
          <p:cNvCxnSpPr>
            <a:cxnSpLocks noChangeShapeType="1"/>
          </p:cNvCxnSpPr>
          <p:nvPr/>
        </p:nvCxnSpPr>
        <p:spPr bwMode="auto">
          <a:xfrm rot="5400000">
            <a:off x="2286794" y="220424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Connecteur droit 21"/>
          <p:cNvCxnSpPr>
            <a:cxnSpLocks noChangeShapeType="1"/>
          </p:cNvCxnSpPr>
          <p:nvPr/>
        </p:nvCxnSpPr>
        <p:spPr bwMode="auto">
          <a:xfrm rot="5400000">
            <a:off x="2668588" y="2203450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Connecteur droit 22"/>
          <p:cNvCxnSpPr>
            <a:cxnSpLocks noChangeShapeType="1"/>
          </p:cNvCxnSpPr>
          <p:nvPr/>
        </p:nvCxnSpPr>
        <p:spPr bwMode="auto">
          <a:xfrm rot="5400000">
            <a:off x="3051176" y="2200275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Ellipse 23"/>
          <p:cNvSpPr>
            <a:spLocks noChangeArrowheads="1"/>
          </p:cNvSpPr>
          <p:nvPr/>
        </p:nvSpPr>
        <p:spPr bwMode="auto">
          <a:xfrm>
            <a:off x="1065213" y="20970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28686" name="Ellipse 24"/>
          <p:cNvSpPr>
            <a:spLocks noChangeArrowheads="1"/>
          </p:cNvSpPr>
          <p:nvPr/>
        </p:nvSpPr>
        <p:spPr bwMode="auto">
          <a:xfrm>
            <a:off x="1446213" y="2095500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28" name="Rectangle 27"/>
          <p:cNvSpPr/>
          <p:nvPr/>
        </p:nvSpPr>
        <p:spPr bwMode="auto">
          <a:xfrm>
            <a:off x="987425" y="3124200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8688" name="Connecteur droit avec flèche 28"/>
          <p:cNvCxnSpPr>
            <a:cxnSpLocks noChangeShapeType="1"/>
            <a:stCxn id="28689" idx="3"/>
          </p:cNvCxnSpPr>
          <p:nvPr/>
        </p:nvCxnSpPr>
        <p:spPr bwMode="auto">
          <a:xfrm flipV="1">
            <a:off x="2346325" y="2249488"/>
            <a:ext cx="1616075" cy="148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ZoneTexte 29"/>
          <p:cNvSpPr txBox="1">
            <a:spLocks noChangeArrowheads="1"/>
          </p:cNvSpPr>
          <p:nvPr/>
        </p:nvSpPr>
        <p:spPr bwMode="auto">
          <a:xfrm>
            <a:off x="1065213" y="3544888"/>
            <a:ext cx="1281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f</a:t>
            </a:r>
            <a:r>
              <a:rPr lang="en-GB" sz="1800"/>
              <a:t>=CI.foo(p)</a:t>
            </a:r>
          </a:p>
        </p:txBody>
      </p:sp>
      <p:sp>
        <p:nvSpPr>
          <p:cNvPr id="28690" name="Rectangle 52"/>
          <p:cNvSpPr>
            <a:spLocks noChangeArrowheads="1"/>
          </p:cNvSpPr>
          <p:nvPr/>
        </p:nvSpPr>
        <p:spPr bwMode="auto">
          <a:xfrm>
            <a:off x="5314950" y="1638300"/>
            <a:ext cx="3125788" cy="2971800"/>
          </a:xfrm>
          <a:prstGeom prst="rect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grpSp>
        <p:nvGrpSpPr>
          <p:cNvPr id="28691" name="Grouper 53"/>
          <p:cNvGrpSpPr>
            <a:grpSpLocks/>
          </p:cNvGrpSpPr>
          <p:nvPr/>
        </p:nvGrpSpPr>
        <p:grpSpPr bwMode="auto">
          <a:xfrm>
            <a:off x="8440738" y="2057400"/>
            <a:ext cx="230187" cy="304800"/>
            <a:chOff x="7924800" y="1143794"/>
            <a:chExt cx="229394" cy="304800"/>
          </a:xfrm>
        </p:grpSpPr>
        <p:cxnSp>
          <p:nvCxnSpPr>
            <p:cNvPr id="28716" name="Connecteur droit 54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7" name="Connecteur droit 55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92" name="Grouper 56"/>
          <p:cNvGrpSpPr>
            <a:grpSpLocks/>
          </p:cNvGrpSpPr>
          <p:nvPr/>
        </p:nvGrpSpPr>
        <p:grpSpPr bwMode="auto">
          <a:xfrm flipH="1">
            <a:off x="5087938" y="2097088"/>
            <a:ext cx="230187" cy="304800"/>
            <a:chOff x="7924800" y="1143794"/>
            <a:chExt cx="229394" cy="304800"/>
          </a:xfrm>
        </p:grpSpPr>
        <p:cxnSp>
          <p:nvCxnSpPr>
            <p:cNvPr id="28714" name="Connecteur droit 57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5" name="Connecteur droit 58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93" name="Rectangle 59"/>
          <p:cNvSpPr>
            <a:spLocks noChangeArrowheads="1"/>
          </p:cNvSpPr>
          <p:nvPr/>
        </p:nvSpPr>
        <p:spPr bwMode="auto">
          <a:xfrm>
            <a:off x="5467350" y="1944688"/>
            <a:ext cx="2290763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8694" name="Connecteur droit 60"/>
          <p:cNvCxnSpPr>
            <a:cxnSpLocks noChangeShapeType="1"/>
          </p:cNvCxnSpPr>
          <p:nvPr/>
        </p:nvCxnSpPr>
        <p:spPr bwMode="auto">
          <a:xfrm rot="5400000">
            <a:off x="5618163" y="2173288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5" name="Connecteur droit 61"/>
          <p:cNvCxnSpPr>
            <a:cxnSpLocks noChangeShapeType="1"/>
          </p:cNvCxnSpPr>
          <p:nvPr/>
        </p:nvCxnSpPr>
        <p:spPr bwMode="auto">
          <a:xfrm rot="5400000">
            <a:off x="6001544" y="217249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6" name="Connecteur droit 62"/>
          <p:cNvCxnSpPr>
            <a:cxnSpLocks noChangeShapeType="1"/>
          </p:cNvCxnSpPr>
          <p:nvPr/>
        </p:nvCxnSpPr>
        <p:spPr bwMode="auto">
          <a:xfrm rot="5400000">
            <a:off x="6383337" y="2170113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7" name="Connecteur droit 63"/>
          <p:cNvCxnSpPr>
            <a:cxnSpLocks noChangeShapeType="1"/>
          </p:cNvCxnSpPr>
          <p:nvPr/>
        </p:nvCxnSpPr>
        <p:spPr bwMode="auto">
          <a:xfrm rot="5400000">
            <a:off x="6765925" y="2166938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8" name="Connecteur droit 64"/>
          <p:cNvCxnSpPr>
            <a:cxnSpLocks noChangeShapeType="1"/>
          </p:cNvCxnSpPr>
          <p:nvPr/>
        </p:nvCxnSpPr>
        <p:spPr bwMode="auto">
          <a:xfrm rot="5400000">
            <a:off x="7146926" y="2165350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9" name="Connecteur droit 65"/>
          <p:cNvCxnSpPr>
            <a:cxnSpLocks noChangeShapeType="1"/>
          </p:cNvCxnSpPr>
          <p:nvPr/>
        </p:nvCxnSpPr>
        <p:spPr bwMode="auto">
          <a:xfrm rot="5400000">
            <a:off x="7529513" y="2162175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ectangle 68"/>
          <p:cNvSpPr/>
          <p:nvPr/>
        </p:nvSpPr>
        <p:spPr bwMode="auto">
          <a:xfrm>
            <a:off x="5465763" y="3086100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fr-FR" sz="2400"/>
              <a:t>…</a:t>
            </a:r>
          </a:p>
          <a:p>
            <a:pPr defTabSz="914400" eaLnBrk="0" hangingPunct="0">
              <a:defRPr/>
            </a:pPr>
            <a:r>
              <a:rPr lang="fr-FR" sz="2400"/>
              <a:t>…</a:t>
            </a:r>
          </a:p>
          <a:p>
            <a:pPr defTabSz="914400" eaLnBrk="0" hangingPunct="0">
              <a:defRPr/>
            </a:pPr>
            <a:r>
              <a:rPr lang="fr-FR" sz="2400"/>
              <a:t>…</a:t>
            </a:r>
            <a:endParaRPr lang="en-GB" sz="2400"/>
          </a:p>
        </p:txBody>
      </p:sp>
      <p:cxnSp>
        <p:nvCxnSpPr>
          <p:cNvPr id="28701" name="Connecteur droit 72"/>
          <p:cNvCxnSpPr>
            <a:cxnSpLocks noChangeShapeType="1"/>
          </p:cNvCxnSpPr>
          <p:nvPr/>
        </p:nvCxnSpPr>
        <p:spPr bwMode="auto">
          <a:xfrm>
            <a:off x="4189413" y="2247900"/>
            <a:ext cx="8953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2" name="Losange 76"/>
          <p:cNvSpPr>
            <a:spLocks noChangeArrowheads="1"/>
          </p:cNvSpPr>
          <p:nvPr/>
        </p:nvSpPr>
        <p:spPr bwMode="auto">
          <a:xfrm>
            <a:off x="2895600" y="3416300"/>
            <a:ext cx="384175" cy="509588"/>
          </a:xfrm>
          <a:prstGeom prst="diamond">
            <a:avLst/>
          </a:prstGeom>
          <a:noFill/>
          <a:ln w="38100">
            <a:solidFill>
              <a:srgbClr val="1A0C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28703" name="Connecteur en arc 78"/>
          <p:cNvCxnSpPr>
            <a:cxnSpLocks noChangeShapeType="1"/>
          </p:cNvCxnSpPr>
          <p:nvPr/>
        </p:nvCxnSpPr>
        <p:spPr bwMode="auto">
          <a:xfrm flipV="1">
            <a:off x="3279775" y="2273300"/>
            <a:ext cx="2378075" cy="140970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4" name="ZoneTexte 47"/>
          <p:cNvSpPr txBox="1">
            <a:spLocks noChangeArrowheads="1"/>
          </p:cNvSpPr>
          <p:nvPr/>
        </p:nvSpPr>
        <p:spPr bwMode="auto">
          <a:xfrm>
            <a:off x="1066800" y="3897313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chemeClr val="accent2"/>
                </a:solidFill>
              </a:rPr>
              <a:t>CI.foo(f)</a:t>
            </a:r>
            <a:endParaRPr lang="en-GB" sz="1800">
              <a:solidFill>
                <a:schemeClr val="accent2"/>
              </a:solidFill>
            </a:endParaRPr>
          </a:p>
        </p:txBody>
      </p:sp>
      <p:cxnSp>
        <p:nvCxnSpPr>
          <p:cNvPr id="28705" name="Forme 82"/>
          <p:cNvCxnSpPr>
            <a:cxnSpLocks noChangeShapeType="1"/>
            <a:stCxn id="28689" idx="3"/>
            <a:endCxn id="86" idx="3"/>
          </p:cNvCxnSpPr>
          <p:nvPr/>
        </p:nvCxnSpPr>
        <p:spPr bwMode="auto">
          <a:xfrm flipH="1">
            <a:off x="2085975" y="3730625"/>
            <a:ext cx="260350" cy="352425"/>
          </a:xfrm>
          <a:prstGeom prst="curvedConnector3">
            <a:avLst>
              <a:gd name="adj1" fmla="val -87389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1066800" y="3897313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CI.foo(f)</a:t>
            </a:r>
            <a:endParaRPr lang="en-GB" sz="1800"/>
          </a:p>
        </p:txBody>
      </p:sp>
      <p:sp>
        <p:nvSpPr>
          <p:cNvPr id="43" name="Ellipse 42"/>
          <p:cNvSpPr>
            <a:spLocks noChangeArrowheads="1"/>
          </p:cNvSpPr>
          <p:nvPr/>
        </p:nvSpPr>
        <p:spPr bwMode="auto">
          <a:xfrm>
            <a:off x="5924550" y="2039938"/>
            <a:ext cx="228600" cy="1889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cxnSp>
        <p:nvCxnSpPr>
          <p:cNvPr id="44" name="Connecteur en arc 78"/>
          <p:cNvCxnSpPr>
            <a:cxnSpLocks noChangeShapeType="1"/>
            <a:stCxn id="43" idx="0"/>
          </p:cNvCxnSpPr>
          <p:nvPr/>
        </p:nvCxnSpPr>
        <p:spPr bwMode="auto">
          <a:xfrm rot="-5400000" flipH="1" flipV="1">
            <a:off x="5838825" y="1858963"/>
            <a:ext cx="19050" cy="381000"/>
          </a:xfrm>
          <a:prstGeom prst="curvedConnector3">
            <a:avLst>
              <a:gd name="adj1" fmla="val -1283111"/>
            </a:avLst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9" name="Ellipse 51"/>
          <p:cNvSpPr>
            <a:spLocks noChangeArrowheads="1"/>
          </p:cNvSpPr>
          <p:nvPr/>
        </p:nvSpPr>
        <p:spPr bwMode="auto">
          <a:xfrm>
            <a:off x="5543550" y="2057400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/>
          </a:p>
        </p:txBody>
      </p:sp>
      <p:sp>
        <p:nvSpPr>
          <p:cNvPr id="28710" name="Forme libre 67"/>
          <p:cNvSpPr>
            <a:spLocks noChangeArrowheads="1"/>
          </p:cNvSpPr>
          <p:nvPr/>
        </p:nvSpPr>
        <p:spPr bwMode="auto">
          <a:xfrm>
            <a:off x="1209675" y="3325813"/>
            <a:ext cx="1884363" cy="322262"/>
          </a:xfrm>
          <a:custGeom>
            <a:avLst/>
            <a:gdLst>
              <a:gd name="T0" fmla="*/ 0 w 1884738"/>
              <a:gd name="T1" fmla="*/ 319101 h 322551"/>
              <a:gd name="T2" fmla="*/ 784275 w 1884738"/>
              <a:gd name="T3" fmla="*/ 39887 h 322551"/>
              <a:gd name="T4" fmla="*/ 1880243 w 1884738"/>
              <a:gd name="T5" fmla="*/ 79774 h 322551"/>
              <a:gd name="T6" fmla="*/ 1880243 w 1884738"/>
              <a:gd name="T7" fmla="*/ 79774 h 322551"/>
              <a:gd name="T8" fmla="*/ 0 60000 65536"/>
              <a:gd name="T9" fmla="*/ 0 60000 65536"/>
              <a:gd name="T10" fmla="*/ 0 60000 65536"/>
              <a:gd name="T11" fmla="*/ 0 60000 65536"/>
              <a:gd name="T12" fmla="*/ 0 w 1884738"/>
              <a:gd name="T13" fmla="*/ 0 h 322551"/>
              <a:gd name="T14" fmla="*/ 1884738 w 1884738"/>
              <a:gd name="T15" fmla="*/ 322551 h 322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4738" h="322551">
                <a:moveTo>
                  <a:pt x="0" y="322551"/>
                </a:moveTo>
                <a:cubicBezTo>
                  <a:pt x="236012" y="201594"/>
                  <a:pt x="472024" y="80638"/>
                  <a:pt x="786147" y="40319"/>
                </a:cubicBezTo>
                <a:cubicBezTo>
                  <a:pt x="1100270" y="0"/>
                  <a:pt x="1884738" y="80638"/>
                  <a:pt x="1884738" y="806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cxnSp>
        <p:nvCxnSpPr>
          <p:cNvPr id="28712" name="Connecteur droit 48"/>
          <p:cNvCxnSpPr>
            <a:cxnSpLocks noChangeShapeType="1"/>
          </p:cNvCxnSpPr>
          <p:nvPr/>
        </p:nvCxnSpPr>
        <p:spPr bwMode="auto">
          <a:xfrm rot="16200000" flipH="1">
            <a:off x="4493418" y="2097882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Connecteur droit 49"/>
          <p:cNvCxnSpPr>
            <a:cxnSpLocks noChangeShapeType="1"/>
          </p:cNvCxnSpPr>
          <p:nvPr/>
        </p:nvCxnSpPr>
        <p:spPr bwMode="auto">
          <a:xfrm rot="5400000">
            <a:off x="4493419" y="2255044"/>
            <a:ext cx="1571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002-1DC5-1848-8662-AC9A6EF3B4C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1" name="Rectangle à coins arrondis 50"/>
          <p:cNvSpPr/>
          <p:nvPr/>
        </p:nvSpPr>
        <p:spPr bwMode="auto">
          <a:xfrm>
            <a:off x="228600" y="4495800"/>
            <a:ext cx="8712200" cy="1747838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 typeface="Wingdings" charset="2"/>
              <a:buChar char="Ø"/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In GCM/</a:t>
            </a:r>
            <a:r>
              <a:rPr lang="en-GB" sz="2400" i="1" dirty="0" err="1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ProActive</a:t>
            </a: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algn="ctr"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1 Component (data/code unit) </a:t>
            </a:r>
          </a:p>
          <a:p>
            <a:pPr algn="ctr">
              <a:defRPr/>
            </a:pP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= 1 Active object (1 thread = unit of concurrency)</a:t>
            </a:r>
            <a:b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2400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 = 1 Location (unit of distribution)</a:t>
            </a:r>
          </a:p>
        </p:txBody>
      </p:sp>
    </p:spTree>
    <p:extLst>
      <p:ext uri="{BB962C8B-B14F-4D97-AF65-F5344CB8AC3E}">
        <p14:creationId xmlns:p14="http://schemas.microsoft.com/office/powerpoint/2010/main" val="369596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Collective </a:t>
            </a:r>
            <a:r>
              <a:rPr lang="fr-FR" dirty="0" smtClean="0"/>
              <a:t>interfaces: a </a:t>
            </a:r>
            <a:r>
              <a:rPr lang="fr-FR" dirty="0" err="1" smtClean="0"/>
              <a:t>core</a:t>
            </a:r>
            <a:r>
              <a:rPr lang="fr-FR" dirty="0" smtClean="0"/>
              <a:t> GCM </a:t>
            </a:r>
            <a:r>
              <a:rPr lang="fr-FR" dirty="0" err="1" smtClean="0"/>
              <a:t>originality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39738" y="1113980"/>
            <a:ext cx="8247062" cy="4572000"/>
          </a:xfrm>
        </p:spPr>
        <p:txBody>
          <a:bodyPr/>
          <a:lstStyle/>
          <a:p>
            <a:r>
              <a:rPr lang="fr-FR" dirty="0" smtClean="0"/>
              <a:t>One-to-</a:t>
            </a:r>
            <a:r>
              <a:rPr lang="fr-FR" dirty="0" err="1" smtClean="0"/>
              <a:t>many</a:t>
            </a:r>
            <a:r>
              <a:rPr lang="fr-FR" dirty="0" smtClean="0"/>
              <a:t> = multicast</a:t>
            </a:r>
          </a:p>
          <a:p>
            <a:r>
              <a:rPr lang="fr-FR" dirty="0" err="1" smtClean="0"/>
              <a:t>Many</a:t>
            </a:r>
            <a:r>
              <a:rPr lang="fr-FR" dirty="0" smtClean="0"/>
              <a:t>-to-one = </a:t>
            </a:r>
            <a:r>
              <a:rPr lang="fr-FR" dirty="0" err="1" smtClean="0"/>
              <a:t>gathercast</a:t>
            </a:r>
            <a:endParaRPr lang="fr-FR" dirty="0" smtClean="0"/>
          </a:p>
          <a:p>
            <a:r>
              <a:rPr lang="fr-FR" dirty="0" smtClean="0"/>
              <a:t>Distribution and synchronisation/collection </a:t>
            </a:r>
            <a:r>
              <a:rPr lang="fr-FR" dirty="0" err="1" smtClean="0"/>
              <a:t>policies</a:t>
            </a:r>
            <a:r>
              <a:rPr lang="fr-FR" dirty="0" smtClean="0"/>
              <a:t> for invocation and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22531" name="Rectangle 38"/>
          <p:cNvSpPr>
            <a:spLocks noChangeArrowheads="1"/>
          </p:cNvSpPr>
          <p:nvPr/>
        </p:nvSpPr>
        <p:spPr bwMode="auto">
          <a:xfrm>
            <a:off x="2071688" y="3045036"/>
            <a:ext cx="1905000" cy="9699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2532" name="Grouper 42"/>
          <p:cNvGrpSpPr>
            <a:grpSpLocks/>
          </p:cNvGrpSpPr>
          <p:nvPr/>
        </p:nvGrpSpPr>
        <p:grpSpPr bwMode="auto">
          <a:xfrm flipH="1">
            <a:off x="1843089" y="3186323"/>
            <a:ext cx="230187" cy="304800"/>
            <a:chOff x="7924800" y="1143794"/>
            <a:chExt cx="229394" cy="304800"/>
          </a:xfrm>
        </p:grpSpPr>
        <p:cxnSp>
          <p:nvCxnSpPr>
            <p:cNvPr id="22583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4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4" name="ZoneTexte 75"/>
          <p:cNvSpPr txBox="1">
            <a:spLocks noChangeArrowheads="1"/>
          </p:cNvSpPr>
          <p:nvPr/>
        </p:nvSpPr>
        <p:spPr bwMode="auto">
          <a:xfrm>
            <a:off x="2303463" y="3346662"/>
            <a:ext cx="1685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22535" name="ZoneTexte 88"/>
          <p:cNvSpPr txBox="1">
            <a:spLocks noChangeArrowheads="1"/>
          </p:cNvSpPr>
          <p:nvPr/>
        </p:nvSpPr>
        <p:spPr bwMode="auto">
          <a:xfrm>
            <a:off x="2073276" y="3045038"/>
            <a:ext cx="1813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sp>
        <p:nvSpPr>
          <p:cNvPr id="22536" name="Rectangle 38"/>
          <p:cNvSpPr>
            <a:spLocks noChangeArrowheads="1"/>
          </p:cNvSpPr>
          <p:nvPr/>
        </p:nvSpPr>
        <p:spPr bwMode="auto">
          <a:xfrm>
            <a:off x="5203825" y="3045036"/>
            <a:ext cx="1905000" cy="9699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22537" name="Grouper 42"/>
          <p:cNvGrpSpPr>
            <a:grpSpLocks/>
          </p:cNvGrpSpPr>
          <p:nvPr/>
        </p:nvGrpSpPr>
        <p:grpSpPr bwMode="auto">
          <a:xfrm flipH="1">
            <a:off x="4975225" y="3346661"/>
            <a:ext cx="230188" cy="304800"/>
            <a:chOff x="7924800" y="1143794"/>
            <a:chExt cx="229394" cy="304800"/>
          </a:xfrm>
        </p:grpSpPr>
        <p:cxnSp>
          <p:nvCxnSpPr>
            <p:cNvPr id="22579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0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38" name="Grouper 45"/>
          <p:cNvGrpSpPr>
            <a:grpSpLocks/>
          </p:cNvGrpSpPr>
          <p:nvPr/>
        </p:nvGrpSpPr>
        <p:grpSpPr bwMode="auto">
          <a:xfrm>
            <a:off x="7110413" y="3349836"/>
            <a:ext cx="230187" cy="304800"/>
            <a:chOff x="7924800" y="1143794"/>
            <a:chExt cx="229394" cy="304800"/>
          </a:xfrm>
        </p:grpSpPr>
        <p:cxnSp>
          <p:nvCxnSpPr>
            <p:cNvPr id="22577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8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9" name="ZoneTexte 75"/>
          <p:cNvSpPr txBox="1">
            <a:spLocks noChangeArrowheads="1"/>
          </p:cNvSpPr>
          <p:nvPr/>
        </p:nvSpPr>
        <p:spPr bwMode="auto">
          <a:xfrm>
            <a:off x="5435600" y="3346662"/>
            <a:ext cx="1685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22540" name="ZoneTexte 88"/>
          <p:cNvSpPr txBox="1">
            <a:spLocks noChangeArrowheads="1"/>
          </p:cNvSpPr>
          <p:nvPr/>
        </p:nvSpPr>
        <p:spPr bwMode="auto">
          <a:xfrm>
            <a:off x="5205414" y="3045038"/>
            <a:ext cx="1813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cxnSp>
        <p:nvCxnSpPr>
          <p:cNvPr id="22541" name="Connecteur en angle 49"/>
          <p:cNvCxnSpPr>
            <a:cxnSpLocks noChangeShapeType="1"/>
          </p:cNvCxnSpPr>
          <p:nvPr/>
        </p:nvCxnSpPr>
        <p:spPr bwMode="auto">
          <a:xfrm>
            <a:off x="4120445" y="3506998"/>
            <a:ext cx="856369" cy="63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Connecteur droit 62"/>
          <p:cNvCxnSpPr>
            <a:cxnSpLocks noChangeShapeType="1"/>
          </p:cNvCxnSpPr>
          <p:nvPr/>
        </p:nvCxnSpPr>
        <p:spPr bwMode="auto">
          <a:xfrm rot="16200000" flipH="1">
            <a:off x="4429126" y="3359361"/>
            <a:ext cx="15557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Connecteur droit 64"/>
          <p:cNvCxnSpPr>
            <a:cxnSpLocks noChangeShapeType="1"/>
          </p:cNvCxnSpPr>
          <p:nvPr/>
        </p:nvCxnSpPr>
        <p:spPr bwMode="auto">
          <a:xfrm rot="5400000">
            <a:off x="4428332" y="3515730"/>
            <a:ext cx="157163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44" name="Grouper 42"/>
          <p:cNvGrpSpPr>
            <a:grpSpLocks/>
          </p:cNvGrpSpPr>
          <p:nvPr/>
        </p:nvGrpSpPr>
        <p:grpSpPr bwMode="auto">
          <a:xfrm flipH="1">
            <a:off x="1843089" y="3710198"/>
            <a:ext cx="230187" cy="304800"/>
            <a:chOff x="7924800" y="1143794"/>
            <a:chExt cx="229394" cy="304800"/>
          </a:xfrm>
        </p:grpSpPr>
        <p:cxnSp>
          <p:nvCxnSpPr>
            <p:cNvPr id="22575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6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6" name="Grouper 75"/>
          <p:cNvGrpSpPr>
            <a:grpSpLocks/>
          </p:cNvGrpSpPr>
          <p:nvPr/>
        </p:nvGrpSpPr>
        <p:grpSpPr bwMode="auto">
          <a:xfrm>
            <a:off x="803276" y="2749639"/>
            <a:ext cx="7451020" cy="3513779"/>
            <a:chOff x="802744" y="2255952"/>
            <a:chExt cx="7451020" cy="4027140"/>
          </a:xfrm>
        </p:grpSpPr>
        <p:sp>
          <p:nvSpPr>
            <p:cNvPr id="22548" name="Rectangle 3"/>
            <p:cNvSpPr>
              <a:spLocks noChangeArrowheads="1"/>
            </p:cNvSpPr>
            <p:nvPr/>
          </p:nvSpPr>
          <p:spPr bwMode="auto">
            <a:xfrm>
              <a:off x="1032932" y="2325687"/>
              <a:ext cx="6985001" cy="3957405"/>
            </a:xfrm>
            <a:prstGeom prst="rect">
              <a:avLst/>
            </a:prstGeom>
            <a:noFill/>
            <a:ln w="38100">
              <a:solidFill>
                <a:srgbClr val="1A0C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GB" sz="2400">
                <a:solidFill>
                  <a:srgbClr val="191919"/>
                </a:solidFill>
              </a:endParaRPr>
            </a:p>
          </p:txBody>
        </p:sp>
        <p:grpSp>
          <p:nvGrpSpPr>
            <p:cNvPr id="22549" name="Grouper 4"/>
            <p:cNvGrpSpPr>
              <a:grpSpLocks/>
            </p:cNvGrpSpPr>
            <p:nvPr/>
          </p:nvGrpSpPr>
          <p:grpSpPr bwMode="auto">
            <a:xfrm>
              <a:off x="8023577" y="3490649"/>
              <a:ext cx="230187" cy="304800"/>
              <a:chOff x="7930425" y="1854994"/>
              <a:chExt cx="229394" cy="304800"/>
            </a:xfrm>
          </p:grpSpPr>
          <p:cxnSp>
            <p:nvCxnSpPr>
              <p:cNvPr id="22573" name="Connecteur droit 5"/>
              <p:cNvCxnSpPr>
                <a:cxnSpLocks noChangeShapeType="1"/>
              </p:cNvCxnSpPr>
              <p:nvPr/>
            </p:nvCxnSpPr>
            <p:spPr bwMode="auto">
              <a:xfrm>
                <a:off x="7930425" y="20066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4" name="Connecteur droit 6"/>
              <p:cNvCxnSpPr>
                <a:cxnSpLocks noChangeShapeType="1"/>
              </p:cNvCxnSpPr>
              <p:nvPr/>
            </p:nvCxnSpPr>
            <p:spPr bwMode="auto">
              <a:xfrm rot="5400000">
                <a:off x="8006625" y="20066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0" name="Grouper 10"/>
            <p:cNvGrpSpPr>
              <a:grpSpLocks/>
            </p:cNvGrpSpPr>
            <p:nvPr/>
          </p:nvGrpSpPr>
          <p:grpSpPr bwMode="auto">
            <a:xfrm flipH="1">
              <a:off x="802744" y="2839184"/>
              <a:ext cx="230188" cy="304800"/>
              <a:chOff x="7924800" y="1143794"/>
              <a:chExt cx="229394" cy="304800"/>
            </a:xfrm>
          </p:grpSpPr>
          <p:cxnSp>
            <p:nvCxnSpPr>
              <p:cNvPr id="22571" name="Connecteur droit 11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2" name="Connecteur droit 12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1" name="Grouper 13"/>
            <p:cNvGrpSpPr>
              <a:grpSpLocks/>
            </p:cNvGrpSpPr>
            <p:nvPr/>
          </p:nvGrpSpPr>
          <p:grpSpPr bwMode="auto">
            <a:xfrm flipH="1">
              <a:off x="802744" y="3372380"/>
              <a:ext cx="228600" cy="304800"/>
              <a:chOff x="7924800" y="1143794"/>
              <a:chExt cx="229394" cy="304800"/>
            </a:xfrm>
          </p:grpSpPr>
          <p:cxnSp>
            <p:nvCxnSpPr>
              <p:cNvPr id="22569" name="Connecteur droit 14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70" name="Connecteur droit 15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53" name="Connecteur en angle 49"/>
            <p:cNvCxnSpPr>
              <a:cxnSpLocks noChangeShapeType="1"/>
            </p:cNvCxnSpPr>
            <p:nvPr/>
          </p:nvCxnSpPr>
          <p:spPr bwMode="auto">
            <a:xfrm>
              <a:off x="1220794" y="2994813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5" name="ZoneTexte 92"/>
            <p:cNvSpPr txBox="1">
              <a:spLocks noChangeArrowheads="1"/>
            </p:cNvSpPr>
            <p:nvPr/>
          </p:nvSpPr>
          <p:spPr bwMode="auto">
            <a:xfrm>
              <a:off x="952350" y="2255952"/>
              <a:ext cx="22376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 dirty="0">
                  <a:solidFill>
                    <a:srgbClr val="191919"/>
                  </a:solidFill>
                </a:rPr>
                <a:t>Composite component</a:t>
              </a:r>
            </a:p>
          </p:txBody>
        </p:sp>
        <p:grpSp>
          <p:nvGrpSpPr>
            <p:cNvPr id="22556" name="Grouper 45"/>
            <p:cNvGrpSpPr>
              <a:grpSpLocks/>
            </p:cNvGrpSpPr>
            <p:nvPr/>
          </p:nvGrpSpPr>
          <p:grpSpPr bwMode="auto">
            <a:xfrm>
              <a:off x="1031344" y="2845327"/>
              <a:ext cx="230187" cy="304800"/>
              <a:chOff x="7924800" y="1143794"/>
              <a:chExt cx="229394" cy="304800"/>
            </a:xfrm>
          </p:grpSpPr>
          <p:cxnSp>
            <p:nvCxnSpPr>
              <p:cNvPr id="22563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4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7" name="Grouper 45"/>
            <p:cNvGrpSpPr>
              <a:grpSpLocks/>
            </p:cNvGrpSpPr>
            <p:nvPr/>
          </p:nvGrpSpPr>
          <p:grpSpPr bwMode="auto">
            <a:xfrm>
              <a:off x="1029750" y="3361266"/>
              <a:ext cx="230187" cy="304800"/>
              <a:chOff x="7924800" y="1143794"/>
              <a:chExt cx="229394" cy="304800"/>
            </a:xfrm>
          </p:grpSpPr>
          <p:cxnSp>
            <p:nvCxnSpPr>
              <p:cNvPr id="22561" name="Connecteur droit 46"/>
              <p:cNvCxnSpPr>
                <a:cxnSpLocks noChangeShapeType="1"/>
              </p:cNvCxnSpPr>
              <p:nvPr/>
            </p:nvCxnSpPr>
            <p:spPr bwMode="auto">
              <a:xfrm>
                <a:off x="7924800" y="1295400"/>
                <a:ext cx="2286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62" name="Connecteur droit 47"/>
              <p:cNvCxnSpPr>
                <a:cxnSpLocks noChangeShapeType="1"/>
              </p:cNvCxnSpPr>
              <p:nvPr/>
            </p:nvCxnSpPr>
            <p:spPr bwMode="auto">
              <a:xfrm rot="5400000">
                <a:off x="8001000" y="1295400"/>
                <a:ext cx="304800" cy="15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58" name="Connecteur en angle 49"/>
            <p:cNvCxnSpPr>
              <a:cxnSpLocks noChangeShapeType="1"/>
            </p:cNvCxnSpPr>
            <p:nvPr/>
          </p:nvCxnSpPr>
          <p:spPr bwMode="auto">
            <a:xfrm>
              <a:off x="1261531" y="3504399"/>
              <a:ext cx="622562" cy="84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9" name="Connecteur droit 62"/>
            <p:cNvCxnSpPr>
              <a:cxnSpLocks noChangeShapeType="1"/>
            </p:cNvCxnSpPr>
            <p:nvPr/>
          </p:nvCxnSpPr>
          <p:spPr bwMode="auto">
            <a:xfrm rot="16200000" flipH="1">
              <a:off x="1458913" y="3369999"/>
              <a:ext cx="155575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0" name="Connecteur droit 64"/>
            <p:cNvCxnSpPr>
              <a:cxnSpLocks noChangeShapeType="1"/>
            </p:cNvCxnSpPr>
            <p:nvPr/>
          </p:nvCxnSpPr>
          <p:spPr bwMode="auto">
            <a:xfrm rot="5400000">
              <a:off x="1458120" y="3526367"/>
              <a:ext cx="157162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21" y="1"/>
            <a:ext cx="28908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38"/>
          <p:cNvSpPr>
            <a:spLocks noChangeArrowheads="1"/>
          </p:cNvSpPr>
          <p:nvPr/>
        </p:nvSpPr>
        <p:spPr bwMode="auto">
          <a:xfrm>
            <a:off x="5253775" y="4169246"/>
            <a:ext cx="1905000" cy="969962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60" name="Grouper 42"/>
          <p:cNvGrpSpPr>
            <a:grpSpLocks/>
          </p:cNvGrpSpPr>
          <p:nvPr/>
        </p:nvGrpSpPr>
        <p:grpSpPr bwMode="auto">
          <a:xfrm flipH="1">
            <a:off x="5025174" y="4470871"/>
            <a:ext cx="230188" cy="304800"/>
            <a:chOff x="7924800" y="1143794"/>
            <a:chExt cx="229394" cy="304800"/>
          </a:xfrm>
        </p:grpSpPr>
        <p:cxnSp>
          <p:nvCxnSpPr>
            <p:cNvPr id="61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" name="Grouper 45"/>
          <p:cNvGrpSpPr>
            <a:grpSpLocks/>
          </p:cNvGrpSpPr>
          <p:nvPr/>
        </p:nvGrpSpPr>
        <p:grpSpPr bwMode="auto">
          <a:xfrm>
            <a:off x="7160363" y="4474046"/>
            <a:ext cx="230187" cy="304800"/>
            <a:chOff x="7924800" y="1143794"/>
            <a:chExt cx="229394" cy="304800"/>
          </a:xfrm>
        </p:grpSpPr>
        <p:cxnSp>
          <p:nvCxnSpPr>
            <p:cNvPr id="64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" name="ZoneTexte 75"/>
          <p:cNvSpPr txBox="1">
            <a:spLocks noChangeArrowheads="1"/>
          </p:cNvSpPr>
          <p:nvPr/>
        </p:nvSpPr>
        <p:spPr bwMode="auto">
          <a:xfrm>
            <a:off x="5485549" y="4470872"/>
            <a:ext cx="1685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67" name="ZoneTexte 88"/>
          <p:cNvSpPr txBox="1">
            <a:spLocks noChangeArrowheads="1"/>
          </p:cNvSpPr>
          <p:nvPr/>
        </p:nvSpPr>
        <p:spPr bwMode="auto">
          <a:xfrm>
            <a:off x="5255363" y="4169247"/>
            <a:ext cx="1813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sp>
        <p:nvSpPr>
          <p:cNvPr id="68" name="Rectangle 38"/>
          <p:cNvSpPr>
            <a:spLocks noChangeArrowheads="1"/>
          </p:cNvSpPr>
          <p:nvPr/>
        </p:nvSpPr>
        <p:spPr bwMode="auto">
          <a:xfrm>
            <a:off x="5303724" y="5293456"/>
            <a:ext cx="1905000" cy="820671"/>
          </a:xfrm>
          <a:prstGeom prst="rect">
            <a:avLst/>
          </a:prstGeom>
          <a:solidFill>
            <a:srgbClr val="E8E8E8"/>
          </a:solidFill>
          <a:ln w="38100">
            <a:solidFill>
              <a:srgbClr val="1A0C5D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grpSp>
        <p:nvGrpSpPr>
          <p:cNvPr id="69" name="Grouper 42"/>
          <p:cNvGrpSpPr>
            <a:grpSpLocks/>
          </p:cNvGrpSpPr>
          <p:nvPr/>
        </p:nvGrpSpPr>
        <p:grpSpPr bwMode="auto">
          <a:xfrm flipH="1">
            <a:off x="5075124" y="5595081"/>
            <a:ext cx="230188" cy="304800"/>
            <a:chOff x="7924800" y="1143794"/>
            <a:chExt cx="229394" cy="304800"/>
          </a:xfrm>
        </p:grpSpPr>
        <p:cxnSp>
          <p:nvCxnSpPr>
            <p:cNvPr id="70" name="Connecteur droit 43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Connecteur droit 44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Grouper 45"/>
          <p:cNvGrpSpPr>
            <a:grpSpLocks/>
          </p:cNvGrpSpPr>
          <p:nvPr/>
        </p:nvGrpSpPr>
        <p:grpSpPr bwMode="auto">
          <a:xfrm>
            <a:off x="7210312" y="5598256"/>
            <a:ext cx="230187" cy="304800"/>
            <a:chOff x="7924800" y="1143794"/>
            <a:chExt cx="229394" cy="304800"/>
          </a:xfrm>
        </p:grpSpPr>
        <p:cxnSp>
          <p:nvCxnSpPr>
            <p:cNvPr id="73" name="Connecteur droit 46"/>
            <p:cNvCxnSpPr>
              <a:cxnSpLocks noChangeShapeType="1"/>
            </p:cNvCxnSpPr>
            <p:nvPr/>
          </p:nvCxnSpPr>
          <p:spPr bwMode="auto">
            <a:xfrm>
              <a:off x="7924800" y="1295400"/>
              <a:ext cx="2286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Connecteur droit 47"/>
            <p:cNvCxnSpPr>
              <a:cxnSpLocks noChangeShapeType="1"/>
            </p:cNvCxnSpPr>
            <p:nvPr/>
          </p:nvCxnSpPr>
          <p:spPr bwMode="auto">
            <a:xfrm rot="5400000">
              <a:off x="8001000" y="1295400"/>
              <a:ext cx="304800" cy="15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5" name="ZoneTexte 75"/>
          <p:cNvSpPr txBox="1">
            <a:spLocks noChangeArrowheads="1"/>
          </p:cNvSpPr>
          <p:nvPr/>
        </p:nvSpPr>
        <p:spPr bwMode="auto">
          <a:xfrm>
            <a:off x="5535499" y="5595082"/>
            <a:ext cx="1685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2C2A65"/>
                </a:solidFill>
              </a:rPr>
              <a:t>Business code</a:t>
            </a:r>
          </a:p>
        </p:txBody>
      </p:sp>
      <p:sp>
        <p:nvSpPr>
          <p:cNvPr id="77" name="ZoneTexte 88"/>
          <p:cNvSpPr txBox="1">
            <a:spLocks noChangeArrowheads="1"/>
          </p:cNvSpPr>
          <p:nvPr/>
        </p:nvSpPr>
        <p:spPr bwMode="auto">
          <a:xfrm>
            <a:off x="5305313" y="5293458"/>
            <a:ext cx="1813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191919"/>
                </a:solidFill>
              </a:rPr>
              <a:t>Primitive component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3977435" y="3275776"/>
            <a:ext cx="215993" cy="500551"/>
            <a:chOff x="6246264" y="2162727"/>
            <a:chExt cx="242992" cy="500551"/>
          </a:xfrm>
        </p:grpSpPr>
        <p:cxnSp>
          <p:nvCxnSpPr>
            <p:cNvPr id="78" name="Connecteur droit 46"/>
            <p:cNvCxnSpPr>
              <a:cxnSpLocks noChangeShapeType="1"/>
            </p:cNvCxnSpPr>
            <p:nvPr/>
          </p:nvCxnSpPr>
          <p:spPr bwMode="auto">
            <a:xfrm>
              <a:off x="6246264" y="2406036"/>
              <a:ext cx="155628" cy="181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Connecteur droit 47"/>
            <p:cNvCxnSpPr>
              <a:cxnSpLocks noChangeShapeType="1"/>
            </p:cNvCxnSpPr>
            <p:nvPr/>
          </p:nvCxnSpPr>
          <p:spPr bwMode="auto">
            <a:xfrm rot="5400000">
              <a:off x="6227626" y="2406403"/>
              <a:ext cx="348533" cy="108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Connecteur droit 3"/>
            <p:cNvCxnSpPr>
              <a:cxnSpLocks noChangeShapeType="1"/>
            </p:cNvCxnSpPr>
            <p:nvPr/>
          </p:nvCxnSpPr>
          <p:spPr bwMode="auto">
            <a:xfrm flipV="1">
              <a:off x="6318250" y="2162727"/>
              <a:ext cx="171005" cy="12327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Connecteur droit 62"/>
            <p:cNvCxnSpPr>
              <a:cxnSpLocks noChangeShapeType="1"/>
            </p:cNvCxnSpPr>
            <p:nvPr/>
          </p:nvCxnSpPr>
          <p:spPr bwMode="auto">
            <a:xfrm>
              <a:off x="6311924" y="2491881"/>
              <a:ext cx="177332" cy="17139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Connecteur droit 65"/>
            <p:cNvCxnSpPr>
              <a:cxnSpLocks noChangeShapeType="1"/>
            </p:cNvCxnSpPr>
            <p:nvPr/>
          </p:nvCxnSpPr>
          <p:spPr bwMode="auto">
            <a:xfrm>
              <a:off x="6325087" y="2295850"/>
              <a:ext cx="0" cy="19603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" name="Connecteur droit 6"/>
          <p:cNvCxnSpPr/>
          <p:nvPr/>
        </p:nvCxnSpPr>
        <p:spPr bwMode="auto">
          <a:xfrm>
            <a:off x="4126089" y="3564148"/>
            <a:ext cx="897467" cy="106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Connecteur droit 89"/>
          <p:cNvCxnSpPr/>
          <p:nvPr/>
        </p:nvCxnSpPr>
        <p:spPr bwMode="auto">
          <a:xfrm>
            <a:off x="4120444" y="3633998"/>
            <a:ext cx="948267" cy="212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3" name="Grouper 92"/>
          <p:cNvGrpSpPr/>
          <p:nvPr/>
        </p:nvGrpSpPr>
        <p:grpSpPr>
          <a:xfrm flipH="1">
            <a:off x="7804368" y="3745676"/>
            <a:ext cx="215993" cy="500551"/>
            <a:chOff x="6246264" y="2162727"/>
            <a:chExt cx="242992" cy="500551"/>
          </a:xfrm>
        </p:grpSpPr>
        <p:cxnSp>
          <p:nvCxnSpPr>
            <p:cNvPr id="94" name="Connecteur droit 46"/>
            <p:cNvCxnSpPr>
              <a:cxnSpLocks noChangeShapeType="1"/>
            </p:cNvCxnSpPr>
            <p:nvPr/>
          </p:nvCxnSpPr>
          <p:spPr bwMode="auto">
            <a:xfrm>
              <a:off x="6246264" y="2406036"/>
              <a:ext cx="155628" cy="1816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Connecteur droit 47"/>
            <p:cNvCxnSpPr>
              <a:cxnSpLocks noChangeShapeType="1"/>
            </p:cNvCxnSpPr>
            <p:nvPr/>
          </p:nvCxnSpPr>
          <p:spPr bwMode="auto">
            <a:xfrm rot="5400000">
              <a:off x="6227626" y="2406403"/>
              <a:ext cx="348533" cy="1081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Connecteur droit 3"/>
            <p:cNvCxnSpPr>
              <a:cxnSpLocks noChangeShapeType="1"/>
            </p:cNvCxnSpPr>
            <p:nvPr/>
          </p:nvCxnSpPr>
          <p:spPr bwMode="auto">
            <a:xfrm flipV="1">
              <a:off x="6318250" y="2162727"/>
              <a:ext cx="171005" cy="123273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Connecteur droit 62"/>
            <p:cNvCxnSpPr>
              <a:cxnSpLocks noChangeShapeType="1"/>
            </p:cNvCxnSpPr>
            <p:nvPr/>
          </p:nvCxnSpPr>
          <p:spPr bwMode="auto">
            <a:xfrm>
              <a:off x="6311924" y="2491881"/>
              <a:ext cx="177332" cy="171397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Connecteur droit 65"/>
            <p:cNvCxnSpPr>
              <a:cxnSpLocks noChangeShapeType="1"/>
            </p:cNvCxnSpPr>
            <p:nvPr/>
          </p:nvCxnSpPr>
          <p:spPr bwMode="auto">
            <a:xfrm>
              <a:off x="6325087" y="2295850"/>
              <a:ext cx="0" cy="196030"/>
            </a:xfrm>
            <a:prstGeom prst="line">
              <a:avLst/>
            </a:prstGeom>
            <a:noFill/>
            <a:ln w="28575">
              <a:solidFill>
                <a:srgbClr val="E10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9" name="Connecteur droit 98"/>
          <p:cNvCxnSpPr/>
          <p:nvPr/>
        </p:nvCxnSpPr>
        <p:spPr bwMode="auto">
          <a:xfrm flipV="1">
            <a:off x="7377289" y="3995948"/>
            <a:ext cx="496711" cy="63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Connecteur droit 99"/>
          <p:cNvCxnSpPr/>
          <p:nvPr/>
        </p:nvCxnSpPr>
        <p:spPr bwMode="auto">
          <a:xfrm>
            <a:off x="7320844" y="3456198"/>
            <a:ext cx="541867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1" name="Connecteur droit 100"/>
          <p:cNvCxnSpPr/>
          <p:nvPr/>
        </p:nvCxnSpPr>
        <p:spPr bwMode="auto">
          <a:xfrm flipV="1">
            <a:off x="7433733" y="4135648"/>
            <a:ext cx="428978" cy="161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" name="Grouper 15"/>
          <p:cNvGrpSpPr/>
          <p:nvPr/>
        </p:nvGrpSpPr>
        <p:grpSpPr>
          <a:xfrm>
            <a:off x="3776011" y="3084045"/>
            <a:ext cx="588495" cy="216025"/>
            <a:chOff x="4248012" y="2739346"/>
            <a:chExt cx="662057" cy="21602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248012" y="2739348"/>
              <a:ext cx="220685" cy="2160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468698" y="2739347"/>
              <a:ext cx="220685" cy="216023"/>
            </a:xfrm>
            <a:prstGeom prst="rect">
              <a:avLst/>
            </a:prstGeom>
            <a:solidFill>
              <a:srgbClr val="2C972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689384" y="2739346"/>
              <a:ext cx="220685" cy="2160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11" name="Rectangle 110"/>
          <p:cNvSpPr/>
          <p:nvPr/>
        </p:nvSpPr>
        <p:spPr bwMode="auto">
          <a:xfrm>
            <a:off x="5006106" y="3149850"/>
            <a:ext cx="196164" cy="2160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056892" y="4208256"/>
            <a:ext cx="196164" cy="216023"/>
          </a:xfrm>
          <a:prstGeom prst="rect">
            <a:avLst/>
          </a:prstGeom>
          <a:solidFill>
            <a:srgbClr val="2C97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116229" y="5382126"/>
            <a:ext cx="196164" cy="21602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92" name="Rectangle 91"/>
          <p:cNvSpPr/>
          <p:nvPr/>
        </p:nvSpPr>
        <p:spPr bwMode="auto">
          <a:xfrm>
            <a:off x="7211528" y="3053806"/>
            <a:ext cx="196164" cy="2160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8154620" y="3586247"/>
            <a:ext cx="196164" cy="2160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350784" y="3584986"/>
            <a:ext cx="196164" cy="21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546948" y="3574088"/>
            <a:ext cx="196164" cy="21602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7440499" y="5493223"/>
            <a:ext cx="196164" cy="21602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441764" y="4424279"/>
            <a:ext cx="196164" cy="21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4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92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A </a:t>
            </a:r>
            <a:r>
              <a:rPr lang="fr-FR" dirty="0" err="1" smtClean="0">
                <a:latin typeface="Arial Black"/>
                <a:cs typeface="Arial Black"/>
              </a:rPr>
              <a:t>Distributed</a:t>
            </a:r>
            <a:r>
              <a:rPr lang="fr-FR" dirty="0" smtClean="0">
                <a:latin typeface="Arial Black"/>
                <a:cs typeface="Arial Black"/>
              </a:rPr>
              <a:t> Component Model</a:t>
            </a: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Behavioural</a:t>
            </a:r>
            <a:r>
              <a:rPr lang="fr-FR" dirty="0" smtClean="0">
                <a:latin typeface="Arial Black"/>
                <a:cs typeface="Arial Black"/>
              </a:rPr>
              <a:t> </a:t>
            </a:r>
            <a:r>
              <a:rPr lang="fr-FR" dirty="0" err="1" smtClean="0">
                <a:latin typeface="Arial Black"/>
                <a:cs typeface="Arial Black"/>
              </a:rPr>
              <a:t>Specification</a:t>
            </a: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>
                <a:latin typeface="Arial Black"/>
                <a:cs typeface="Arial Black"/>
              </a:rPr>
              <a:t>Verification</a:t>
            </a:r>
            <a:r>
              <a:rPr lang="fr-FR" dirty="0">
                <a:latin typeface="Arial Black"/>
                <a:cs typeface="Arial Black"/>
              </a:rPr>
              <a:t> </a:t>
            </a:r>
            <a:r>
              <a:rPr lang="fr-FR" dirty="0" smtClean="0">
                <a:latin typeface="Arial Black"/>
                <a:cs typeface="Arial Black"/>
              </a:rPr>
              <a:t>Platform</a:t>
            </a:r>
          </a:p>
          <a:p>
            <a:pPr marL="514350" indent="-514350" algn="ctr">
              <a:lnSpc>
                <a:spcPct val="25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Status</a:t>
            </a:r>
            <a:r>
              <a:rPr lang="fr-FR" dirty="0" smtClean="0">
                <a:latin typeface="Arial Black"/>
                <a:cs typeface="Arial Black"/>
              </a:rPr>
              <a:t>, conclusion, and perspectives</a:t>
            </a:r>
          </a:p>
        </p:txBody>
      </p:sp>
      <p:sp>
        <p:nvSpPr>
          <p:cNvPr id="20484" name="Chevron 6"/>
          <p:cNvSpPr>
            <a:spLocks noChangeArrowheads="1"/>
          </p:cNvSpPr>
          <p:nvPr/>
        </p:nvSpPr>
        <p:spPr bwMode="auto">
          <a:xfrm>
            <a:off x="1008063" y="2896281"/>
            <a:ext cx="617537" cy="220662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20485" name="Chevron 7"/>
          <p:cNvSpPr>
            <a:spLocks noChangeArrowheads="1"/>
          </p:cNvSpPr>
          <p:nvPr/>
        </p:nvSpPr>
        <p:spPr bwMode="auto">
          <a:xfrm rot="10800000">
            <a:off x="7485063" y="2896281"/>
            <a:ext cx="617537" cy="220662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90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u Ludo">
  <a:themeElements>
    <a:clrScheme name="">
      <a:dk1>
        <a:srgbClr val="191919"/>
      </a:dk1>
      <a:lt1>
        <a:srgbClr val="C9CEE2"/>
      </a:lt1>
      <a:dk2>
        <a:srgbClr val="3B3887"/>
      </a:dk2>
      <a:lt2>
        <a:srgbClr val="000080"/>
      </a:lt2>
      <a:accent1>
        <a:srgbClr val="FFFF00"/>
      </a:accent1>
      <a:accent2>
        <a:srgbClr val="FF0000"/>
      </a:accent2>
      <a:accent3>
        <a:srgbClr val="E1E3EE"/>
      </a:accent3>
      <a:accent4>
        <a:srgbClr val="141414"/>
      </a:accent4>
      <a:accent5>
        <a:srgbClr val="FFFFAA"/>
      </a:accent5>
      <a:accent6>
        <a:srgbClr val="E70000"/>
      </a:accent6>
      <a:hlink>
        <a:srgbClr val="800080"/>
      </a:hlink>
      <a:folHlink>
        <a:srgbClr val="FF8000"/>
      </a:folHlink>
    </a:clrScheme>
    <a:fontScheme name="bleu Lu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660066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eu Ludo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Ludo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111455</TotalTime>
  <Words>1150</Words>
  <Application>Microsoft Macintosh PowerPoint</Application>
  <PresentationFormat>Présentation à l'écran (4:3)</PresentationFormat>
  <Paragraphs>331</Paragraphs>
  <Slides>32</Slides>
  <Notes>8</Notes>
  <HiddenSlides>5</HiddenSlides>
  <MMClips>0</MMClips>
  <ScaleCrop>false</ScaleCrop>
  <HeadingPairs>
    <vt:vector size="8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  <vt:variant>
        <vt:lpstr>Diaporamas personnalisés</vt:lpstr>
      </vt:variant>
      <vt:variant>
        <vt:i4>1</vt:i4>
      </vt:variant>
    </vt:vector>
  </HeadingPairs>
  <TitlesOfParts>
    <vt:vector size="35" baseType="lpstr">
      <vt:lpstr>bleu Ludo</vt:lpstr>
      <vt:lpstr>Image Photo Editor</vt:lpstr>
      <vt:lpstr>Présentation PowerPoint</vt:lpstr>
      <vt:lpstr>Agenda</vt:lpstr>
      <vt:lpstr>What are Components?</vt:lpstr>
      <vt:lpstr>What are Components?</vt:lpstr>
      <vt:lpstr>A Primitive GCM Component</vt:lpstr>
      <vt:lpstr>Futures for Components</vt:lpstr>
      <vt:lpstr>First-class Futures</vt:lpstr>
      <vt:lpstr>Collective interfaces: a core GCM originality</vt:lpstr>
      <vt:lpstr>Agenda</vt:lpstr>
      <vt:lpstr>How to ensure the correct behaviour  of a component application?</vt:lpstr>
      <vt:lpstr>Full picture: a pNet</vt:lpstr>
      <vt:lpstr>Basic pNets: parameterised LTS</vt:lpstr>
      <vt:lpstr>Complex synchronisations in pNets:  Many-to-many</vt:lpstr>
      <vt:lpstr>Complex synchronisations in pNets:  indexing</vt:lpstr>
      <vt:lpstr>Agenda</vt:lpstr>
      <vt:lpstr>Use-case: Fault-tolerant storage</vt:lpstr>
      <vt:lpstr>BFT pNet: focus on multicast</vt:lpstr>
      <vt:lpstr>Properties proved (on the case study)</vt:lpstr>
      <vt:lpstr>Tool Architecture</vt:lpstr>
      <vt:lpstr>Agenda</vt:lpstr>
      <vt:lpstr>Conclusion</vt:lpstr>
      <vt:lpstr>Recent advances in  behavioural specification for GCM</vt:lpstr>
      <vt:lpstr>Correct component reconfiguration Towards safety and autonomicity</vt:lpstr>
      <vt:lpstr>Correct component reconfiguration Towards safety and autonomicity</vt:lpstr>
      <vt:lpstr>THANK YOU ! </vt:lpstr>
      <vt:lpstr>Présentation PowerPoint</vt:lpstr>
      <vt:lpstr>State-space generation workflow</vt:lpstr>
      <vt:lpstr>But what is a Good size for a  (primitive) Component?</vt:lpstr>
      <vt:lpstr>First-class Futures and Hierarchy</vt:lpstr>
      <vt:lpstr>Back to the case study</vt:lpstr>
      <vt:lpstr>Generation of state-space</vt:lpstr>
      <vt:lpstr>Compositional + Distributed  State-space generation</vt:lpstr>
      <vt:lpstr>Diaporama perso.1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Distributed Components and Futures:  Models and Challenges </dc:title>
  <dc:creator>Ludovic Henrio</dc:creator>
  <cp:lastModifiedBy>Ludovic Henrio</cp:lastModifiedBy>
  <cp:revision>421</cp:revision>
  <dcterms:created xsi:type="dcterms:W3CDTF">2011-04-26T15:08:08Z</dcterms:created>
  <dcterms:modified xsi:type="dcterms:W3CDTF">2013-06-06T09:49:33Z</dcterms:modified>
</cp:coreProperties>
</file>