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1" r:id="rId6"/>
  </p:sldMasterIdLst>
  <p:notesMasterIdLst>
    <p:notesMasterId r:id="rId12"/>
  </p:notesMasterIdLst>
  <p:sldIdLst>
    <p:sldId id="264" r:id="rId7"/>
    <p:sldId id="273" r:id="rId8"/>
    <p:sldId id="269" r:id="rId9"/>
    <p:sldId id="272" r:id="rId10"/>
    <p:sldId id="27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lisa Franco" initials="AF" lastIdx="1" clrIdx="0">
    <p:extLst>
      <p:ext uri="{19B8F6BF-5375-455C-9EA6-DF929625EA0E}">
        <p15:presenceInfo xmlns:p15="http://schemas.microsoft.com/office/powerpoint/2012/main" userId="S-1-5-21-2162351890-1506888927-3107636301-408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FFCC00"/>
    <a:srgbClr val="93BD65"/>
    <a:srgbClr val="BF5655"/>
    <a:srgbClr val="4C82BC"/>
    <a:srgbClr val="009900"/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napToGrid="0" showGuides="1">
      <p:cViewPr varScale="1">
        <p:scale>
          <a:sx n="65" d="100"/>
          <a:sy n="65" d="100"/>
        </p:scale>
        <p:origin x="96" y="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9188-D9D7-4F04-8BE8-E69B61CEA2C3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E733-863D-42C0-ACE6-AD551EAEDEC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3025" y="762000"/>
            <a:ext cx="6635750" cy="37338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0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816126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46439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620689"/>
            <a:ext cx="11461104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3600" b="0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7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2" y="1556891"/>
            <a:ext cx="11461104" cy="381632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8063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4" y="1700808"/>
            <a:ext cx="346163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0"/>
          <a:stretch/>
        </p:blipFill>
        <p:spPr>
          <a:xfrm>
            <a:off x="10680747" y="5877273"/>
            <a:ext cx="1391917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431" y="404663"/>
            <a:ext cx="2648455" cy="18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rientamento@isi.polocesena.unibo.it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orientamento.informatica@unibo.it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testo 14"/>
          <p:cNvSpPr>
            <a:spLocks noGrp="1"/>
          </p:cNvSpPr>
          <p:nvPr>
            <p:ph type="body" sz="quarter" idx="10"/>
          </p:nvPr>
        </p:nvSpPr>
        <p:spPr>
          <a:xfrm>
            <a:off x="6500554" y="349134"/>
            <a:ext cx="5442522" cy="5469775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3000" dirty="0" smtClean="0"/>
              <a:t>Studiare Informatica all’Università di Bologna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it-IT" sz="3000" dirty="0" smtClean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it-IT" sz="3000" dirty="0" smtClean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3000" dirty="0" smtClean="0"/>
              <a:t>Dipartimento di Informatica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3000" dirty="0" smtClean="0"/>
              <a:t>Scienza e Ingegneria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it-IT" sz="3000" dirty="0" smtClean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it-IT" sz="3000" dirty="0" smtClean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sz="3000" dirty="0" smtClean="0"/>
              <a:t>SEDE </a:t>
            </a:r>
            <a:r>
              <a:rPr lang="it-IT" sz="3000" dirty="0" err="1" smtClean="0"/>
              <a:t>DI</a:t>
            </a:r>
            <a:r>
              <a:rPr lang="it-IT" sz="3000" dirty="0" smtClean="0"/>
              <a:t> CESENA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" r="46456" b="13211"/>
          <a:stretch/>
        </p:blipFill>
        <p:spPr>
          <a:xfrm>
            <a:off x="11341" y="5866"/>
            <a:ext cx="6388541" cy="683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527051" y="548680"/>
            <a:ext cx="11233149" cy="576065"/>
          </a:xfrm>
        </p:spPr>
        <p:txBody>
          <a:bodyPr/>
          <a:lstStyle/>
          <a:p>
            <a:r>
              <a:rPr lang="it-IT" sz="3600" dirty="0"/>
              <a:t>Offerta didattica</a:t>
            </a:r>
          </a:p>
        </p:txBody>
      </p:sp>
      <p:sp>
        <p:nvSpPr>
          <p:cNvPr id="123" name="Segnaposto contenuto 2">
            <a:extLst>
              <a:ext uri="{FF2B5EF4-FFF2-40B4-BE49-F238E27FC236}">
                <a16:creationId xmlns:a16="http://schemas.microsoft.com/office/drawing/2014/main" id="{355CB07E-0BF8-4AD9-BE66-F3D9BA118317}"/>
              </a:ext>
            </a:extLst>
          </p:cNvPr>
          <p:cNvSpPr txBox="1">
            <a:spLocks/>
          </p:cNvSpPr>
          <p:nvPr/>
        </p:nvSpPr>
        <p:spPr>
          <a:xfrm>
            <a:off x="1097280" y="1153540"/>
            <a:ext cx="9313660" cy="50117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6" indent="-91436" algn="l" defTabSz="914354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29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00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71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42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4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3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25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1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buFont typeface="Wingdings" panose="05000000000000000000" pitchFamily="2" charset="2"/>
              <a:buChar char="q"/>
            </a:pPr>
            <a:r>
              <a:rPr lang="it-IT" dirty="0"/>
              <a:t>cinque corsi di </a:t>
            </a:r>
            <a:r>
              <a:rPr lang="it-IT" b="1" dirty="0"/>
              <a:t>laurea triennali</a:t>
            </a:r>
            <a:endParaRPr lang="it-IT" dirty="0"/>
          </a:p>
          <a:p>
            <a:pPr marL="628650" indent="-628650">
              <a:buFont typeface="Wingdings" panose="05000000000000000000" pitchFamily="2" charset="2"/>
              <a:buChar char="q"/>
            </a:pPr>
            <a:r>
              <a:rPr lang="it-IT" dirty="0"/>
              <a:t>cinque corsi di </a:t>
            </a:r>
            <a:r>
              <a:rPr lang="it-IT" b="1" dirty="0"/>
              <a:t>laurea magistrale</a:t>
            </a:r>
            <a:endParaRPr lang="it-IT" dirty="0"/>
          </a:p>
          <a:p>
            <a:pPr marL="628650" indent="-628650">
              <a:buFont typeface="Wingdings" panose="05000000000000000000" pitchFamily="2" charset="2"/>
              <a:buChar char="q"/>
            </a:pPr>
            <a:r>
              <a:rPr lang="it-IT" dirty="0"/>
              <a:t>un </a:t>
            </a:r>
            <a:r>
              <a:rPr lang="it-IT" b="1" dirty="0"/>
              <a:t>dottorato di ricerca</a:t>
            </a:r>
            <a:endParaRPr lang="it-IT" dirty="0"/>
          </a:p>
          <a:p>
            <a:pPr algn="just"/>
            <a:r>
              <a:rPr lang="it-IT" dirty="0"/>
              <a:t>Studiare al DISI significa acquisire competenze informatiche complete e ad ampio spettro, sia di base sia progettuali, e comprendere a fondo la società dell'informazione. </a:t>
            </a:r>
          </a:p>
          <a:p>
            <a:pPr algn="just"/>
            <a:r>
              <a:rPr lang="it-IT" dirty="0"/>
              <a:t>I nostri studenti saranno protagonisti nella progettazione dei sistemi ed applicazioni informatiche del futuro, attori di innovazione consapevoli delle implicazioni economiche, </a:t>
            </a:r>
            <a:br>
              <a:rPr lang="it-IT" dirty="0"/>
            </a:br>
            <a:r>
              <a:rPr lang="it-IT" dirty="0"/>
              <a:t>sociali ed etiche connesse.</a:t>
            </a:r>
          </a:p>
        </p:txBody>
      </p:sp>
      <p:sp>
        <p:nvSpPr>
          <p:cNvPr id="180" name="Text Box 112">
            <a:extLst>
              <a:ext uri="{FF2B5EF4-FFF2-40B4-BE49-F238E27FC236}">
                <a16:creationId xmlns:a16="http://schemas.microsoft.com/office/drawing/2014/main" id="{B4EDED6F-7EE7-47B6-A79E-6C1C598C1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226" y="4410717"/>
            <a:ext cx="2418134" cy="65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 defTabSz="457200">
              <a:lnSpc>
                <a:spcPts val="1610"/>
              </a:lnSpc>
            </a:pPr>
            <a:r>
              <a:rPr lang="it-IT" sz="1600" spc="-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ampus</a:t>
            </a:r>
            <a:r>
              <a:rPr lang="it-IT" sz="1600" spc="13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sz="1600" spc="-3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olo</a:t>
            </a:r>
            <a:r>
              <a:rPr lang="it-IT" sz="1600" spc="-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it-IT" sz="12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defTabSz="457200">
              <a:lnSpc>
                <a:spcPts val="1090"/>
              </a:lnSpc>
            </a:pPr>
            <a:r>
              <a:rPr lang="it-IT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050" spc="-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it-IT" sz="1050" spc="5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Zamboni, 7 -</a:t>
            </a:r>
            <a:r>
              <a:rPr lang="it-IT" sz="1050" spc="7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40126</a:t>
            </a:r>
            <a:r>
              <a:rPr lang="it-IT" sz="1050" spc="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olo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it-IT" sz="12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0650" defTabSz="457200">
              <a:lnSpc>
                <a:spcPct val="104000"/>
              </a:lnSpc>
              <a:spcBef>
                <a:spcPts val="50"/>
              </a:spcBef>
            </a:pPr>
            <a:r>
              <a:rPr lang="it-IT" sz="1050" spc="-1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iale</a:t>
            </a:r>
            <a:r>
              <a:rPr lang="it-IT" sz="1050" spc="-1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spc="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it-IT" sz="1050" spc="-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ime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it-IT" sz="1050" spc="-2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050" spc="-4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050" spc="-3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40136</a:t>
            </a:r>
            <a:r>
              <a:rPr lang="it-IT" sz="1050" spc="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olo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</a:t>
            </a:r>
            <a:r>
              <a:rPr lang="it-IT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tame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nt</a:t>
            </a:r>
            <a:r>
              <a:rPr lang="it-IT" sz="1050" spc="-2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.in</a:t>
            </a:r>
            <a:r>
              <a:rPr lang="it-IT" sz="1050" spc="-1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</a:t>
            </a:r>
            <a:r>
              <a:rPr lang="it-IT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</a:t>
            </a:r>
            <a:r>
              <a:rPr lang="it-IT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tica@unib</a:t>
            </a:r>
            <a:r>
              <a:rPr lang="it-IT" sz="1050" spc="-2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.it</a:t>
            </a:r>
            <a:endParaRPr lang="it-IT" sz="12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1" name="Text Box 110">
            <a:extLst>
              <a:ext uri="{FF2B5EF4-FFF2-40B4-BE49-F238E27FC236}">
                <a16:creationId xmlns:a16="http://schemas.microsoft.com/office/drawing/2014/main" id="{CE0C4FA4-12CC-4A9E-9564-B6190CE30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225" y="5366587"/>
            <a:ext cx="2337481" cy="5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 defTabSz="457200">
              <a:lnSpc>
                <a:spcPts val="1610"/>
              </a:lnSpc>
            </a:pPr>
            <a:r>
              <a:rPr lang="it-IT" sz="1600" spc="-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ampus</a:t>
            </a:r>
            <a:r>
              <a:rPr lang="it-IT" sz="1600" spc="13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sz="1600" spc="-3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spc="-1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esena</a:t>
            </a:r>
            <a:endParaRPr lang="it-IT" sz="12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defTabSz="457200">
              <a:lnSpc>
                <a:spcPts val="1090"/>
              </a:lnSpc>
            </a:pPr>
            <a:r>
              <a:rPr lang="it-IT" sz="1050" spc="-1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it-IT" sz="1050" spc="-8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dell’Università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050" spc="1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50 - 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47521</a:t>
            </a:r>
            <a:r>
              <a:rPr lang="it-IT" sz="1050" spc="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spc="-1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esena</a:t>
            </a:r>
            <a:endParaRPr lang="it-IT" sz="12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defTabSz="457200">
              <a:lnSpc>
                <a:spcPct val="115000"/>
              </a:lnSpc>
              <a:spcBef>
                <a:spcPts val="50"/>
              </a:spcBef>
            </a:pPr>
            <a:r>
              <a:rPr lang="en-US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</a:t>
            </a:r>
            <a:r>
              <a:rPr lang="en-US" sz="1050" spc="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</a:t>
            </a:r>
            <a:r>
              <a:rPr lang="en-US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</a:t>
            </a:r>
            <a:r>
              <a:rPr lang="en-US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</a:t>
            </a:r>
            <a:r>
              <a:rPr lang="en-US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tame</a:t>
            </a:r>
            <a:r>
              <a:rPr lang="en-US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nt</a:t>
            </a:r>
            <a:r>
              <a:rPr lang="en-US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o@isi.polo</a:t>
            </a:r>
            <a:r>
              <a:rPr lang="en-US" sz="1050" spc="-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</a:t>
            </a:r>
            <a:r>
              <a:rPr lang="en-US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esena.unib</a:t>
            </a:r>
            <a:r>
              <a:rPr lang="en-US" sz="1050" spc="-25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</a:t>
            </a:r>
            <a:r>
              <a:rPr lang="en-US" sz="1050" dirty="0">
                <a:solidFill>
                  <a:srgbClr val="231F2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.it</a:t>
            </a:r>
            <a:endParaRPr lang="it-IT" sz="12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isultato immagini per emilia romagna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39" t="23107" r="7802" b="22462"/>
          <a:stretch/>
        </p:blipFill>
        <p:spPr bwMode="auto">
          <a:xfrm>
            <a:off x="1624127" y="4383081"/>
            <a:ext cx="3335301" cy="181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90">
            <a:extLst>
              <a:ext uri="{FF2B5EF4-FFF2-40B4-BE49-F238E27FC236}">
                <a16:creationId xmlns:a16="http://schemas.microsoft.com/office/drawing/2014/main" id="{6E3B9486-3C16-444C-A03E-AFF2B3596187}"/>
              </a:ext>
            </a:extLst>
          </p:cNvPr>
          <p:cNvGrpSpPr>
            <a:grpSpLocks/>
          </p:cNvGrpSpPr>
          <p:nvPr/>
        </p:nvGrpSpPr>
        <p:grpSpPr bwMode="auto">
          <a:xfrm>
            <a:off x="3381707" y="4815969"/>
            <a:ext cx="357716" cy="349824"/>
            <a:chOff x="8794" y="1679"/>
            <a:chExt cx="214" cy="308"/>
          </a:xfrm>
          <a:solidFill>
            <a:srgbClr val="FF0000"/>
          </a:solidFill>
        </p:grpSpPr>
        <p:sp>
          <p:nvSpPr>
            <p:cNvPr id="68" name="Freeform 191">
              <a:extLst>
                <a:ext uri="{FF2B5EF4-FFF2-40B4-BE49-F238E27FC236}">
                  <a16:creationId xmlns:a16="http://schemas.microsoft.com/office/drawing/2014/main" id="{FF2C892B-6207-4E0E-9D62-0A4922A7A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" y="1679"/>
              <a:ext cx="214" cy="308"/>
            </a:xfrm>
            <a:custGeom>
              <a:avLst/>
              <a:gdLst>
                <a:gd name="T0" fmla="+- 0 8892 8794"/>
                <a:gd name="T1" fmla="*/ T0 w 214"/>
                <a:gd name="T2" fmla="+- 0 1679 1679"/>
                <a:gd name="T3" fmla="*/ 1679 h 308"/>
                <a:gd name="T4" fmla="+- 0 8836 8794"/>
                <a:gd name="T5" fmla="*/ T4 w 214"/>
                <a:gd name="T6" fmla="+- 0 1701 1679"/>
                <a:gd name="T7" fmla="*/ 1701 h 308"/>
                <a:gd name="T8" fmla="+- 0 8801 8794"/>
                <a:gd name="T9" fmla="*/ T8 w 214"/>
                <a:gd name="T10" fmla="+- 0 1754 1679"/>
                <a:gd name="T11" fmla="*/ 1754 h 308"/>
                <a:gd name="T12" fmla="+- 0 8794 8794"/>
                <a:gd name="T13" fmla="*/ T12 w 214"/>
                <a:gd name="T14" fmla="+- 0 1805 1679"/>
                <a:gd name="T15" fmla="*/ 1805 h 308"/>
                <a:gd name="T16" fmla="+- 0 8800 8794"/>
                <a:gd name="T17" fmla="*/ T16 w 214"/>
                <a:gd name="T18" fmla="+- 0 1824 1679"/>
                <a:gd name="T19" fmla="*/ 1824 h 308"/>
                <a:gd name="T20" fmla="+- 0 8809 8794"/>
                <a:gd name="T21" fmla="*/ T20 w 214"/>
                <a:gd name="T22" fmla="+- 0 1842 1679"/>
                <a:gd name="T23" fmla="*/ 1842 h 308"/>
                <a:gd name="T24" fmla="+- 0 8821 8794"/>
                <a:gd name="T25" fmla="*/ T24 w 214"/>
                <a:gd name="T26" fmla="+- 0 1859 1679"/>
                <a:gd name="T27" fmla="*/ 1859 h 308"/>
                <a:gd name="T28" fmla="+- 0 8838 8794"/>
                <a:gd name="T29" fmla="*/ T28 w 214"/>
                <a:gd name="T30" fmla="+- 0 1874 1679"/>
                <a:gd name="T31" fmla="*/ 1874 h 308"/>
                <a:gd name="T32" fmla="+- 0 8844 8794"/>
                <a:gd name="T33" fmla="*/ T32 w 214"/>
                <a:gd name="T34" fmla="+- 0 1880 1679"/>
                <a:gd name="T35" fmla="*/ 1880 h 308"/>
                <a:gd name="T36" fmla="+- 0 8882 8794"/>
                <a:gd name="T37" fmla="*/ T36 w 214"/>
                <a:gd name="T38" fmla="+- 0 1948 1679"/>
                <a:gd name="T39" fmla="*/ 1948 h 308"/>
                <a:gd name="T40" fmla="+- 0 8901 8794"/>
                <a:gd name="T41" fmla="*/ T40 w 214"/>
                <a:gd name="T42" fmla="+- 0 1986 1679"/>
                <a:gd name="T43" fmla="*/ 1986 h 308"/>
                <a:gd name="T44" fmla="+- 0 8906 8794"/>
                <a:gd name="T45" fmla="*/ T44 w 214"/>
                <a:gd name="T46" fmla="+- 0 1977 1679"/>
                <a:gd name="T47" fmla="*/ 1977 h 308"/>
                <a:gd name="T48" fmla="+- 0 8941 8794"/>
                <a:gd name="T49" fmla="*/ T48 w 214"/>
                <a:gd name="T50" fmla="+- 0 1915 1679"/>
                <a:gd name="T51" fmla="*/ 1915 h 308"/>
                <a:gd name="T52" fmla="+- 0 8978 8794"/>
                <a:gd name="T53" fmla="*/ T52 w 214"/>
                <a:gd name="T54" fmla="+- 0 1860 1679"/>
                <a:gd name="T55" fmla="*/ 1860 h 308"/>
                <a:gd name="T56" fmla="+- 0 8990 8794"/>
                <a:gd name="T57" fmla="*/ T56 w 214"/>
                <a:gd name="T58" fmla="+- 0 1845 1679"/>
                <a:gd name="T59" fmla="*/ 1845 h 308"/>
                <a:gd name="T60" fmla="+- 0 9000 8794"/>
                <a:gd name="T61" fmla="*/ T60 w 214"/>
                <a:gd name="T62" fmla="+- 0 1827 1679"/>
                <a:gd name="T63" fmla="*/ 1827 h 308"/>
                <a:gd name="T64" fmla="+- 0 9006 8794"/>
                <a:gd name="T65" fmla="*/ T64 w 214"/>
                <a:gd name="T66" fmla="+- 0 1807 1679"/>
                <a:gd name="T67" fmla="*/ 1807 h 308"/>
                <a:gd name="T68" fmla="+- 0 9008 8794"/>
                <a:gd name="T69" fmla="*/ T68 w 214"/>
                <a:gd name="T70" fmla="+- 0 1786 1679"/>
                <a:gd name="T71" fmla="*/ 1786 h 308"/>
                <a:gd name="T72" fmla="+- 0 9006 8794"/>
                <a:gd name="T73" fmla="*/ T72 w 214"/>
                <a:gd name="T74" fmla="+- 0 1766 1679"/>
                <a:gd name="T75" fmla="*/ 1766 h 308"/>
                <a:gd name="T76" fmla="+- 0 8976 8794"/>
                <a:gd name="T77" fmla="*/ T76 w 214"/>
                <a:gd name="T78" fmla="+- 0 1711 1679"/>
                <a:gd name="T79" fmla="*/ 1711 h 308"/>
                <a:gd name="T80" fmla="+- 0 8917 8794"/>
                <a:gd name="T81" fmla="*/ T80 w 214"/>
                <a:gd name="T82" fmla="+- 0 1681 1679"/>
                <a:gd name="T83" fmla="*/ 1681 h 308"/>
                <a:gd name="T84" fmla="+- 0 8892 8794"/>
                <a:gd name="T85" fmla="*/ T84 w 214"/>
                <a:gd name="T86" fmla="+- 0 1679 1679"/>
                <a:gd name="T87" fmla="*/ 1679 h 3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214" h="308">
                  <a:moveTo>
                    <a:pt x="98" y="0"/>
                  </a:moveTo>
                  <a:lnTo>
                    <a:pt x="42" y="22"/>
                  </a:lnTo>
                  <a:lnTo>
                    <a:pt x="7" y="75"/>
                  </a:lnTo>
                  <a:lnTo>
                    <a:pt x="0" y="126"/>
                  </a:lnTo>
                  <a:lnTo>
                    <a:pt x="6" y="145"/>
                  </a:lnTo>
                  <a:lnTo>
                    <a:pt x="15" y="163"/>
                  </a:lnTo>
                  <a:lnTo>
                    <a:pt x="27" y="180"/>
                  </a:lnTo>
                  <a:lnTo>
                    <a:pt x="44" y="195"/>
                  </a:lnTo>
                  <a:lnTo>
                    <a:pt x="50" y="201"/>
                  </a:lnTo>
                  <a:lnTo>
                    <a:pt x="88" y="269"/>
                  </a:lnTo>
                  <a:lnTo>
                    <a:pt x="107" y="307"/>
                  </a:lnTo>
                  <a:lnTo>
                    <a:pt x="112" y="298"/>
                  </a:lnTo>
                  <a:lnTo>
                    <a:pt x="147" y="236"/>
                  </a:lnTo>
                  <a:lnTo>
                    <a:pt x="184" y="181"/>
                  </a:lnTo>
                  <a:lnTo>
                    <a:pt x="196" y="166"/>
                  </a:lnTo>
                  <a:lnTo>
                    <a:pt x="206" y="148"/>
                  </a:lnTo>
                  <a:lnTo>
                    <a:pt x="212" y="128"/>
                  </a:lnTo>
                  <a:lnTo>
                    <a:pt x="214" y="107"/>
                  </a:lnTo>
                  <a:lnTo>
                    <a:pt x="212" y="87"/>
                  </a:lnTo>
                  <a:lnTo>
                    <a:pt x="182" y="32"/>
                  </a:lnTo>
                  <a:lnTo>
                    <a:pt x="123" y="2"/>
                  </a:lnTo>
                  <a:lnTo>
                    <a:pt x="98" y="0"/>
                  </a:lnTo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188">
            <a:extLst>
              <a:ext uri="{FF2B5EF4-FFF2-40B4-BE49-F238E27FC236}">
                <a16:creationId xmlns:a16="http://schemas.microsoft.com/office/drawing/2014/main" id="{ACD5D4C5-B10D-493F-AE8D-9868EA113FB6}"/>
              </a:ext>
            </a:extLst>
          </p:cNvPr>
          <p:cNvGrpSpPr>
            <a:grpSpLocks/>
          </p:cNvGrpSpPr>
          <p:nvPr/>
        </p:nvGrpSpPr>
        <p:grpSpPr bwMode="auto">
          <a:xfrm>
            <a:off x="4101340" y="5170945"/>
            <a:ext cx="346626" cy="349352"/>
            <a:chOff x="9804" y="2406"/>
            <a:chExt cx="214" cy="308"/>
          </a:xfrm>
          <a:solidFill>
            <a:schemeClr val="accent6"/>
          </a:solidFill>
        </p:grpSpPr>
        <p:sp>
          <p:nvSpPr>
            <p:cNvPr id="72" name="Freeform 189">
              <a:extLst>
                <a:ext uri="{FF2B5EF4-FFF2-40B4-BE49-F238E27FC236}">
                  <a16:creationId xmlns:a16="http://schemas.microsoft.com/office/drawing/2014/main" id="{79FB8BD0-36FE-41C4-AC3B-E7FEABBB2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4" y="2406"/>
              <a:ext cx="214" cy="308"/>
            </a:xfrm>
            <a:custGeom>
              <a:avLst/>
              <a:gdLst>
                <a:gd name="T0" fmla="+- 0 9902 9804"/>
                <a:gd name="T1" fmla="*/ T0 w 214"/>
                <a:gd name="T2" fmla="+- 0 2406 2406"/>
                <a:gd name="T3" fmla="*/ 2406 h 308"/>
                <a:gd name="T4" fmla="+- 0 9846 9804"/>
                <a:gd name="T5" fmla="*/ T4 w 214"/>
                <a:gd name="T6" fmla="+- 0 2428 2406"/>
                <a:gd name="T7" fmla="*/ 2428 h 308"/>
                <a:gd name="T8" fmla="+- 0 9811 9804"/>
                <a:gd name="T9" fmla="*/ T8 w 214"/>
                <a:gd name="T10" fmla="+- 0 2481 2406"/>
                <a:gd name="T11" fmla="*/ 2481 h 308"/>
                <a:gd name="T12" fmla="+- 0 9804 9804"/>
                <a:gd name="T13" fmla="*/ T12 w 214"/>
                <a:gd name="T14" fmla="+- 0 2532 2406"/>
                <a:gd name="T15" fmla="*/ 2532 h 308"/>
                <a:gd name="T16" fmla="+- 0 9810 9804"/>
                <a:gd name="T17" fmla="*/ T16 w 214"/>
                <a:gd name="T18" fmla="+- 0 2551 2406"/>
                <a:gd name="T19" fmla="*/ 2551 h 308"/>
                <a:gd name="T20" fmla="+- 0 9819 9804"/>
                <a:gd name="T21" fmla="*/ T20 w 214"/>
                <a:gd name="T22" fmla="+- 0 2569 2406"/>
                <a:gd name="T23" fmla="*/ 2569 h 308"/>
                <a:gd name="T24" fmla="+- 0 9831 9804"/>
                <a:gd name="T25" fmla="*/ T24 w 214"/>
                <a:gd name="T26" fmla="+- 0 2586 2406"/>
                <a:gd name="T27" fmla="*/ 2586 h 308"/>
                <a:gd name="T28" fmla="+- 0 9848 9804"/>
                <a:gd name="T29" fmla="*/ T28 w 214"/>
                <a:gd name="T30" fmla="+- 0 2601 2406"/>
                <a:gd name="T31" fmla="*/ 2601 h 308"/>
                <a:gd name="T32" fmla="+- 0 9854 9804"/>
                <a:gd name="T33" fmla="*/ T32 w 214"/>
                <a:gd name="T34" fmla="+- 0 2607 2406"/>
                <a:gd name="T35" fmla="*/ 2607 h 308"/>
                <a:gd name="T36" fmla="+- 0 9892 9804"/>
                <a:gd name="T37" fmla="*/ T36 w 214"/>
                <a:gd name="T38" fmla="+- 0 2675 2406"/>
                <a:gd name="T39" fmla="*/ 2675 h 308"/>
                <a:gd name="T40" fmla="+- 0 9911 9804"/>
                <a:gd name="T41" fmla="*/ T40 w 214"/>
                <a:gd name="T42" fmla="+- 0 2714 2406"/>
                <a:gd name="T43" fmla="*/ 2714 h 308"/>
                <a:gd name="T44" fmla="+- 0 9916 9804"/>
                <a:gd name="T45" fmla="*/ T44 w 214"/>
                <a:gd name="T46" fmla="+- 0 2704 2406"/>
                <a:gd name="T47" fmla="*/ 2704 h 308"/>
                <a:gd name="T48" fmla="+- 0 9951 9804"/>
                <a:gd name="T49" fmla="*/ T48 w 214"/>
                <a:gd name="T50" fmla="+- 0 2642 2406"/>
                <a:gd name="T51" fmla="*/ 2642 h 308"/>
                <a:gd name="T52" fmla="+- 0 9988 9804"/>
                <a:gd name="T53" fmla="*/ T52 w 214"/>
                <a:gd name="T54" fmla="+- 0 2587 2406"/>
                <a:gd name="T55" fmla="*/ 2587 h 308"/>
                <a:gd name="T56" fmla="+- 0 10000 9804"/>
                <a:gd name="T57" fmla="*/ T56 w 214"/>
                <a:gd name="T58" fmla="+- 0 2572 2406"/>
                <a:gd name="T59" fmla="*/ 2572 h 308"/>
                <a:gd name="T60" fmla="+- 0 10010 9804"/>
                <a:gd name="T61" fmla="*/ T60 w 214"/>
                <a:gd name="T62" fmla="+- 0 2554 2406"/>
                <a:gd name="T63" fmla="*/ 2554 h 308"/>
                <a:gd name="T64" fmla="+- 0 10016 9804"/>
                <a:gd name="T65" fmla="*/ T64 w 214"/>
                <a:gd name="T66" fmla="+- 0 2534 2406"/>
                <a:gd name="T67" fmla="*/ 2534 h 308"/>
                <a:gd name="T68" fmla="+- 0 10018 9804"/>
                <a:gd name="T69" fmla="*/ T68 w 214"/>
                <a:gd name="T70" fmla="+- 0 2513 2406"/>
                <a:gd name="T71" fmla="*/ 2513 h 308"/>
                <a:gd name="T72" fmla="+- 0 10016 9804"/>
                <a:gd name="T73" fmla="*/ T72 w 214"/>
                <a:gd name="T74" fmla="+- 0 2493 2406"/>
                <a:gd name="T75" fmla="*/ 2493 h 308"/>
                <a:gd name="T76" fmla="+- 0 9986 9804"/>
                <a:gd name="T77" fmla="*/ T76 w 214"/>
                <a:gd name="T78" fmla="+- 0 2438 2406"/>
                <a:gd name="T79" fmla="*/ 2438 h 308"/>
                <a:gd name="T80" fmla="+- 0 9927 9804"/>
                <a:gd name="T81" fmla="*/ T80 w 214"/>
                <a:gd name="T82" fmla="+- 0 2408 2406"/>
                <a:gd name="T83" fmla="*/ 2408 h 308"/>
                <a:gd name="T84" fmla="+- 0 9902 9804"/>
                <a:gd name="T85" fmla="*/ T84 w 214"/>
                <a:gd name="T86" fmla="+- 0 2406 2406"/>
                <a:gd name="T87" fmla="*/ 2406 h 3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214" h="308">
                  <a:moveTo>
                    <a:pt x="98" y="0"/>
                  </a:moveTo>
                  <a:lnTo>
                    <a:pt x="42" y="22"/>
                  </a:lnTo>
                  <a:lnTo>
                    <a:pt x="7" y="75"/>
                  </a:lnTo>
                  <a:lnTo>
                    <a:pt x="0" y="126"/>
                  </a:lnTo>
                  <a:lnTo>
                    <a:pt x="6" y="145"/>
                  </a:lnTo>
                  <a:lnTo>
                    <a:pt x="15" y="163"/>
                  </a:lnTo>
                  <a:lnTo>
                    <a:pt x="27" y="180"/>
                  </a:lnTo>
                  <a:lnTo>
                    <a:pt x="44" y="195"/>
                  </a:lnTo>
                  <a:lnTo>
                    <a:pt x="50" y="201"/>
                  </a:lnTo>
                  <a:lnTo>
                    <a:pt x="88" y="269"/>
                  </a:lnTo>
                  <a:lnTo>
                    <a:pt x="107" y="308"/>
                  </a:lnTo>
                  <a:lnTo>
                    <a:pt x="112" y="298"/>
                  </a:lnTo>
                  <a:lnTo>
                    <a:pt x="147" y="236"/>
                  </a:lnTo>
                  <a:lnTo>
                    <a:pt x="184" y="181"/>
                  </a:lnTo>
                  <a:lnTo>
                    <a:pt x="196" y="166"/>
                  </a:lnTo>
                  <a:lnTo>
                    <a:pt x="206" y="148"/>
                  </a:lnTo>
                  <a:lnTo>
                    <a:pt x="212" y="128"/>
                  </a:lnTo>
                  <a:lnTo>
                    <a:pt x="214" y="107"/>
                  </a:lnTo>
                  <a:lnTo>
                    <a:pt x="212" y="87"/>
                  </a:lnTo>
                  <a:lnTo>
                    <a:pt x="182" y="32"/>
                  </a:lnTo>
                  <a:lnTo>
                    <a:pt x="123" y="2"/>
                  </a:lnTo>
                  <a:lnTo>
                    <a:pt x="9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" name="Rettangolo 4"/>
          <p:cNvSpPr/>
          <p:nvPr/>
        </p:nvSpPr>
        <p:spPr>
          <a:xfrm>
            <a:off x="6216636" y="4452567"/>
            <a:ext cx="623642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BO</a:t>
            </a:r>
          </a:p>
        </p:txBody>
      </p:sp>
      <p:sp>
        <p:nvSpPr>
          <p:cNvPr id="102" name="Rettangolo 101"/>
          <p:cNvSpPr/>
          <p:nvPr/>
        </p:nvSpPr>
        <p:spPr>
          <a:xfrm>
            <a:off x="6216636" y="5332237"/>
            <a:ext cx="623642" cy="576064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6"/>
                </a:solidFill>
              </a:rPr>
              <a:t>CE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7EEFCFE-28A1-4AE2-88AF-F092C3544C6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4" b="7602"/>
          <a:stretch/>
        </p:blipFill>
        <p:spPr>
          <a:xfrm>
            <a:off x="10721436" y="1124745"/>
            <a:ext cx="1277840" cy="1108194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7"/>
          <a:srcRect t="8334" r="24458" b="12071"/>
          <a:stretch/>
        </p:blipFill>
        <p:spPr>
          <a:xfrm>
            <a:off x="4910040" y="284129"/>
            <a:ext cx="7089236" cy="72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527051" y="199505"/>
            <a:ext cx="11233149" cy="448888"/>
          </a:xfrm>
        </p:spPr>
        <p:txBody>
          <a:bodyPr/>
          <a:lstStyle/>
          <a:p>
            <a:r>
              <a:rPr lang="it-IT" sz="3600" dirty="0" smtClean="0"/>
              <a:t>Corsi triennali - Dipartimento di Informatica</a:t>
            </a:r>
            <a:endParaRPr lang="it-IT" sz="3600" dirty="0"/>
          </a:p>
        </p:txBody>
      </p:sp>
      <p:sp>
        <p:nvSpPr>
          <p:cNvPr id="88" name="Segnaposto contenuto 2">
            <a:extLst>
              <a:ext uri="{FF2B5EF4-FFF2-40B4-BE49-F238E27FC236}">
                <a16:creationId xmlns:a16="http://schemas.microsoft.com/office/drawing/2014/main" id="{CBA4D077-273D-4F1F-9DA4-87C0E8251964}"/>
              </a:ext>
            </a:extLst>
          </p:cNvPr>
          <p:cNvSpPr txBox="1">
            <a:spLocks/>
          </p:cNvSpPr>
          <p:nvPr/>
        </p:nvSpPr>
        <p:spPr>
          <a:xfrm>
            <a:off x="289559" y="688040"/>
            <a:ext cx="6992389" cy="57044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36" indent="-91436" algn="l" defTabSz="914354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29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00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71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42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4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3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25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1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lvl="0" indent="-628650">
              <a:buClr>
                <a:srgbClr val="4A66AC"/>
              </a:buClr>
              <a:buNone/>
              <a:defRPr/>
            </a:pPr>
            <a:r>
              <a:rPr lang="it-IT" sz="2600" b="1" dirty="0" smtClean="0">
                <a:solidFill>
                  <a:schemeClr val="tx1"/>
                </a:solidFill>
              </a:rPr>
              <a:t>Sede di Cesena</a:t>
            </a:r>
          </a:p>
          <a:p>
            <a:pPr marL="628650" lvl="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2600" b="1" dirty="0" smtClean="0">
                <a:solidFill>
                  <a:schemeClr val="tx1"/>
                </a:solidFill>
              </a:rPr>
              <a:t>LT Ingegneria e Scienze Informatiche</a:t>
            </a:r>
          </a:p>
          <a:p>
            <a:pPr marL="628650" lvl="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2600" b="1" dirty="0" smtClean="0">
                <a:solidFill>
                  <a:schemeClr val="tx1"/>
                </a:solidFill>
              </a:rPr>
              <a:t>Laurea a orientamento Professionale in 	 Tecnologie dei Sistemi Informatici</a:t>
            </a:r>
          </a:p>
          <a:p>
            <a:pPr marL="628650" indent="-628650">
              <a:buClr>
                <a:srgbClr val="4A66AC"/>
              </a:buClr>
              <a:buNone/>
              <a:defRPr/>
            </a:pPr>
            <a:endParaRPr lang="it-IT" sz="100" dirty="0" smtClean="0">
              <a:solidFill>
                <a:schemeClr val="tx1"/>
              </a:solidFill>
            </a:endParaRPr>
          </a:p>
          <a:p>
            <a:pPr marL="628650" indent="-628650"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None/>
              <a:defRPr/>
            </a:pPr>
            <a:r>
              <a:rPr lang="it-IT" sz="2600" dirty="0" smtClean="0">
                <a:solidFill>
                  <a:schemeClr val="tx1"/>
                </a:solidFill>
              </a:rPr>
              <a:t>Sede di Bologna</a:t>
            </a:r>
          </a:p>
          <a:p>
            <a:pPr marL="62865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2600" dirty="0" smtClean="0">
                <a:solidFill>
                  <a:schemeClr val="tx1"/>
                </a:solidFill>
              </a:rPr>
              <a:t>LT Ingegneria Informatica</a:t>
            </a:r>
          </a:p>
          <a:p>
            <a:pPr marL="628650" marR="0" lvl="0" indent="-628650" algn="l" defTabSz="914354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 Informatica per il Management</a:t>
            </a:r>
          </a:p>
          <a:p>
            <a:pPr marL="62865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2600" dirty="0" smtClean="0">
                <a:solidFill>
                  <a:schemeClr val="tx1"/>
                </a:solidFill>
              </a:rPr>
              <a:t>LT Informatica </a:t>
            </a:r>
          </a:p>
          <a:p>
            <a:pPr marL="628650" marR="0" lvl="0" indent="-628650" algn="l" defTabSz="914354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A66AC"/>
              </a:buClr>
              <a:buSzPct val="100000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4" name="Gruppo 63"/>
          <p:cNvGrpSpPr/>
          <p:nvPr/>
        </p:nvGrpSpPr>
        <p:grpSpPr>
          <a:xfrm>
            <a:off x="6633628" y="1893522"/>
            <a:ext cx="5037450" cy="426332"/>
            <a:chOff x="6672064" y="2785429"/>
            <a:chExt cx="2698586" cy="355539"/>
          </a:xfrm>
        </p:grpSpPr>
        <p:grpSp>
          <p:nvGrpSpPr>
            <p:cNvPr id="49" name="Group 173"/>
            <p:cNvGrpSpPr>
              <a:grpSpLocks/>
            </p:cNvGrpSpPr>
            <p:nvPr/>
          </p:nvGrpSpPr>
          <p:grpSpPr bwMode="auto">
            <a:xfrm>
              <a:off x="6672064" y="2785429"/>
              <a:ext cx="1872208" cy="350460"/>
              <a:chOff x="921" y="10880"/>
              <a:chExt cx="1642" cy="414"/>
            </a:xfrm>
          </p:grpSpPr>
          <p:sp>
            <p:nvSpPr>
              <p:cNvPr id="63" name="Freeform 174"/>
              <p:cNvSpPr>
                <a:spLocks/>
              </p:cNvSpPr>
              <p:nvPr/>
            </p:nvSpPr>
            <p:spPr bwMode="auto">
              <a:xfrm>
                <a:off x="921" y="10880"/>
                <a:ext cx="1642" cy="414"/>
              </a:xfrm>
              <a:custGeom>
                <a:avLst/>
                <a:gdLst>
                  <a:gd name="T0" fmla="+- 0 2563 921"/>
                  <a:gd name="T1" fmla="*/ T0 w 1642"/>
                  <a:gd name="T2" fmla="+- 0 11294 10880"/>
                  <a:gd name="T3" fmla="*/ 11294 h 414"/>
                  <a:gd name="T4" fmla="+- 0 921 921"/>
                  <a:gd name="T5" fmla="*/ T4 w 1642"/>
                  <a:gd name="T6" fmla="+- 0 11294 10880"/>
                  <a:gd name="T7" fmla="*/ 11294 h 414"/>
                  <a:gd name="T8" fmla="+- 0 921 921"/>
                  <a:gd name="T9" fmla="*/ T8 w 1642"/>
                  <a:gd name="T10" fmla="+- 0 10880 10880"/>
                  <a:gd name="T11" fmla="*/ 10880 h 414"/>
                  <a:gd name="T12" fmla="+- 0 2563 921"/>
                  <a:gd name="T13" fmla="*/ T12 w 1642"/>
                  <a:gd name="T14" fmla="+- 0 10880 10880"/>
                  <a:gd name="T15" fmla="*/ 10880 h 414"/>
                  <a:gd name="T16" fmla="+- 0 2563 921"/>
                  <a:gd name="T17" fmla="*/ T16 w 1642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42" h="414">
                    <a:moveTo>
                      <a:pt x="1642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1642" y="0"/>
                    </a:lnTo>
                    <a:lnTo>
                      <a:pt x="1642" y="414"/>
                    </a:lnTo>
                  </a:path>
                </a:pathLst>
              </a:custGeom>
              <a:solidFill>
                <a:srgbClr val="4C8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  <p:grpSp>
          <p:nvGrpSpPr>
            <p:cNvPr id="50" name="Group 171"/>
            <p:cNvGrpSpPr>
              <a:grpSpLocks/>
            </p:cNvGrpSpPr>
            <p:nvPr/>
          </p:nvGrpSpPr>
          <p:grpSpPr bwMode="auto">
            <a:xfrm>
              <a:off x="9154626" y="2785429"/>
              <a:ext cx="216024" cy="350460"/>
              <a:chOff x="2563" y="10880"/>
              <a:chExt cx="771" cy="414"/>
            </a:xfrm>
          </p:grpSpPr>
          <p:sp>
            <p:nvSpPr>
              <p:cNvPr id="58" name="Freeform 172"/>
              <p:cNvSpPr>
                <a:spLocks/>
              </p:cNvSpPr>
              <p:nvPr/>
            </p:nvSpPr>
            <p:spPr bwMode="auto">
              <a:xfrm>
                <a:off x="2563" y="10880"/>
                <a:ext cx="771" cy="414"/>
              </a:xfrm>
              <a:custGeom>
                <a:avLst/>
                <a:gdLst>
                  <a:gd name="T0" fmla="+- 0 3334 2563"/>
                  <a:gd name="T1" fmla="*/ T0 w 771"/>
                  <a:gd name="T2" fmla="+- 0 11294 10880"/>
                  <a:gd name="T3" fmla="*/ 11294 h 414"/>
                  <a:gd name="T4" fmla="+- 0 2563 2563"/>
                  <a:gd name="T5" fmla="*/ T4 w 771"/>
                  <a:gd name="T6" fmla="+- 0 11294 10880"/>
                  <a:gd name="T7" fmla="*/ 11294 h 414"/>
                  <a:gd name="T8" fmla="+- 0 2563 2563"/>
                  <a:gd name="T9" fmla="*/ T8 w 771"/>
                  <a:gd name="T10" fmla="+- 0 10880 10880"/>
                  <a:gd name="T11" fmla="*/ 10880 h 414"/>
                  <a:gd name="T12" fmla="+- 0 3334 2563"/>
                  <a:gd name="T13" fmla="*/ T12 w 771"/>
                  <a:gd name="T14" fmla="+- 0 10880 10880"/>
                  <a:gd name="T15" fmla="*/ 10880 h 414"/>
                  <a:gd name="T16" fmla="+- 0 3334 2563"/>
                  <a:gd name="T17" fmla="*/ T16 w 771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71" h="414">
                    <a:moveTo>
                      <a:pt x="771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771" y="0"/>
                    </a:lnTo>
                    <a:lnTo>
                      <a:pt x="771" y="414"/>
                    </a:lnTo>
                  </a:path>
                </a:pathLst>
              </a:custGeom>
              <a:solidFill>
                <a:srgbClr val="BF56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  <p:grpSp>
          <p:nvGrpSpPr>
            <p:cNvPr id="52" name="Group 167"/>
            <p:cNvGrpSpPr>
              <a:grpSpLocks/>
            </p:cNvGrpSpPr>
            <p:nvPr/>
          </p:nvGrpSpPr>
          <p:grpSpPr bwMode="auto">
            <a:xfrm>
              <a:off x="8544272" y="2785429"/>
              <a:ext cx="618778" cy="350460"/>
              <a:chOff x="3334" y="10880"/>
              <a:chExt cx="671" cy="414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56" name="Freeform 168"/>
              <p:cNvSpPr>
                <a:spLocks/>
              </p:cNvSpPr>
              <p:nvPr/>
            </p:nvSpPr>
            <p:spPr bwMode="auto">
              <a:xfrm>
                <a:off x="3334" y="10880"/>
                <a:ext cx="671" cy="414"/>
              </a:xfrm>
              <a:custGeom>
                <a:avLst/>
                <a:gdLst>
                  <a:gd name="T0" fmla="+- 0 4005 3334"/>
                  <a:gd name="T1" fmla="*/ T0 w 671"/>
                  <a:gd name="T2" fmla="+- 0 11294 10880"/>
                  <a:gd name="T3" fmla="*/ 11294 h 414"/>
                  <a:gd name="T4" fmla="+- 0 3334 3334"/>
                  <a:gd name="T5" fmla="*/ T4 w 671"/>
                  <a:gd name="T6" fmla="+- 0 11294 10880"/>
                  <a:gd name="T7" fmla="*/ 11294 h 414"/>
                  <a:gd name="T8" fmla="+- 0 3334 3334"/>
                  <a:gd name="T9" fmla="*/ T8 w 671"/>
                  <a:gd name="T10" fmla="+- 0 10880 10880"/>
                  <a:gd name="T11" fmla="*/ 10880 h 414"/>
                  <a:gd name="T12" fmla="+- 0 4005 3334"/>
                  <a:gd name="T13" fmla="*/ T12 w 671"/>
                  <a:gd name="T14" fmla="+- 0 10880 10880"/>
                  <a:gd name="T15" fmla="*/ 10880 h 414"/>
                  <a:gd name="T16" fmla="+- 0 4005 3334"/>
                  <a:gd name="T17" fmla="*/ T16 w 671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71" h="414">
                    <a:moveTo>
                      <a:pt x="671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671" y="0"/>
                    </a:lnTo>
                    <a:lnTo>
                      <a:pt x="671" y="41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  <p:sp>
          <p:nvSpPr>
            <p:cNvPr id="53" name="Text Box 93"/>
            <p:cNvSpPr txBox="1">
              <a:spLocks noChangeArrowheads="1"/>
            </p:cNvSpPr>
            <p:nvPr/>
          </p:nvSpPr>
          <p:spPr bwMode="auto">
            <a:xfrm>
              <a:off x="6672064" y="2790508"/>
              <a:ext cx="1389988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92"/>
            <p:cNvSpPr txBox="1">
              <a:spLocks noChangeArrowheads="1"/>
            </p:cNvSpPr>
            <p:nvPr/>
          </p:nvSpPr>
          <p:spPr bwMode="auto">
            <a:xfrm>
              <a:off x="8062052" y="2790508"/>
              <a:ext cx="652668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6633628" y="1296750"/>
            <a:ext cx="5019754" cy="426332"/>
            <a:chOff x="6672064" y="2320349"/>
            <a:chExt cx="2689106" cy="355539"/>
          </a:xfrm>
        </p:grpSpPr>
        <p:grpSp>
          <p:nvGrpSpPr>
            <p:cNvPr id="41" name="Group 173"/>
            <p:cNvGrpSpPr>
              <a:grpSpLocks/>
            </p:cNvGrpSpPr>
            <p:nvPr/>
          </p:nvGrpSpPr>
          <p:grpSpPr bwMode="auto">
            <a:xfrm>
              <a:off x="6672064" y="2320349"/>
              <a:ext cx="1831856" cy="350460"/>
              <a:chOff x="921" y="10880"/>
              <a:chExt cx="1642" cy="414"/>
            </a:xfrm>
          </p:grpSpPr>
          <p:sp>
            <p:nvSpPr>
              <p:cNvPr id="62" name="Freeform 174"/>
              <p:cNvSpPr>
                <a:spLocks/>
              </p:cNvSpPr>
              <p:nvPr/>
            </p:nvSpPr>
            <p:spPr bwMode="auto">
              <a:xfrm>
                <a:off x="921" y="10880"/>
                <a:ext cx="1642" cy="414"/>
              </a:xfrm>
              <a:custGeom>
                <a:avLst/>
                <a:gdLst>
                  <a:gd name="T0" fmla="+- 0 2563 921"/>
                  <a:gd name="T1" fmla="*/ T0 w 1642"/>
                  <a:gd name="T2" fmla="+- 0 11294 10880"/>
                  <a:gd name="T3" fmla="*/ 11294 h 414"/>
                  <a:gd name="T4" fmla="+- 0 921 921"/>
                  <a:gd name="T5" fmla="*/ T4 w 1642"/>
                  <a:gd name="T6" fmla="+- 0 11294 10880"/>
                  <a:gd name="T7" fmla="*/ 11294 h 414"/>
                  <a:gd name="T8" fmla="+- 0 921 921"/>
                  <a:gd name="T9" fmla="*/ T8 w 1642"/>
                  <a:gd name="T10" fmla="+- 0 10880 10880"/>
                  <a:gd name="T11" fmla="*/ 10880 h 414"/>
                  <a:gd name="T12" fmla="+- 0 2563 921"/>
                  <a:gd name="T13" fmla="*/ T12 w 1642"/>
                  <a:gd name="T14" fmla="+- 0 10880 10880"/>
                  <a:gd name="T15" fmla="*/ 10880 h 414"/>
                  <a:gd name="T16" fmla="+- 0 2563 921"/>
                  <a:gd name="T17" fmla="*/ T16 w 1642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42" h="414">
                    <a:moveTo>
                      <a:pt x="1642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1642" y="0"/>
                    </a:lnTo>
                    <a:lnTo>
                      <a:pt x="1642" y="414"/>
                    </a:lnTo>
                  </a:path>
                </a:pathLst>
              </a:custGeom>
              <a:solidFill>
                <a:srgbClr val="4C8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  <p:grpSp>
          <p:nvGrpSpPr>
            <p:cNvPr id="42" name="Group 171"/>
            <p:cNvGrpSpPr>
              <a:grpSpLocks/>
            </p:cNvGrpSpPr>
            <p:nvPr/>
          </p:nvGrpSpPr>
          <p:grpSpPr bwMode="auto">
            <a:xfrm>
              <a:off x="8504103" y="2320349"/>
              <a:ext cx="751637" cy="350460"/>
              <a:chOff x="2621" y="10880"/>
              <a:chExt cx="713" cy="414"/>
            </a:xfrm>
          </p:grpSpPr>
          <p:sp>
            <p:nvSpPr>
              <p:cNvPr id="61" name="Freeform 172"/>
              <p:cNvSpPr>
                <a:spLocks/>
              </p:cNvSpPr>
              <p:nvPr/>
            </p:nvSpPr>
            <p:spPr bwMode="auto">
              <a:xfrm>
                <a:off x="2621" y="10880"/>
                <a:ext cx="713" cy="414"/>
              </a:xfrm>
              <a:custGeom>
                <a:avLst/>
                <a:gdLst>
                  <a:gd name="T0" fmla="+- 0 3334 2563"/>
                  <a:gd name="T1" fmla="*/ T0 w 771"/>
                  <a:gd name="T2" fmla="+- 0 11294 10880"/>
                  <a:gd name="T3" fmla="*/ 11294 h 414"/>
                  <a:gd name="T4" fmla="+- 0 2563 2563"/>
                  <a:gd name="T5" fmla="*/ T4 w 771"/>
                  <a:gd name="T6" fmla="+- 0 11294 10880"/>
                  <a:gd name="T7" fmla="*/ 11294 h 414"/>
                  <a:gd name="T8" fmla="+- 0 2563 2563"/>
                  <a:gd name="T9" fmla="*/ T8 w 771"/>
                  <a:gd name="T10" fmla="+- 0 10880 10880"/>
                  <a:gd name="T11" fmla="*/ 10880 h 414"/>
                  <a:gd name="T12" fmla="+- 0 3334 2563"/>
                  <a:gd name="T13" fmla="*/ T12 w 771"/>
                  <a:gd name="T14" fmla="+- 0 10880 10880"/>
                  <a:gd name="T15" fmla="*/ 10880 h 414"/>
                  <a:gd name="T16" fmla="+- 0 3334 2563"/>
                  <a:gd name="T17" fmla="*/ T16 w 771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71" h="414">
                    <a:moveTo>
                      <a:pt x="771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771" y="0"/>
                    </a:lnTo>
                    <a:lnTo>
                      <a:pt x="771" y="414"/>
                    </a:lnTo>
                  </a:path>
                </a:pathLst>
              </a:custGeom>
              <a:solidFill>
                <a:srgbClr val="BF56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  <p:sp>
          <p:nvSpPr>
            <p:cNvPr id="32" name="Text Box 93"/>
            <p:cNvSpPr txBox="1">
              <a:spLocks noChangeArrowheads="1"/>
            </p:cNvSpPr>
            <p:nvPr/>
          </p:nvSpPr>
          <p:spPr bwMode="auto">
            <a:xfrm>
              <a:off x="6672064" y="2325428"/>
              <a:ext cx="1389988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92"/>
            <p:cNvSpPr txBox="1">
              <a:spLocks noChangeArrowheads="1"/>
            </p:cNvSpPr>
            <p:nvPr/>
          </p:nvSpPr>
          <p:spPr bwMode="auto">
            <a:xfrm>
              <a:off x="8062052" y="2325428"/>
              <a:ext cx="652668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91"/>
            <p:cNvSpPr txBox="1">
              <a:spLocks noChangeArrowheads="1"/>
            </p:cNvSpPr>
            <p:nvPr/>
          </p:nvSpPr>
          <p:spPr bwMode="auto">
            <a:xfrm>
              <a:off x="8714720" y="2325428"/>
              <a:ext cx="568016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" name="Group 167"/>
            <p:cNvGrpSpPr>
              <a:grpSpLocks/>
            </p:cNvGrpSpPr>
            <p:nvPr/>
          </p:nvGrpSpPr>
          <p:grpSpPr bwMode="auto">
            <a:xfrm>
              <a:off x="9254490" y="2320349"/>
              <a:ext cx="106680" cy="350460"/>
              <a:chOff x="3334" y="10880"/>
              <a:chExt cx="671" cy="414"/>
            </a:xfrm>
          </p:grpSpPr>
          <p:sp>
            <p:nvSpPr>
              <p:cNvPr id="59" name="Freeform 168"/>
              <p:cNvSpPr>
                <a:spLocks/>
              </p:cNvSpPr>
              <p:nvPr/>
            </p:nvSpPr>
            <p:spPr bwMode="auto">
              <a:xfrm>
                <a:off x="3334" y="10880"/>
                <a:ext cx="671" cy="414"/>
              </a:xfrm>
              <a:custGeom>
                <a:avLst/>
                <a:gdLst>
                  <a:gd name="T0" fmla="+- 0 4005 3334"/>
                  <a:gd name="T1" fmla="*/ T0 w 671"/>
                  <a:gd name="T2" fmla="+- 0 11294 10880"/>
                  <a:gd name="T3" fmla="*/ 11294 h 414"/>
                  <a:gd name="T4" fmla="+- 0 3334 3334"/>
                  <a:gd name="T5" fmla="*/ T4 w 671"/>
                  <a:gd name="T6" fmla="+- 0 11294 10880"/>
                  <a:gd name="T7" fmla="*/ 11294 h 414"/>
                  <a:gd name="T8" fmla="+- 0 3334 3334"/>
                  <a:gd name="T9" fmla="*/ T8 w 671"/>
                  <a:gd name="T10" fmla="+- 0 10880 10880"/>
                  <a:gd name="T11" fmla="*/ 10880 h 414"/>
                  <a:gd name="T12" fmla="+- 0 4005 3334"/>
                  <a:gd name="T13" fmla="*/ T12 w 671"/>
                  <a:gd name="T14" fmla="+- 0 10880 10880"/>
                  <a:gd name="T15" fmla="*/ 10880 h 414"/>
                  <a:gd name="T16" fmla="+- 0 4005 3334"/>
                  <a:gd name="T17" fmla="*/ T16 w 671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71" h="414">
                    <a:moveTo>
                      <a:pt x="671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671" y="0"/>
                    </a:lnTo>
                    <a:lnTo>
                      <a:pt x="671" y="414"/>
                    </a:lnTo>
                  </a:path>
                </a:pathLst>
              </a:custGeom>
              <a:solidFill>
                <a:srgbClr val="93BD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57" name="Gruppo 56"/>
          <p:cNvGrpSpPr/>
          <p:nvPr/>
        </p:nvGrpSpPr>
        <p:grpSpPr>
          <a:xfrm>
            <a:off x="6638301" y="3093686"/>
            <a:ext cx="5009240" cy="420241"/>
            <a:chOff x="6674600" y="1844824"/>
            <a:chExt cx="2683473" cy="350460"/>
          </a:xfrm>
        </p:grpSpPr>
        <p:sp>
          <p:nvSpPr>
            <p:cNvPr id="36" name="Freeform 182"/>
            <p:cNvSpPr>
              <a:spLocks/>
            </p:cNvSpPr>
            <p:nvPr/>
          </p:nvSpPr>
          <p:spPr bwMode="auto">
            <a:xfrm>
              <a:off x="6674600" y="1844833"/>
              <a:ext cx="1585480" cy="350451"/>
            </a:xfrm>
            <a:custGeom>
              <a:avLst/>
              <a:gdLst>
                <a:gd name="T0" fmla="+- 0 2757 921"/>
                <a:gd name="T1" fmla="*/ T0 w 1836"/>
                <a:gd name="T2" fmla="+- 0 10473 10059"/>
                <a:gd name="T3" fmla="*/ 10473 h 414"/>
                <a:gd name="T4" fmla="+- 0 921 921"/>
                <a:gd name="T5" fmla="*/ T4 w 1836"/>
                <a:gd name="T6" fmla="+- 0 10473 10059"/>
                <a:gd name="T7" fmla="*/ 10473 h 414"/>
                <a:gd name="T8" fmla="+- 0 921 921"/>
                <a:gd name="T9" fmla="*/ T8 w 1836"/>
                <a:gd name="T10" fmla="+- 0 10059 10059"/>
                <a:gd name="T11" fmla="*/ 10059 h 414"/>
                <a:gd name="T12" fmla="+- 0 2757 921"/>
                <a:gd name="T13" fmla="*/ T12 w 1836"/>
                <a:gd name="T14" fmla="+- 0 10059 10059"/>
                <a:gd name="T15" fmla="*/ 10059 h 414"/>
                <a:gd name="T16" fmla="+- 0 2757 921"/>
                <a:gd name="T17" fmla="*/ T16 w 1836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836" h="414">
                  <a:moveTo>
                    <a:pt x="1836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1836" y="0"/>
                  </a:lnTo>
                  <a:lnTo>
                    <a:pt x="1836" y="414"/>
                  </a:lnTo>
                </a:path>
              </a:pathLst>
            </a:custGeom>
            <a:solidFill>
              <a:srgbClr val="4C82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37" name="Freeform 180"/>
            <p:cNvSpPr>
              <a:spLocks/>
            </p:cNvSpPr>
            <p:nvPr/>
          </p:nvSpPr>
          <p:spPr bwMode="auto">
            <a:xfrm>
              <a:off x="8244840" y="1844832"/>
              <a:ext cx="579120" cy="350451"/>
            </a:xfrm>
            <a:custGeom>
              <a:avLst/>
              <a:gdLst>
                <a:gd name="T0" fmla="+- 0 3398 2757"/>
                <a:gd name="T1" fmla="*/ T0 w 641"/>
                <a:gd name="T2" fmla="+- 0 10473 10059"/>
                <a:gd name="T3" fmla="*/ 10473 h 414"/>
                <a:gd name="T4" fmla="+- 0 2757 2757"/>
                <a:gd name="T5" fmla="*/ T4 w 641"/>
                <a:gd name="T6" fmla="+- 0 10473 10059"/>
                <a:gd name="T7" fmla="*/ 10473 h 414"/>
                <a:gd name="T8" fmla="+- 0 2757 2757"/>
                <a:gd name="T9" fmla="*/ T8 w 641"/>
                <a:gd name="T10" fmla="+- 0 10059 10059"/>
                <a:gd name="T11" fmla="*/ 10059 h 414"/>
                <a:gd name="T12" fmla="+- 0 3398 2757"/>
                <a:gd name="T13" fmla="*/ T12 w 641"/>
                <a:gd name="T14" fmla="+- 0 10059 10059"/>
                <a:gd name="T15" fmla="*/ 10059 h 414"/>
                <a:gd name="T16" fmla="+- 0 3398 2757"/>
                <a:gd name="T17" fmla="*/ T16 w 641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641" h="414">
                  <a:moveTo>
                    <a:pt x="641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641" y="0"/>
                  </a:lnTo>
                  <a:lnTo>
                    <a:pt x="641" y="414"/>
                  </a:lnTo>
                </a:path>
              </a:pathLst>
            </a:custGeom>
            <a:solidFill>
              <a:srgbClr val="BF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8816340" y="1844824"/>
              <a:ext cx="461723" cy="350451"/>
            </a:xfrm>
            <a:custGeom>
              <a:avLst/>
              <a:gdLst>
                <a:gd name="T0" fmla="+- 0 3986 3396"/>
                <a:gd name="T1" fmla="*/ T0 w 590"/>
                <a:gd name="T2" fmla="+- 0 10473 10059"/>
                <a:gd name="T3" fmla="*/ 10473 h 414"/>
                <a:gd name="T4" fmla="+- 0 3396 3396"/>
                <a:gd name="T5" fmla="*/ T4 w 590"/>
                <a:gd name="T6" fmla="+- 0 10473 10059"/>
                <a:gd name="T7" fmla="*/ 10473 h 414"/>
                <a:gd name="T8" fmla="+- 0 3396 3396"/>
                <a:gd name="T9" fmla="*/ T8 w 590"/>
                <a:gd name="T10" fmla="+- 0 10059 10059"/>
                <a:gd name="T11" fmla="*/ 10059 h 414"/>
                <a:gd name="T12" fmla="+- 0 3986 3396"/>
                <a:gd name="T13" fmla="*/ T12 w 590"/>
                <a:gd name="T14" fmla="+- 0 10059 10059"/>
                <a:gd name="T15" fmla="*/ 10059 h 414"/>
                <a:gd name="T16" fmla="+- 0 3986 3396"/>
                <a:gd name="T17" fmla="*/ T16 w 590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90" h="414">
                  <a:moveTo>
                    <a:pt x="590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590" y="0"/>
                  </a:lnTo>
                  <a:lnTo>
                    <a:pt x="590" y="414"/>
                  </a:lnTo>
                </a:path>
              </a:pathLst>
            </a:custGeom>
            <a:solidFill>
              <a:srgbClr val="93B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55" name="Freeform 176"/>
            <p:cNvSpPr>
              <a:spLocks/>
            </p:cNvSpPr>
            <p:nvPr/>
          </p:nvSpPr>
          <p:spPr bwMode="auto">
            <a:xfrm>
              <a:off x="9277350" y="1844824"/>
              <a:ext cx="80723" cy="350451"/>
            </a:xfrm>
            <a:custGeom>
              <a:avLst/>
              <a:gdLst>
                <a:gd name="T0" fmla="+- 0 3986 3396"/>
                <a:gd name="T1" fmla="*/ T0 w 590"/>
                <a:gd name="T2" fmla="+- 0 10473 10059"/>
                <a:gd name="T3" fmla="*/ 10473 h 414"/>
                <a:gd name="T4" fmla="+- 0 3396 3396"/>
                <a:gd name="T5" fmla="*/ T4 w 590"/>
                <a:gd name="T6" fmla="+- 0 10473 10059"/>
                <a:gd name="T7" fmla="*/ 10473 h 414"/>
                <a:gd name="T8" fmla="+- 0 3396 3396"/>
                <a:gd name="T9" fmla="*/ T8 w 590"/>
                <a:gd name="T10" fmla="+- 0 10059 10059"/>
                <a:gd name="T11" fmla="*/ 10059 h 414"/>
                <a:gd name="T12" fmla="+- 0 3986 3396"/>
                <a:gd name="T13" fmla="*/ T12 w 590"/>
                <a:gd name="T14" fmla="+- 0 10059 10059"/>
                <a:gd name="T15" fmla="*/ 10059 h 414"/>
                <a:gd name="T16" fmla="+- 0 3986 3396"/>
                <a:gd name="T17" fmla="*/ T16 w 590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90" h="414">
                  <a:moveTo>
                    <a:pt x="590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590" y="0"/>
                  </a:lnTo>
                  <a:lnTo>
                    <a:pt x="590" y="4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</p:grpSp>
      <p:grpSp>
        <p:nvGrpSpPr>
          <p:cNvPr id="134" name="Gruppo 133"/>
          <p:cNvGrpSpPr/>
          <p:nvPr/>
        </p:nvGrpSpPr>
        <p:grpSpPr>
          <a:xfrm>
            <a:off x="6633565" y="4162290"/>
            <a:ext cx="5019754" cy="426332"/>
            <a:chOff x="5577840" y="1482149"/>
            <a:chExt cx="3779486" cy="355539"/>
          </a:xfrm>
        </p:grpSpPr>
        <p:sp>
          <p:nvSpPr>
            <p:cNvPr id="77" name="Freeform 168"/>
            <p:cNvSpPr>
              <a:spLocks/>
            </p:cNvSpPr>
            <p:nvPr/>
          </p:nvSpPr>
          <p:spPr bwMode="auto">
            <a:xfrm>
              <a:off x="9060179" y="1482149"/>
              <a:ext cx="297147" cy="350460"/>
            </a:xfrm>
            <a:custGeom>
              <a:avLst/>
              <a:gdLst>
                <a:gd name="T0" fmla="+- 0 4005 3334"/>
                <a:gd name="T1" fmla="*/ T0 w 671"/>
                <a:gd name="T2" fmla="+- 0 11294 10880"/>
                <a:gd name="T3" fmla="*/ 11294 h 414"/>
                <a:gd name="T4" fmla="+- 0 3334 3334"/>
                <a:gd name="T5" fmla="*/ T4 w 671"/>
                <a:gd name="T6" fmla="+- 0 11294 10880"/>
                <a:gd name="T7" fmla="*/ 11294 h 414"/>
                <a:gd name="T8" fmla="+- 0 3334 3334"/>
                <a:gd name="T9" fmla="*/ T8 w 671"/>
                <a:gd name="T10" fmla="+- 0 10880 10880"/>
                <a:gd name="T11" fmla="*/ 10880 h 414"/>
                <a:gd name="T12" fmla="+- 0 4005 3334"/>
                <a:gd name="T13" fmla="*/ T12 w 671"/>
                <a:gd name="T14" fmla="+- 0 10880 10880"/>
                <a:gd name="T15" fmla="*/ 10880 h 414"/>
                <a:gd name="T16" fmla="+- 0 4005 3334"/>
                <a:gd name="T17" fmla="*/ T16 w 671"/>
                <a:gd name="T18" fmla="+- 0 11294 10880"/>
                <a:gd name="T19" fmla="*/ 11294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671" h="414">
                  <a:moveTo>
                    <a:pt x="671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671" y="0"/>
                  </a:lnTo>
                  <a:lnTo>
                    <a:pt x="671" y="414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grpSp>
          <p:nvGrpSpPr>
            <p:cNvPr id="72" name="Group 171"/>
            <p:cNvGrpSpPr>
              <a:grpSpLocks/>
            </p:cNvGrpSpPr>
            <p:nvPr/>
          </p:nvGrpSpPr>
          <p:grpSpPr bwMode="auto">
            <a:xfrm>
              <a:off x="8038435" y="1482149"/>
              <a:ext cx="1056411" cy="350460"/>
              <a:chOff x="2621" y="10880"/>
              <a:chExt cx="713" cy="414"/>
            </a:xfrm>
          </p:grpSpPr>
          <p:sp>
            <p:nvSpPr>
              <p:cNvPr id="78" name="Freeform 172"/>
              <p:cNvSpPr>
                <a:spLocks/>
              </p:cNvSpPr>
              <p:nvPr/>
            </p:nvSpPr>
            <p:spPr bwMode="auto">
              <a:xfrm>
                <a:off x="2621" y="10880"/>
                <a:ext cx="713" cy="414"/>
              </a:xfrm>
              <a:custGeom>
                <a:avLst/>
                <a:gdLst>
                  <a:gd name="T0" fmla="+- 0 3334 2563"/>
                  <a:gd name="T1" fmla="*/ T0 w 771"/>
                  <a:gd name="T2" fmla="+- 0 11294 10880"/>
                  <a:gd name="T3" fmla="*/ 11294 h 414"/>
                  <a:gd name="T4" fmla="+- 0 2563 2563"/>
                  <a:gd name="T5" fmla="*/ T4 w 771"/>
                  <a:gd name="T6" fmla="+- 0 11294 10880"/>
                  <a:gd name="T7" fmla="*/ 11294 h 414"/>
                  <a:gd name="T8" fmla="+- 0 2563 2563"/>
                  <a:gd name="T9" fmla="*/ T8 w 771"/>
                  <a:gd name="T10" fmla="+- 0 10880 10880"/>
                  <a:gd name="T11" fmla="*/ 10880 h 414"/>
                  <a:gd name="T12" fmla="+- 0 3334 2563"/>
                  <a:gd name="T13" fmla="*/ T12 w 771"/>
                  <a:gd name="T14" fmla="+- 0 10880 10880"/>
                  <a:gd name="T15" fmla="*/ 10880 h 414"/>
                  <a:gd name="T16" fmla="+- 0 3334 2563"/>
                  <a:gd name="T17" fmla="*/ T16 w 771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71" h="414">
                    <a:moveTo>
                      <a:pt x="771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771" y="0"/>
                    </a:lnTo>
                    <a:lnTo>
                      <a:pt x="771" y="414"/>
                    </a:lnTo>
                  </a:path>
                </a:pathLst>
              </a:custGeom>
              <a:solidFill>
                <a:srgbClr val="BF56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  <p:sp>
          <p:nvSpPr>
            <p:cNvPr id="73" name="Text Box 93"/>
            <p:cNvSpPr txBox="1">
              <a:spLocks noChangeArrowheads="1"/>
            </p:cNvSpPr>
            <p:nvPr/>
          </p:nvSpPr>
          <p:spPr bwMode="auto">
            <a:xfrm>
              <a:off x="5577840" y="1487228"/>
              <a:ext cx="1953601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92"/>
            <p:cNvSpPr txBox="1">
              <a:spLocks noChangeArrowheads="1"/>
            </p:cNvSpPr>
            <p:nvPr/>
          </p:nvSpPr>
          <p:spPr bwMode="auto">
            <a:xfrm>
              <a:off x="7531441" y="1487228"/>
              <a:ext cx="917312" cy="35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0">
                <a:lnSpc>
                  <a:spcPts val="1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1" name="Group 173"/>
            <p:cNvGrpSpPr>
              <a:grpSpLocks/>
            </p:cNvGrpSpPr>
            <p:nvPr/>
          </p:nvGrpSpPr>
          <p:grpSpPr bwMode="auto">
            <a:xfrm>
              <a:off x="5577840" y="1482149"/>
              <a:ext cx="2621280" cy="350460"/>
              <a:chOff x="921" y="10880"/>
              <a:chExt cx="1642" cy="414"/>
            </a:xfrm>
          </p:grpSpPr>
          <p:sp>
            <p:nvSpPr>
              <p:cNvPr id="79" name="Freeform 174"/>
              <p:cNvSpPr>
                <a:spLocks/>
              </p:cNvSpPr>
              <p:nvPr/>
            </p:nvSpPr>
            <p:spPr bwMode="auto">
              <a:xfrm>
                <a:off x="921" y="10880"/>
                <a:ext cx="1642" cy="414"/>
              </a:xfrm>
              <a:custGeom>
                <a:avLst/>
                <a:gdLst>
                  <a:gd name="T0" fmla="+- 0 2563 921"/>
                  <a:gd name="T1" fmla="*/ T0 w 1642"/>
                  <a:gd name="T2" fmla="+- 0 11294 10880"/>
                  <a:gd name="T3" fmla="*/ 11294 h 414"/>
                  <a:gd name="T4" fmla="+- 0 921 921"/>
                  <a:gd name="T5" fmla="*/ T4 w 1642"/>
                  <a:gd name="T6" fmla="+- 0 11294 10880"/>
                  <a:gd name="T7" fmla="*/ 11294 h 414"/>
                  <a:gd name="T8" fmla="+- 0 921 921"/>
                  <a:gd name="T9" fmla="*/ T8 w 1642"/>
                  <a:gd name="T10" fmla="+- 0 10880 10880"/>
                  <a:gd name="T11" fmla="*/ 10880 h 414"/>
                  <a:gd name="T12" fmla="+- 0 2563 921"/>
                  <a:gd name="T13" fmla="*/ T12 w 1642"/>
                  <a:gd name="T14" fmla="+- 0 10880 10880"/>
                  <a:gd name="T15" fmla="*/ 10880 h 414"/>
                  <a:gd name="T16" fmla="+- 0 2563 921"/>
                  <a:gd name="T17" fmla="*/ T16 w 1642"/>
                  <a:gd name="T18" fmla="+- 0 11294 10880"/>
                  <a:gd name="T19" fmla="*/ 11294 h 4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42" h="414">
                    <a:moveTo>
                      <a:pt x="1642" y="414"/>
                    </a:moveTo>
                    <a:lnTo>
                      <a:pt x="0" y="414"/>
                    </a:lnTo>
                    <a:lnTo>
                      <a:pt x="0" y="0"/>
                    </a:lnTo>
                    <a:lnTo>
                      <a:pt x="1642" y="0"/>
                    </a:lnTo>
                    <a:lnTo>
                      <a:pt x="1642" y="414"/>
                    </a:lnTo>
                  </a:path>
                </a:pathLst>
              </a:custGeom>
              <a:solidFill>
                <a:srgbClr val="4C8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43" name="Gruppo 142"/>
          <p:cNvGrpSpPr/>
          <p:nvPr/>
        </p:nvGrpSpPr>
        <p:grpSpPr>
          <a:xfrm>
            <a:off x="6638299" y="3630281"/>
            <a:ext cx="5008993" cy="420241"/>
            <a:chOff x="6229779" y="1067584"/>
            <a:chExt cx="3771384" cy="350460"/>
          </a:xfrm>
        </p:grpSpPr>
        <p:sp>
          <p:nvSpPr>
            <p:cNvPr id="136" name="Freeform 182"/>
            <p:cNvSpPr>
              <a:spLocks/>
            </p:cNvSpPr>
            <p:nvPr/>
          </p:nvSpPr>
          <p:spPr bwMode="auto">
            <a:xfrm>
              <a:off x="6229779" y="1067593"/>
              <a:ext cx="1901436" cy="350451"/>
            </a:xfrm>
            <a:custGeom>
              <a:avLst/>
              <a:gdLst>
                <a:gd name="T0" fmla="+- 0 2757 921"/>
                <a:gd name="T1" fmla="*/ T0 w 1836"/>
                <a:gd name="T2" fmla="+- 0 10473 10059"/>
                <a:gd name="T3" fmla="*/ 10473 h 414"/>
                <a:gd name="T4" fmla="+- 0 921 921"/>
                <a:gd name="T5" fmla="*/ T4 w 1836"/>
                <a:gd name="T6" fmla="+- 0 10473 10059"/>
                <a:gd name="T7" fmla="*/ 10473 h 414"/>
                <a:gd name="T8" fmla="+- 0 921 921"/>
                <a:gd name="T9" fmla="*/ T8 w 1836"/>
                <a:gd name="T10" fmla="+- 0 10059 10059"/>
                <a:gd name="T11" fmla="*/ 10059 h 414"/>
                <a:gd name="T12" fmla="+- 0 2757 921"/>
                <a:gd name="T13" fmla="*/ T12 w 1836"/>
                <a:gd name="T14" fmla="+- 0 10059 10059"/>
                <a:gd name="T15" fmla="*/ 10059 h 414"/>
                <a:gd name="T16" fmla="+- 0 2757 921"/>
                <a:gd name="T17" fmla="*/ T16 w 1836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836" h="414">
                  <a:moveTo>
                    <a:pt x="1836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1836" y="0"/>
                  </a:lnTo>
                  <a:lnTo>
                    <a:pt x="1836" y="414"/>
                  </a:lnTo>
                </a:path>
              </a:pathLst>
            </a:custGeom>
            <a:solidFill>
              <a:srgbClr val="4C82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38" name="Freeform 176"/>
            <p:cNvSpPr>
              <a:spLocks/>
            </p:cNvSpPr>
            <p:nvPr/>
          </p:nvSpPr>
          <p:spPr bwMode="auto">
            <a:xfrm>
              <a:off x="8602921" y="1067584"/>
              <a:ext cx="1398242" cy="350451"/>
            </a:xfrm>
            <a:custGeom>
              <a:avLst/>
              <a:gdLst>
                <a:gd name="T0" fmla="+- 0 3986 3396"/>
                <a:gd name="T1" fmla="*/ T0 w 590"/>
                <a:gd name="T2" fmla="+- 0 10473 10059"/>
                <a:gd name="T3" fmla="*/ 10473 h 414"/>
                <a:gd name="T4" fmla="+- 0 3396 3396"/>
                <a:gd name="T5" fmla="*/ T4 w 590"/>
                <a:gd name="T6" fmla="+- 0 10473 10059"/>
                <a:gd name="T7" fmla="*/ 10473 h 414"/>
                <a:gd name="T8" fmla="+- 0 3396 3396"/>
                <a:gd name="T9" fmla="*/ T8 w 590"/>
                <a:gd name="T10" fmla="+- 0 10059 10059"/>
                <a:gd name="T11" fmla="*/ 10059 h 414"/>
                <a:gd name="T12" fmla="+- 0 3986 3396"/>
                <a:gd name="T13" fmla="*/ T12 w 590"/>
                <a:gd name="T14" fmla="+- 0 10059 10059"/>
                <a:gd name="T15" fmla="*/ 10059 h 414"/>
                <a:gd name="T16" fmla="+- 0 3986 3396"/>
                <a:gd name="T17" fmla="*/ T16 w 590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90" h="414">
                  <a:moveTo>
                    <a:pt x="590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590" y="0"/>
                  </a:lnTo>
                  <a:lnTo>
                    <a:pt x="590" y="4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39" name="Freeform 176"/>
            <p:cNvSpPr>
              <a:spLocks/>
            </p:cNvSpPr>
            <p:nvPr/>
          </p:nvSpPr>
          <p:spPr bwMode="auto">
            <a:xfrm>
              <a:off x="8129691" y="1067584"/>
              <a:ext cx="475673" cy="350451"/>
            </a:xfrm>
            <a:custGeom>
              <a:avLst/>
              <a:gdLst>
                <a:gd name="T0" fmla="+- 0 3986 3396"/>
                <a:gd name="T1" fmla="*/ T0 w 590"/>
                <a:gd name="T2" fmla="+- 0 10473 10059"/>
                <a:gd name="T3" fmla="*/ 10473 h 414"/>
                <a:gd name="T4" fmla="+- 0 3396 3396"/>
                <a:gd name="T5" fmla="*/ T4 w 590"/>
                <a:gd name="T6" fmla="+- 0 10473 10059"/>
                <a:gd name="T7" fmla="*/ 10473 h 414"/>
                <a:gd name="T8" fmla="+- 0 3396 3396"/>
                <a:gd name="T9" fmla="*/ T8 w 590"/>
                <a:gd name="T10" fmla="+- 0 10059 10059"/>
                <a:gd name="T11" fmla="*/ 10059 h 414"/>
                <a:gd name="T12" fmla="+- 0 3986 3396"/>
                <a:gd name="T13" fmla="*/ T12 w 590"/>
                <a:gd name="T14" fmla="+- 0 10059 10059"/>
                <a:gd name="T15" fmla="*/ 10059 h 414"/>
                <a:gd name="T16" fmla="+- 0 3986 3396"/>
                <a:gd name="T17" fmla="*/ T16 w 590"/>
                <a:gd name="T18" fmla="+- 0 10473 10059"/>
                <a:gd name="T19" fmla="*/ 10473 h 4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90" h="414">
                  <a:moveTo>
                    <a:pt x="590" y="414"/>
                  </a:moveTo>
                  <a:lnTo>
                    <a:pt x="0" y="414"/>
                  </a:lnTo>
                  <a:lnTo>
                    <a:pt x="0" y="0"/>
                  </a:lnTo>
                  <a:lnTo>
                    <a:pt x="590" y="0"/>
                  </a:lnTo>
                  <a:lnTo>
                    <a:pt x="590" y="4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7345922" y="5386885"/>
            <a:ext cx="2342092" cy="587170"/>
            <a:chOff x="9687743" y="1981749"/>
            <a:chExt cx="2342092" cy="587170"/>
          </a:xfrm>
        </p:grpSpPr>
        <p:grpSp>
          <p:nvGrpSpPr>
            <p:cNvPr id="103" name="Group 146">
              <a:extLst>
                <a:ext uri="{FF2B5EF4-FFF2-40B4-BE49-F238E27FC236}">
                  <a16:creationId xmlns:a16="http://schemas.microsoft.com/office/drawing/2014/main" id="{0FD35828-FB9E-4BC7-8B6D-8EA27E738DDF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0565204" y="1104288"/>
              <a:ext cx="587170" cy="2342092"/>
              <a:chOff x="4795" y="9536"/>
              <a:chExt cx="357" cy="1332"/>
            </a:xfrm>
          </p:grpSpPr>
          <p:sp>
            <p:nvSpPr>
              <p:cNvPr id="105" name="Freeform 147">
                <a:extLst>
                  <a:ext uri="{FF2B5EF4-FFF2-40B4-BE49-F238E27FC236}">
                    <a16:creationId xmlns:a16="http://schemas.microsoft.com/office/drawing/2014/main" id="{465A0D95-42E6-4E33-B528-355BCD40E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5" y="9536"/>
                <a:ext cx="357" cy="1332"/>
              </a:xfrm>
              <a:custGeom>
                <a:avLst/>
                <a:gdLst>
                  <a:gd name="T0" fmla="+- 0 5152 4795"/>
                  <a:gd name="T1" fmla="*/ T0 w 357"/>
                  <a:gd name="T2" fmla="+- 0 10769 9549"/>
                  <a:gd name="T3" fmla="*/ 10769 h 1220"/>
                  <a:gd name="T4" fmla="+- 0 4795 4795"/>
                  <a:gd name="T5" fmla="*/ T4 w 357"/>
                  <a:gd name="T6" fmla="+- 0 10769 9549"/>
                  <a:gd name="T7" fmla="*/ 10769 h 1220"/>
                  <a:gd name="T8" fmla="+- 0 4795 4795"/>
                  <a:gd name="T9" fmla="*/ T8 w 357"/>
                  <a:gd name="T10" fmla="+- 0 9549 9549"/>
                  <a:gd name="T11" fmla="*/ 9549 h 1220"/>
                  <a:gd name="T12" fmla="+- 0 5152 4795"/>
                  <a:gd name="T13" fmla="*/ T12 w 357"/>
                  <a:gd name="T14" fmla="+- 0 9549 9549"/>
                  <a:gd name="T15" fmla="*/ 9549 h 1220"/>
                  <a:gd name="T16" fmla="+- 0 5152 4795"/>
                  <a:gd name="T17" fmla="*/ T16 w 357"/>
                  <a:gd name="T18" fmla="+- 0 10769 9549"/>
                  <a:gd name="T19" fmla="*/ 10769 h 12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7" h="1220">
                    <a:moveTo>
                      <a:pt x="357" y="1220"/>
                    </a:moveTo>
                    <a:lnTo>
                      <a:pt x="0" y="1220"/>
                    </a:lnTo>
                    <a:lnTo>
                      <a:pt x="0" y="0"/>
                    </a:lnTo>
                    <a:lnTo>
                      <a:pt x="357" y="0"/>
                    </a:lnTo>
                    <a:lnTo>
                      <a:pt x="357" y="1220"/>
                    </a:lnTo>
                  </a:path>
                </a:pathLst>
              </a:custGeom>
              <a:solidFill>
                <a:srgbClr val="7B68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4" name="Text Box 98">
              <a:extLst>
                <a:ext uri="{FF2B5EF4-FFF2-40B4-BE49-F238E27FC236}">
                  <a16:creationId xmlns:a16="http://schemas.microsoft.com/office/drawing/2014/main" id="{4474317A-0E4A-4242-A062-93B2A95D9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0613237" y="1294086"/>
              <a:ext cx="491105" cy="196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kumimoji="0" lang="en-US" sz="1600" b="1" i="0" u="none" strike="noStrike" kern="0" cap="none" spc="-1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ONOMIA </a:t>
              </a:r>
              <a:r>
                <a:rPr kumimoji="0" lang="en-US" sz="1600" b="1" i="0" u="none" strike="noStrike" kern="0" cap="none" spc="2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kumimoji="0" lang="en-US" sz="1600" b="1" i="0" u="none" strike="noStrike" kern="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DIRI</a:t>
              </a:r>
              <a:r>
                <a:rPr kumimoji="0" lang="en-US" sz="1600" b="1" i="0" u="none" strike="noStrike" kern="0" cap="none" spc="2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en-US" sz="1600" b="1" i="0" u="none" strike="noStrike" kern="0" cap="none" spc="-1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4785920" y="5364561"/>
            <a:ext cx="2341722" cy="587170"/>
            <a:chOff x="9687743" y="684049"/>
            <a:chExt cx="2341722" cy="587170"/>
          </a:xfrm>
        </p:grpSpPr>
        <p:grpSp>
          <p:nvGrpSpPr>
            <p:cNvPr id="99" name="Group 148">
              <a:extLst>
                <a:ext uri="{FF2B5EF4-FFF2-40B4-BE49-F238E27FC236}">
                  <a16:creationId xmlns:a16="http://schemas.microsoft.com/office/drawing/2014/main" id="{BD542D24-0C06-40AC-BA51-1AB0DA3B938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0565019" y="-193227"/>
              <a:ext cx="587170" cy="2341722"/>
              <a:chOff x="4321" y="8222"/>
              <a:chExt cx="357" cy="1220"/>
            </a:xfrm>
            <a:solidFill>
              <a:srgbClr val="92D050"/>
            </a:solidFill>
          </p:grpSpPr>
          <p:sp>
            <p:nvSpPr>
              <p:cNvPr id="101" name="Freeform 149">
                <a:extLst>
                  <a:ext uri="{FF2B5EF4-FFF2-40B4-BE49-F238E27FC236}">
                    <a16:creationId xmlns:a16="http://schemas.microsoft.com/office/drawing/2014/main" id="{92C1947B-865F-4AE7-9960-05360C3D01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" y="8222"/>
                <a:ext cx="357" cy="1220"/>
              </a:xfrm>
              <a:custGeom>
                <a:avLst/>
                <a:gdLst>
                  <a:gd name="T0" fmla="+- 0 4678 4321"/>
                  <a:gd name="T1" fmla="*/ T0 w 357"/>
                  <a:gd name="T2" fmla="+- 0 9443 8222"/>
                  <a:gd name="T3" fmla="*/ 9443 h 1220"/>
                  <a:gd name="T4" fmla="+- 0 4321 4321"/>
                  <a:gd name="T5" fmla="*/ T4 w 357"/>
                  <a:gd name="T6" fmla="+- 0 9443 8222"/>
                  <a:gd name="T7" fmla="*/ 9443 h 1220"/>
                  <a:gd name="T8" fmla="+- 0 4321 4321"/>
                  <a:gd name="T9" fmla="*/ T8 w 357"/>
                  <a:gd name="T10" fmla="+- 0 8222 8222"/>
                  <a:gd name="T11" fmla="*/ 8222 h 1220"/>
                  <a:gd name="T12" fmla="+- 0 4678 4321"/>
                  <a:gd name="T13" fmla="*/ T12 w 357"/>
                  <a:gd name="T14" fmla="+- 0 8222 8222"/>
                  <a:gd name="T15" fmla="*/ 8222 h 1220"/>
                  <a:gd name="T16" fmla="+- 0 4678 4321"/>
                  <a:gd name="T17" fmla="*/ T16 w 357"/>
                  <a:gd name="T18" fmla="+- 0 9443 8222"/>
                  <a:gd name="T19" fmla="*/ 9443 h 12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7" h="1220">
                    <a:moveTo>
                      <a:pt x="357" y="1221"/>
                    </a:moveTo>
                    <a:lnTo>
                      <a:pt x="0" y="1221"/>
                    </a:lnTo>
                    <a:lnTo>
                      <a:pt x="0" y="0"/>
                    </a:lnTo>
                    <a:lnTo>
                      <a:pt x="357" y="0"/>
                    </a:lnTo>
                    <a:lnTo>
                      <a:pt x="357" y="1221"/>
                    </a:lnTo>
                  </a:path>
                </a:pathLst>
              </a:custGeom>
              <a:solidFill>
                <a:srgbClr val="BF5655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0" name="Text Box 99">
              <a:extLst>
                <a:ext uri="{FF2B5EF4-FFF2-40B4-BE49-F238E27FC236}">
                  <a16:creationId xmlns:a16="http://schemas.microsoft.com/office/drawing/2014/main" id="{3CA4C724-1EFC-408B-877A-0D9564196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0581769" y="60404"/>
              <a:ext cx="553673" cy="183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-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kumimoji="0" lang="en-US" sz="1600" b="1" i="0" u="none" strike="noStrike" kern="0" cap="none" spc="-4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</a:t>
              </a:r>
              <a:r>
                <a:rPr kumimoji="0" lang="en-US" sz="1600" b="1" i="0" u="none" strike="noStrike" kern="0" cap="none" spc="-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kumimoji="0" lang="en-US" sz="1600" b="1" i="0" u="none" strike="noStrike" kern="0" cap="none" spc="-4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TICA</a:t>
              </a:r>
              <a:r>
                <a:rPr kumimoji="0" lang="en-US" sz="1600" b="1" i="0" u="none" strike="noStrike" kern="0" cap="none" spc="10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kumimoji="0" lang="en-US" sz="1600" b="1" i="0" u="none" strike="noStrike" kern="0" cap="none" spc="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FISICA</a:t>
              </a:r>
              <a:endPara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9" name="Gruppo 68"/>
          <p:cNvGrpSpPr/>
          <p:nvPr/>
        </p:nvGrpSpPr>
        <p:grpSpPr>
          <a:xfrm>
            <a:off x="2308530" y="6033030"/>
            <a:ext cx="2341920" cy="587170"/>
            <a:chOff x="9640374" y="1195022"/>
            <a:chExt cx="2341920" cy="587170"/>
          </a:xfrm>
        </p:grpSpPr>
        <p:grpSp>
          <p:nvGrpSpPr>
            <p:cNvPr id="95" name="Group 150">
              <a:extLst>
                <a:ext uri="{FF2B5EF4-FFF2-40B4-BE49-F238E27FC236}">
                  <a16:creationId xmlns:a16="http://schemas.microsoft.com/office/drawing/2014/main" id="{0CD2D505-69C9-4C3C-89C1-FED3529F2FFE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0517749" y="317647"/>
              <a:ext cx="587170" cy="2341920"/>
              <a:chOff x="4321" y="9549"/>
              <a:chExt cx="357" cy="1351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97" name="Freeform 151">
                <a:extLst>
                  <a:ext uri="{FF2B5EF4-FFF2-40B4-BE49-F238E27FC236}">
                    <a16:creationId xmlns:a16="http://schemas.microsoft.com/office/drawing/2014/main" id="{AD7B0A0E-B22C-424A-B9F1-EED6557E4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" y="9549"/>
                <a:ext cx="357" cy="1351"/>
              </a:xfrm>
              <a:custGeom>
                <a:avLst/>
                <a:gdLst>
                  <a:gd name="T0" fmla="+- 0 4678 4321"/>
                  <a:gd name="T1" fmla="*/ T0 w 357"/>
                  <a:gd name="T2" fmla="+- 0 10769 9549"/>
                  <a:gd name="T3" fmla="*/ 10769 h 1220"/>
                  <a:gd name="T4" fmla="+- 0 4321 4321"/>
                  <a:gd name="T5" fmla="*/ T4 w 357"/>
                  <a:gd name="T6" fmla="+- 0 10769 9549"/>
                  <a:gd name="T7" fmla="*/ 10769 h 1220"/>
                  <a:gd name="T8" fmla="+- 0 4321 4321"/>
                  <a:gd name="T9" fmla="*/ T8 w 357"/>
                  <a:gd name="T10" fmla="+- 0 9549 9549"/>
                  <a:gd name="T11" fmla="*/ 9549 h 1220"/>
                  <a:gd name="T12" fmla="+- 0 4678 4321"/>
                  <a:gd name="T13" fmla="*/ T12 w 357"/>
                  <a:gd name="T14" fmla="+- 0 9549 9549"/>
                  <a:gd name="T15" fmla="*/ 9549 h 1220"/>
                  <a:gd name="T16" fmla="+- 0 4678 4321"/>
                  <a:gd name="T17" fmla="*/ T16 w 357"/>
                  <a:gd name="T18" fmla="+- 0 10769 9549"/>
                  <a:gd name="T19" fmla="*/ 10769 h 12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7" h="1220">
                    <a:moveTo>
                      <a:pt x="357" y="1220"/>
                    </a:moveTo>
                    <a:lnTo>
                      <a:pt x="0" y="1220"/>
                    </a:lnTo>
                    <a:lnTo>
                      <a:pt x="0" y="0"/>
                    </a:lnTo>
                    <a:lnTo>
                      <a:pt x="357" y="0"/>
                    </a:lnTo>
                    <a:lnTo>
                      <a:pt x="357" y="122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6" name="Text Box 100">
              <a:extLst>
                <a:ext uri="{FF2B5EF4-FFF2-40B4-BE49-F238E27FC236}">
                  <a16:creationId xmlns:a16="http://schemas.microsoft.com/office/drawing/2014/main" id="{98FE925C-8476-442D-AEF0-0CA0B54C1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0697735" y="552018"/>
              <a:ext cx="227199" cy="1568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INFOR</a:t>
              </a:r>
              <a:r>
                <a:rPr kumimoji="0" lang="en-US" sz="1600" b="1" i="0" u="none" strike="noStrike" kern="0" cap="none" spc="-5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kumimoji="0" lang="en-US" sz="1600" b="1" i="0" u="none" strike="noStrike" kern="0" cap="none" spc="-45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TICA</a:t>
              </a:r>
            </a:p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600" b="1" kern="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TEORICA</a:t>
              </a:r>
              <a:endPara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4769100" y="6018412"/>
            <a:ext cx="2341920" cy="657359"/>
            <a:chOff x="9687742" y="1301659"/>
            <a:chExt cx="2341920" cy="649646"/>
          </a:xfrm>
        </p:grpSpPr>
        <p:grpSp>
          <p:nvGrpSpPr>
            <p:cNvPr id="107" name="Group 144">
              <a:extLst>
                <a:ext uri="{FF2B5EF4-FFF2-40B4-BE49-F238E27FC236}">
                  <a16:creationId xmlns:a16="http://schemas.microsoft.com/office/drawing/2014/main" id="{F2DC5670-C83E-4C01-BC8A-7ECE592221D4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0533879" y="455522"/>
              <a:ext cx="649646" cy="2341920"/>
              <a:chOff x="4795" y="8222"/>
              <a:chExt cx="357" cy="1351"/>
            </a:xfrm>
            <a:solidFill>
              <a:srgbClr val="FF6600"/>
            </a:solidFill>
          </p:grpSpPr>
          <p:sp>
            <p:nvSpPr>
              <p:cNvPr id="109" name="Freeform 145">
                <a:extLst>
                  <a:ext uri="{FF2B5EF4-FFF2-40B4-BE49-F238E27FC236}">
                    <a16:creationId xmlns:a16="http://schemas.microsoft.com/office/drawing/2014/main" id="{567A08AF-DC6D-414B-A3D2-8AFD220B0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5" y="8222"/>
                <a:ext cx="357" cy="1351"/>
              </a:xfrm>
              <a:custGeom>
                <a:avLst/>
                <a:gdLst>
                  <a:gd name="T0" fmla="+- 0 5152 4795"/>
                  <a:gd name="T1" fmla="*/ T0 w 357"/>
                  <a:gd name="T2" fmla="+- 0 9443 8222"/>
                  <a:gd name="T3" fmla="*/ 9443 h 1220"/>
                  <a:gd name="T4" fmla="+- 0 4795 4795"/>
                  <a:gd name="T5" fmla="*/ T4 w 357"/>
                  <a:gd name="T6" fmla="+- 0 9443 8222"/>
                  <a:gd name="T7" fmla="*/ 9443 h 1220"/>
                  <a:gd name="T8" fmla="+- 0 4795 4795"/>
                  <a:gd name="T9" fmla="*/ T8 w 357"/>
                  <a:gd name="T10" fmla="+- 0 8222 8222"/>
                  <a:gd name="T11" fmla="*/ 8222 h 1220"/>
                  <a:gd name="T12" fmla="+- 0 5152 4795"/>
                  <a:gd name="T13" fmla="*/ T12 w 357"/>
                  <a:gd name="T14" fmla="+- 0 8222 8222"/>
                  <a:gd name="T15" fmla="*/ 8222 h 1220"/>
                  <a:gd name="T16" fmla="+- 0 5152 4795"/>
                  <a:gd name="T17" fmla="*/ T16 w 357"/>
                  <a:gd name="T18" fmla="+- 0 9443 8222"/>
                  <a:gd name="T19" fmla="*/ 9443 h 12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7" h="1220">
                    <a:moveTo>
                      <a:pt x="357" y="1221"/>
                    </a:moveTo>
                    <a:lnTo>
                      <a:pt x="0" y="1221"/>
                    </a:lnTo>
                    <a:lnTo>
                      <a:pt x="0" y="0"/>
                    </a:lnTo>
                    <a:lnTo>
                      <a:pt x="357" y="0"/>
                    </a:lnTo>
                    <a:lnTo>
                      <a:pt x="357" y="1221"/>
                    </a:lnTo>
                  </a:path>
                </a:pathLst>
              </a:custGeom>
              <a:solidFill>
                <a:srgbClr val="93BD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8" name="Text Box 97">
              <a:extLst>
                <a:ext uri="{FF2B5EF4-FFF2-40B4-BE49-F238E27FC236}">
                  <a16:creationId xmlns:a16="http://schemas.microsoft.com/office/drawing/2014/main" id="{D03D98C4-13C3-4C49-9611-29A1CC6540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0549798" y="638593"/>
              <a:ext cx="617809" cy="197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sz="1600" b="1" i="0" u="none" strike="noStrike" kern="0" cap="none" spc="-4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TRE</a:t>
              </a:r>
              <a:r>
                <a:rPr kumimoji="0" lang="en-US" sz="1600" b="1" i="0" u="none" strike="noStrike" kern="0" cap="none" spc="2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INGEGNERIA</a:t>
              </a:r>
              <a:endPara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Gruppo 46"/>
          <p:cNvGrpSpPr/>
          <p:nvPr/>
        </p:nvGrpSpPr>
        <p:grpSpPr>
          <a:xfrm>
            <a:off x="7364284" y="6038995"/>
            <a:ext cx="2342092" cy="587170"/>
            <a:chOff x="9658564" y="3777934"/>
            <a:chExt cx="2342092" cy="587170"/>
          </a:xfrm>
        </p:grpSpPr>
        <p:grpSp>
          <p:nvGrpSpPr>
            <p:cNvPr id="40" name="Group 146">
              <a:extLst>
                <a:ext uri="{FF2B5EF4-FFF2-40B4-BE49-F238E27FC236}">
                  <a16:creationId xmlns:a16="http://schemas.microsoft.com/office/drawing/2014/main" id="{0FD35828-FB9E-4BC7-8B6D-8EA27E738DDF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0536025" y="2900473"/>
              <a:ext cx="587170" cy="2342092"/>
              <a:chOff x="4795" y="9536"/>
              <a:chExt cx="357" cy="1332"/>
            </a:xfrm>
          </p:grpSpPr>
          <p:sp>
            <p:nvSpPr>
              <p:cNvPr id="46" name="Freeform 147">
                <a:extLst>
                  <a:ext uri="{FF2B5EF4-FFF2-40B4-BE49-F238E27FC236}">
                    <a16:creationId xmlns:a16="http://schemas.microsoft.com/office/drawing/2014/main" id="{465A0D95-42E6-4E33-B528-355BCD40E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5" y="9536"/>
                <a:ext cx="357" cy="1332"/>
              </a:xfrm>
              <a:custGeom>
                <a:avLst/>
                <a:gdLst>
                  <a:gd name="T0" fmla="+- 0 5152 4795"/>
                  <a:gd name="T1" fmla="*/ T0 w 357"/>
                  <a:gd name="T2" fmla="+- 0 10769 9549"/>
                  <a:gd name="T3" fmla="*/ 10769 h 1220"/>
                  <a:gd name="T4" fmla="+- 0 4795 4795"/>
                  <a:gd name="T5" fmla="*/ T4 w 357"/>
                  <a:gd name="T6" fmla="+- 0 10769 9549"/>
                  <a:gd name="T7" fmla="*/ 10769 h 1220"/>
                  <a:gd name="T8" fmla="+- 0 4795 4795"/>
                  <a:gd name="T9" fmla="*/ T8 w 357"/>
                  <a:gd name="T10" fmla="+- 0 9549 9549"/>
                  <a:gd name="T11" fmla="*/ 9549 h 1220"/>
                  <a:gd name="T12" fmla="+- 0 5152 4795"/>
                  <a:gd name="T13" fmla="*/ T12 w 357"/>
                  <a:gd name="T14" fmla="+- 0 9549 9549"/>
                  <a:gd name="T15" fmla="*/ 9549 h 1220"/>
                  <a:gd name="T16" fmla="+- 0 5152 4795"/>
                  <a:gd name="T17" fmla="*/ T16 w 357"/>
                  <a:gd name="T18" fmla="+- 0 10769 9549"/>
                  <a:gd name="T19" fmla="*/ 10769 h 12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7" h="1220">
                    <a:moveTo>
                      <a:pt x="357" y="1220"/>
                    </a:moveTo>
                    <a:lnTo>
                      <a:pt x="0" y="1220"/>
                    </a:lnTo>
                    <a:lnTo>
                      <a:pt x="0" y="0"/>
                    </a:lnTo>
                    <a:lnTo>
                      <a:pt x="357" y="0"/>
                    </a:lnTo>
                    <a:lnTo>
                      <a:pt x="357" y="1220"/>
                    </a:ln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5" name="Text Box 98">
              <a:extLst>
                <a:ext uri="{FF2B5EF4-FFF2-40B4-BE49-F238E27FC236}">
                  <a16:creationId xmlns:a16="http://schemas.microsoft.com/office/drawing/2014/main" id="{4474317A-0E4A-4242-A062-93B2A95D9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0584058" y="3090271"/>
              <a:ext cx="491105" cy="196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TIROCINI </a:t>
              </a:r>
            </a:p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 AZIENDA</a:t>
              </a:r>
              <a:endPara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2308530" y="5377710"/>
            <a:ext cx="2341920" cy="587170"/>
            <a:chOff x="5982000" y="192563"/>
            <a:chExt cx="2341920" cy="587170"/>
          </a:xfrm>
        </p:grpSpPr>
        <p:grpSp>
          <p:nvGrpSpPr>
            <p:cNvPr id="66" name="Group 150">
              <a:extLst>
                <a:ext uri="{FF2B5EF4-FFF2-40B4-BE49-F238E27FC236}">
                  <a16:creationId xmlns:a16="http://schemas.microsoft.com/office/drawing/2014/main" id="{0CD2D505-69C9-4C3C-89C1-FED3529F2FFE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6859375" y="-684812"/>
              <a:ext cx="587170" cy="2341920"/>
              <a:chOff x="4321" y="9549"/>
              <a:chExt cx="357" cy="1351"/>
            </a:xfrm>
            <a:solidFill>
              <a:srgbClr val="ACCBF9">
                <a:lumMod val="90000"/>
              </a:srgbClr>
            </a:solidFill>
          </p:grpSpPr>
          <p:sp>
            <p:nvSpPr>
              <p:cNvPr id="68" name="Freeform 151">
                <a:extLst>
                  <a:ext uri="{FF2B5EF4-FFF2-40B4-BE49-F238E27FC236}">
                    <a16:creationId xmlns:a16="http://schemas.microsoft.com/office/drawing/2014/main" id="{AD7B0A0E-B22C-424A-B9F1-EED6557E4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" y="9549"/>
                <a:ext cx="357" cy="1351"/>
              </a:xfrm>
              <a:custGeom>
                <a:avLst/>
                <a:gdLst>
                  <a:gd name="T0" fmla="+- 0 4678 4321"/>
                  <a:gd name="T1" fmla="*/ T0 w 357"/>
                  <a:gd name="T2" fmla="+- 0 10769 9549"/>
                  <a:gd name="T3" fmla="*/ 10769 h 1220"/>
                  <a:gd name="T4" fmla="+- 0 4321 4321"/>
                  <a:gd name="T5" fmla="*/ T4 w 357"/>
                  <a:gd name="T6" fmla="+- 0 10769 9549"/>
                  <a:gd name="T7" fmla="*/ 10769 h 1220"/>
                  <a:gd name="T8" fmla="+- 0 4321 4321"/>
                  <a:gd name="T9" fmla="*/ T8 w 357"/>
                  <a:gd name="T10" fmla="+- 0 9549 9549"/>
                  <a:gd name="T11" fmla="*/ 9549 h 1220"/>
                  <a:gd name="T12" fmla="+- 0 4678 4321"/>
                  <a:gd name="T13" fmla="*/ T12 w 357"/>
                  <a:gd name="T14" fmla="+- 0 9549 9549"/>
                  <a:gd name="T15" fmla="*/ 9549 h 1220"/>
                  <a:gd name="T16" fmla="+- 0 4678 4321"/>
                  <a:gd name="T17" fmla="*/ T16 w 357"/>
                  <a:gd name="T18" fmla="+- 0 10769 9549"/>
                  <a:gd name="T19" fmla="*/ 10769 h 12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57" h="1220">
                    <a:moveTo>
                      <a:pt x="357" y="1220"/>
                    </a:moveTo>
                    <a:lnTo>
                      <a:pt x="0" y="1220"/>
                    </a:lnTo>
                    <a:lnTo>
                      <a:pt x="0" y="0"/>
                    </a:lnTo>
                    <a:lnTo>
                      <a:pt x="357" y="0"/>
                    </a:lnTo>
                    <a:lnTo>
                      <a:pt x="357" y="1220"/>
                    </a:lnTo>
                  </a:path>
                </a:pathLst>
              </a:custGeom>
              <a:solidFill>
                <a:srgbClr val="4C82BC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7" name="Text Box 100">
              <a:extLst>
                <a:ext uri="{FF2B5EF4-FFF2-40B4-BE49-F238E27FC236}">
                  <a16:creationId xmlns:a16="http://schemas.microsoft.com/office/drawing/2014/main" id="{98FE925C-8476-442D-AEF0-0CA0B54C1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039361" y="-298041"/>
              <a:ext cx="227199" cy="1568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lvl="0" indent="0" algn="ctr" defTabSz="457200" eaLnBrk="1" fontAlgn="auto" latinLnBrk="0" hangingPunct="1">
                <a:lnSpc>
                  <a:spcPct val="115000"/>
                </a:lnSpc>
                <a:spcBef>
                  <a:spcPts val="3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INFOR</a:t>
              </a:r>
              <a:r>
                <a:rPr kumimoji="0" lang="en-US" sz="1600" b="1" i="0" u="none" strike="noStrike" kern="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kumimoji="0" lang="en-US" sz="1600" b="1" i="0" u="none" strike="noStrike" kern="0" cap="none" spc="-4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TICA</a:t>
              </a:r>
              <a:endPara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1" name="Rettangolo 140"/>
          <p:cNvSpPr/>
          <p:nvPr/>
        </p:nvSpPr>
        <p:spPr>
          <a:xfrm>
            <a:off x="232757" y="5153891"/>
            <a:ext cx="9809018" cy="1654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CasellaDiTesto 141"/>
          <p:cNvSpPr txBox="1"/>
          <p:nvPr/>
        </p:nvSpPr>
        <p:spPr>
          <a:xfrm>
            <a:off x="299272" y="5419902"/>
            <a:ext cx="1040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Legenda:</a:t>
            </a:r>
          </a:p>
          <a:p>
            <a:r>
              <a:rPr lang="it-IT" dirty="0" smtClean="0"/>
              <a:t>Tipologia</a:t>
            </a:r>
          </a:p>
          <a:p>
            <a:r>
              <a:rPr lang="it-IT" dirty="0" smtClean="0"/>
              <a:t>Materie</a:t>
            </a:r>
          </a:p>
          <a:p>
            <a:r>
              <a:rPr lang="it-IT" dirty="0" smtClean="0"/>
              <a:t>di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5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5">
            <a:extLst>
              <a:ext uri="{FF2B5EF4-FFF2-40B4-BE49-F238E27FC236}">
                <a16:creationId xmlns:a16="http://schemas.microsoft.com/office/drawing/2014/main" id="{11F04EBE-AEE0-45CF-BDD7-6215D51A8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43" y="1080655"/>
            <a:ext cx="6162675" cy="445562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8DB28F85-EE45-4AD8-8F90-0D0ED410E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040" y="1097281"/>
            <a:ext cx="5791200" cy="4438996"/>
          </a:xfrm>
          <a:prstGeom prst="ellipse">
            <a:avLst/>
          </a:prstGeom>
          <a:solidFill>
            <a:srgbClr val="FFCC00">
              <a:alpha val="5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3B4EB2BE-8879-4635-B971-F1A971056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725" y="365122"/>
            <a:ext cx="56859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Ingegneria e Scienze </a:t>
            </a:r>
            <a:r>
              <a:rPr lang="it-IT" sz="2400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Informatiche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Cesena</a:t>
            </a:r>
            <a:endParaRPr lang="it-IT" sz="2400" b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8C1E3ADA-92FC-4B8E-ABB5-5F959F326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6182" y="1702166"/>
            <a:ext cx="1841004" cy="83099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x-none" sz="24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Informatica Bologna</a:t>
            </a:r>
            <a:endParaRPr lang="it-IT" altLang="x-none" sz="2400" b="1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CAA52080-1B1A-469C-B017-699DFE565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103" y="2862425"/>
            <a:ext cx="20698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Elettronica </a:t>
            </a:r>
          </a:p>
          <a:p>
            <a:pPr>
              <a:defRPr/>
            </a:pPr>
            <a:r>
              <a:rPr lang="it-IT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Automazione</a:t>
            </a:r>
          </a:p>
          <a:p>
            <a:pPr>
              <a:defRPr/>
            </a:pPr>
            <a:r>
              <a:rPr lang="it-IT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Telecomunicazioni</a:t>
            </a:r>
          </a:p>
          <a:p>
            <a:pPr>
              <a:defRPr/>
            </a:pPr>
            <a:r>
              <a:rPr lang="it-IT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Economia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9A31A203-B327-4C10-830C-A013A05F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213" y="2834675"/>
            <a:ext cx="21182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9pPr>
          </a:lstStyle>
          <a:p>
            <a:pPr algn="r"/>
            <a:r>
              <a:rPr lang="it-IT" altLang="x-none" sz="1800" dirty="0">
                <a:latin typeface="Arial" charset="0"/>
                <a:ea typeface="Arial" charset="0"/>
                <a:cs typeface="Arial" charset="0"/>
              </a:rPr>
              <a:t>Informatica teorica</a:t>
            </a:r>
          </a:p>
          <a:p>
            <a:pPr algn="r"/>
            <a:r>
              <a:rPr lang="it-IT" altLang="x-none" sz="1800" dirty="0">
                <a:latin typeface="Arial" charset="0"/>
                <a:ea typeface="Arial" charset="0"/>
                <a:cs typeface="Arial" charset="0"/>
              </a:rPr>
              <a:t>Modelli formali</a:t>
            </a:r>
          </a:p>
          <a:p>
            <a:pPr algn="r"/>
            <a:r>
              <a:rPr lang="it-IT" altLang="x-none" sz="1800" dirty="0">
                <a:latin typeface="Arial" charset="0"/>
                <a:ea typeface="Arial" charset="0"/>
                <a:cs typeface="Arial" charset="0"/>
              </a:rPr>
              <a:t>Logica formale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6DA851F2-211D-4BA1-B971-411CE40F9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39" y="1489791"/>
            <a:ext cx="19371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Ingegneria</a:t>
            </a:r>
            <a:br>
              <a:rPr lang="it-IT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24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Informatica Bologna</a:t>
            </a:r>
            <a:endParaRPr lang="it-IT" sz="2400" b="1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3D030DCA-CDED-4607-974D-0643362382CD}"/>
              </a:ext>
            </a:extLst>
          </p:cNvPr>
          <p:cNvSpPr/>
          <p:nvPr/>
        </p:nvSpPr>
        <p:spPr>
          <a:xfrm>
            <a:off x="3807229" y="2194560"/>
            <a:ext cx="4555375" cy="4522120"/>
          </a:xfrm>
          <a:prstGeom prst="ellipse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81CA43DD-3E1B-457C-98F4-05395F689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620" y="5615503"/>
            <a:ext cx="31319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Tecnologie dei </a:t>
            </a:r>
            <a:br>
              <a:rPr lang="it-IT" sz="24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24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Sistemi </a:t>
            </a:r>
            <a:r>
              <a:rPr lang="it-IT" sz="2400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Informatici Cesena</a:t>
            </a:r>
            <a:endParaRPr lang="it-IT" sz="2400" b="1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10"/>
          </p:nvPr>
        </p:nvSpPr>
        <p:spPr>
          <a:xfrm>
            <a:off x="240302" y="205064"/>
            <a:ext cx="11461104" cy="360201"/>
          </a:xfrm>
        </p:spPr>
        <p:txBody>
          <a:bodyPr/>
          <a:lstStyle/>
          <a:p>
            <a:r>
              <a:rPr lang="it-IT" sz="4200" b="1" dirty="0" smtClean="0">
                <a:latin typeface="Century Gothic" pitchFamily="34" charset="0"/>
              </a:rPr>
              <a:t>Differenze</a:t>
            </a:r>
            <a:endParaRPr lang="en-US" sz="4200" b="1" dirty="0">
              <a:latin typeface="Century Gothic" pitchFamily="34" charset="0"/>
            </a:endParaRPr>
          </a:p>
        </p:txBody>
      </p:sp>
      <p:sp>
        <p:nvSpPr>
          <p:cNvPr id="20" name="CasellaDiTesto 1">
            <a:extLst>
              <a:ext uri="{FF2B5EF4-FFF2-40B4-BE49-F238E27FC236}">
                <a16:creationId xmlns:a16="http://schemas.microsoft.com/office/drawing/2014/main" id="{2180B5BC-121F-417F-9426-0DB3EA0A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496" y="1809391"/>
            <a:ext cx="337496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2" charset="-128"/>
              </a:defRPr>
            </a:lvl9pPr>
          </a:lstStyle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Matematica &amp; Fisica</a:t>
            </a:r>
          </a:p>
          <a:p>
            <a:pPr algn="ctr"/>
            <a:endParaRPr lang="it-IT" altLang="x-none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it-IT" altLang="x-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Programmazione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Architettura degli Elaboratori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Reti di Calcolatori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Sistemi Operativi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Ingegneria del SW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Tecnologie Web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Applicazioni Mobili</a:t>
            </a:r>
          </a:p>
          <a:p>
            <a:pPr algn="ctr"/>
            <a:r>
              <a:rPr lang="it-IT" altLang="x-none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Linguaggi</a:t>
            </a:r>
          </a:p>
          <a:p>
            <a:pPr algn="ctr"/>
            <a:r>
              <a:rPr lang="it-IT" altLang="x-none" sz="1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Database</a:t>
            </a:r>
          </a:p>
          <a:p>
            <a:pPr algn="ctr"/>
            <a:endParaRPr lang="it-IT" altLang="x-none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it-IT" altLang="x-none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it-IT" altLang="x-none" sz="1800" dirty="0">
                <a:latin typeface="Arial" charset="0"/>
                <a:ea typeface="Arial" charset="0"/>
                <a:cs typeface="Arial" charset="0"/>
              </a:rPr>
              <a:t>Sistemi Virtualizzati</a:t>
            </a:r>
          </a:p>
          <a:p>
            <a:pPr algn="ctr"/>
            <a:r>
              <a:rPr lang="it-IT" altLang="x-none" sz="1800" dirty="0">
                <a:latin typeface="Arial" charset="0"/>
                <a:ea typeface="Arial" charset="0"/>
                <a:cs typeface="Arial" charset="0"/>
              </a:rPr>
              <a:t>Laboratori con docenti aziendali</a:t>
            </a:r>
          </a:p>
          <a:p>
            <a:pPr algn="ctr"/>
            <a:r>
              <a:rPr lang="it-IT" altLang="x-none" sz="1800" dirty="0">
                <a:latin typeface="Arial" charset="0"/>
                <a:ea typeface="Arial" charset="0"/>
                <a:cs typeface="Arial" charset="0"/>
              </a:rPr>
              <a:t>Tirocini in </a:t>
            </a:r>
            <a:r>
              <a:rPr lang="it-IT" altLang="x-none" sz="1800" dirty="0" smtClean="0">
                <a:latin typeface="Arial" charset="0"/>
                <a:ea typeface="Arial" charset="0"/>
                <a:cs typeface="Arial" charset="0"/>
              </a:rPr>
              <a:t>azienda</a:t>
            </a:r>
            <a:endParaRPr lang="it-IT" altLang="x-none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527051" y="199505"/>
            <a:ext cx="11233149" cy="448888"/>
          </a:xfrm>
        </p:spPr>
        <p:txBody>
          <a:bodyPr/>
          <a:lstStyle/>
          <a:p>
            <a:r>
              <a:rPr lang="it-IT" sz="3600" dirty="0" smtClean="0"/>
              <a:t>Proseguire in un </a:t>
            </a:r>
            <a:r>
              <a:rPr lang="it-IT" sz="3600" dirty="0" err="1" smtClean="0"/>
              <a:t>CdL</a:t>
            </a:r>
            <a:r>
              <a:rPr lang="it-IT" sz="3600" dirty="0" smtClean="0"/>
              <a:t> Magistrale</a:t>
            </a:r>
            <a:endParaRPr lang="it-IT" sz="3600" dirty="0"/>
          </a:p>
        </p:txBody>
      </p:sp>
      <p:sp>
        <p:nvSpPr>
          <p:cNvPr id="88" name="Segnaposto contenuto 2">
            <a:extLst>
              <a:ext uri="{FF2B5EF4-FFF2-40B4-BE49-F238E27FC236}">
                <a16:creationId xmlns:a16="http://schemas.microsoft.com/office/drawing/2014/main" id="{CBA4D077-273D-4F1F-9DA4-87C0E8251964}"/>
              </a:ext>
            </a:extLst>
          </p:cNvPr>
          <p:cNvSpPr txBox="1">
            <a:spLocks/>
          </p:cNvSpPr>
          <p:nvPr/>
        </p:nvSpPr>
        <p:spPr>
          <a:xfrm>
            <a:off x="522309" y="920790"/>
            <a:ext cx="9635837" cy="57044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36" indent="-91436" algn="l" defTabSz="914354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29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00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71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42" indent="-182870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4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3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25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16" indent="-228589" algn="l" defTabSz="914354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lvl="0" indent="-628650">
              <a:buClr>
                <a:srgbClr val="4A66AC"/>
              </a:buClr>
              <a:buNone/>
              <a:defRPr/>
            </a:pPr>
            <a:r>
              <a:rPr lang="it-IT" sz="3600" b="1" dirty="0" smtClean="0">
                <a:solidFill>
                  <a:schemeClr val="tx1"/>
                </a:solidFill>
              </a:rPr>
              <a:t>Sede di Cesena</a:t>
            </a:r>
          </a:p>
          <a:p>
            <a:pPr marL="628650" lvl="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36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LM Ingegneria e Scienze Informatiche </a:t>
            </a:r>
          </a:p>
          <a:p>
            <a:pPr marL="628650" lvl="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36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LM </a:t>
            </a:r>
            <a:r>
              <a:rPr lang="it-IT" sz="3600" b="1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Digital</a:t>
            </a:r>
            <a:r>
              <a:rPr lang="it-IT" sz="36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it-IT" sz="3600" b="1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Transformation</a:t>
            </a:r>
            <a:r>
              <a:rPr lang="it-IT" sz="36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Management </a:t>
            </a:r>
          </a:p>
          <a:p>
            <a:pPr marL="628650" indent="-628650">
              <a:buClr>
                <a:srgbClr val="4A66AC"/>
              </a:buClr>
              <a:buNone/>
              <a:defRPr/>
            </a:pPr>
            <a:endParaRPr lang="it-IT" sz="3600" dirty="0" smtClean="0">
              <a:solidFill>
                <a:schemeClr val="tx1"/>
              </a:solidFill>
            </a:endParaRPr>
          </a:p>
          <a:p>
            <a:pPr marL="628650" indent="-628650"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None/>
              <a:defRPr/>
            </a:pPr>
            <a:r>
              <a:rPr lang="it-IT" sz="3600" dirty="0" smtClean="0">
                <a:solidFill>
                  <a:schemeClr val="tx1"/>
                </a:solidFill>
              </a:rPr>
              <a:t>Sede di Bologna</a:t>
            </a:r>
          </a:p>
          <a:p>
            <a:pPr marL="62865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3600" dirty="0" smtClean="0">
                <a:solidFill>
                  <a:schemeClr val="tx1"/>
                </a:solidFill>
              </a:rPr>
              <a:t>LM </a:t>
            </a:r>
            <a:r>
              <a:rPr lang="it-IT" sz="3600" dirty="0" err="1" smtClean="0">
                <a:solidFill>
                  <a:schemeClr val="tx1"/>
                </a:solidFill>
              </a:rPr>
              <a:t>Artificial</a:t>
            </a:r>
            <a:r>
              <a:rPr lang="it-IT" sz="3600" dirty="0" smtClean="0">
                <a:solidFill>
                  <a:schemeClr val="tx1"/>
                </a:solidFill>
              </a:rPr>
              <a:t> Intelligence</a:t>
            </a:r>
          </a:p>
          <a:p>
            <a:pPr marL="628650" lvl="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3600" dirty="0" smtClean="0">
                <a:solidFill>
                  <a:schemeClr val="tx1"/>
                </a:solidFill>
              </a:rPr>
              <a:t>LM Informatica</a:t>
            </a:r>
          </a:p>
          <a:p>
            <a:pPr marL="628650" indent="-628650">
              <a:buClr>
                <a:srgbClr val="4A66AC"/>
              </a:buClr>
              <a:buFont typeface="Wingdings" panose="05000000000000000000" pitchFamily="2" charset="2"/>
              <a:buChar char="q"/>
              <a:defRPr/>
            </a:pPr>
            <a:r>
              <a:rPr lang="it-IT" sz="3600" dirty="0" smtClean="0">
                <a:solidFill>
                  <a:schemeClr val="tx1"/>
                </a:solidFill>
              </a:rPr>
              <a:t>LM Ingegneria Informatica</a:t>
            </a:r>
          </a:p>
        </p:txBody>
      </p:sp>
    </p:spTree>
    <p:extLst>
      <p:ext uri="{BB962C8B-B14F-4D97-AF65-F5344CB8AC3E}">
        <p14:creationId xmlns:p14="http://schemas.microsoft.com/office/powerpoint/2010/main" val="195955797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93CB2774721D40A3D8F20859A35295" ma:contentTypeVersion="14" ma:contentTypeDescription="Create a new document." ma:contentTypeScope="" ma:versionID="0489300b25b986a4258d1009faea782b">
  <xsd:schema xmlns:xsd="http://www.w3.org/2001/XMLSchema" xmlns:xs="http://www.w3.org/2001/XMLSchema" xmlns:p="http://schemas.microsoft.com/office/2006/metadata/properties" xmlns:ns3="a4c004ca-ccb1-4f0b-b67f-49ede2a52919" xmlns:ns4="8b463bd5-be94-4387-a3e7-09b2cc765335" targetNamespace="http://schemas.microsoft.com/office/2006/metadata/properties" ma:root="true" ma:fieldsID="933a2a286b357f39836f9873f4885ec0" ns3:_="" ns4:_="">
    <xsd:import namespace="a4c004ca-ccb1-4f0b-b67f-49ede2a52919"/>
    <xsd:import namespace="8b463bd5-be94-4387-a3e7-09b2cc7653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004ca-ccb1-4f0b-b67f-49ede2a52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63bd5-be94-4387-a3e7-09b2cc765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6AAD3B-C4C4-401B-A998-68DB8524E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c004ca-ccb1-4f0b-b67f-49ede2a52919"/>
    <ds:schemaRef ds:uri="8b463bd5-be94-4387-a3e7-09b2cc765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214E2E-DA7D-407C-A504-C8990A01E5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E7E2EF-5850-49F4-A398-20D7EFAC9D3E}">
  <ds:schemaRefs>
    <ds:schemaRef ds:uri="a4c004ca-ccb1-4f0b-b67f-49ede2a52919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8b463bd5-be94-4387-a3e7-09b2cc76533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269</Words>
  <Application>Microsoft Office PowerPoint</Application>
  <PresentationFormat>Widescreen</PresentationFormat>
  <Paragraphs>89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Annalisa Franco</cp:lastModifiedBy>
  <cp:revision>126</cp:revision>
  <dcterms:created xsi:type="dcterms:W3CDTF">2017-11-13T10:11:35Z</dcterms:created>
  <dcterms:modified xsi:type="dcterms:W3CDTF">2022-02-27T10:05:53Z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0x010100C693CB2774721D40A3D8F20859A35295</vt:lpwstr>
  </property>
</Properties>
</file>