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2" r:id="rId2"/>
  </p:sldMasterIdLst>
  <p:notesMasterIdLst>
    <p:notesMasterId r:id="rId59"/>
  </p:notesMasterIdLst>
  <p:sldIdLst>
    <p:sldId id="309" r:id="rId3"/>
    <p:sldId id="413" r:id="rId4"/>
    <p:sldId id="368" r:id="rId5"/>
    <p:sldId id="393" r:id="rId6"/>
    <p:sldId id="394" r:id="rId7"/>
    <p:sldId id="395" r:id="rId8"/>
    <p:sldId id="396" r:id="rId9"/>
    <p:sldId id="397" r:id="rId10"/>
    <p:sldId id="334" r:id="rId11"/>
    <p:sldId id="343" r:id="rId12"/>
    <p:sldId id="344" r:id="rId13"/>
    <p:sldId id="335" r:id="rId14"/>
    <p:sldId id="336" r:id="rId15"/>
    <p:sldId id="337" r:id="rId16"/>
    <p:sldId id="339" r:id="rId17"/>
    <p:sldId id="340" r:id="rId18"/>
    <p:sldId id="341" r:id="rId19"/>
    <p:sldId id="342" r:id="rId20"/>
    <p:sldId id="345" r:id="rId21"/>
    <p:sldId id="346" r:id="rId22"/>
    <p:sldId id="347" r:id="rId23"/>
    <p:sldId id="348" r:id="rId24"/>
    <p:sldId id="373" r:id="rId25"/>
    <p:sldId id="389" r:id="rId26"/>
    <p:sldId id="399" r:id="rId27"/>
    <p:sldId id="392" r:id="rId28"/>
    <p:sldId id="390" r:id="rId29"/>
    <p:sldId id="391" r:id="rId30"/>
    <p:sldId id="398" r:id="rId31"/>
    <p:sldId id="400" r:id="rId32"/>
    <p:sldId id="401" r:id="rId33"/>
    <p:sldId id="402" r:id="rId34"/>
    <p:sldId id="406" r:id="rId35"/>
    <p:sldId id="407" r:id="rId36"/>
    <p:sldId id="408" r:id="rId37"/>
    <p:sldId id="403" r:id="rId38"/>
    <p:sldId id="404" r:id="rId39"/>
    <p:sldId id="409" r:id="rId40"/>
    <p:sldId id="405" r:id="rId41"/>
    <p:sldId id="412" r:id="rId42"/>
    <p:sldId id="424" r:id="rId43"/>
    <p:sldId id="379" r:id="rId44"/>
    <p:sldId id="380" r:id="rId45"/>
    <p:sldId id="381" r:id="rId46"/>
    <p:sldId id="382" r:id="rId47"/>
    <p:sldId id="383" r:id="rId48"/>
    <p:sldId id="384" r:id="rId49"/>
    <p:sldId id="385" r:id="rId50"/>
    <p:sldId id="386" r:id="rId51"/>
    <p:sldId id="387" r:id="rId52"/>
    <p:sldId id="388" r:id="rId53"/>
    <p:sldId id="423" r:id="rId54"/>
    <p:sldId id="419" r:id="rId55"/>
    <p:sldId id="422" r:id="rId56"/>
    <p:sldId id="410" r:id="rId57"/>
    <p:sldId id="41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UN" id="{CB6BBEF7-9717-4733-A929-535518E6EBF6}">
          <p14:sldIdLst>
            <p14:sldId id="309"/>
            <p14:sldId id="413"/>
            <p14:sldId id="368"/>
            <p14:sldId id="393"/>
            <p14:sldId id="394"/>
            <p14:sldId id="395"/>
            <p14:sldId id="396"/>
            <p14:sldId id="397"/>
            <p14:sldId id="334"/>
            <p14:sldId id="343"/>
            <p14:sldId id="344"/>
            <p14:sldId id="335"/>
            <p14:sldId id="336"/>
            <p14:sldId id="337"/>
            <p14:sldId id="339"/>
            <p14:sldId id="340"/>
            <p14:sldId id="341"/>
            <p14:sldId id="342"/>
            <p14:sldId id="345"/>
            <p14:sldId id="346"/>
            <p14:sldId id="347"/>
            <p14:sldId id="348"/>
            <p14:sldId id="373"/>
            <p14:sldId id="389"/>
            <p14:sldId id="399"/>
            <p14:sldId id="392"/>
            <p14:sldId id="390"/>
            <p14:sldId id="391"/>
            <p14:sldId id="398"/>
            <p14:sldId id="400"/>
            <p14:sldId id="401"/>
            <p14:sldId id="402"/>
            <p14:sldId id="406"/>
            <p14:sldId id="407"/>
            <p14:sldId id="408"/>
            <p14:sldId id="403"/>
            <p14:sldId id="404"/>
            <p14:sldId id="409"/>
            <p14:sldId id="405"/>
            <p14:sldId id="412"/>
            <p14:sldId id="424"/>
            <p14:sldId id="379"/>
            <p14:sldId id="380"/>
            <p14:sldId id="381"/>
            <p14:sldId id="382"/>
            <p14:sldId id="383"/>
            <p14:sldId id="384"/>
            <p14:sldId id="385"/>
            <p14:sldId id="386"/>
            <p14:sldId id="387"/>
            <p14:sldId id="388"/>
            <p14:sldId id="423"/>
            <p14:sldId id="419"/>
            <p14:sldId id="422"/>
            <p14:sldId id="410"/>
            <p14:sldId id="4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89825" autoAdjust="0"/>
  </p:normalViewPr>
  <p:slideViewPr>
    <p:cSldViewPr>
      <p:cViewPr varScale="1">
        <p:scale>
          <a:sx n="68" d="100"/>
          <a:sy n="68" d="100"/>
        </p:scale>
        <p:origin x="1302"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21966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txBox="1">
            <a:spLocks noGrp="1"/>
          </p:cNvSpPr>
          <p:nvPr>
            <p:ph type="hdr" sz="quarter"/>
          </p:nvPr>
        </p:nvSpPr>
        <p:spPr>
          <a:ln/>
        </p:spPr>
        <p:txBody>
          <a:bodyPr lIns="0" tIns="0" rIns="0" bIns="0"/>
          <a:lstStyle/>
          <a:p>
            <a:pPr lvl="0"/>
            <a:r>
              <a:rPr lang="it-IT" smtClean="0"/>
              <a:t>Embedded Real Time Systems</a:t>
            </a:r>
            <a:endParaRPr lang="it-IT"/>
          </a:p>
        </p:txBody>
      </p:sp>
      <p:sp>
        <p:nvSpPr>
          <p:cNvPr id="7" name="Slide Number Placeholder 6"/>
          <p:cNvSpPr txBox="1">
            <a:spLocks noGrp="1"/>
          </p:cNvSpPr>
          <p:nvPr>
            <p:ph type="sldNum" sz="quarter" idx="5"/>
          </p:nvPr>
        </p:nvSpPr>
        <p:spPr>
          <a:ln/>
        </p:spPr>
        <p:txBody>
          <a:bodyPr lIns="0" tIns="0" rIns="0" bIns="0" anchor="b"/>
          <a:lstStyle/>
          <a:p>
            <a:pPr lvl="0"/>
            <a:fld id="{BEB53A71-8832-482A-AFED-031525BD3896}" type="slidenum">
              <a:t>1</a:t>
            </a:fld>
            <a:endParaRPr lang="it-IT"/>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800" y="4343400"/>
            <a:ext cx="5486400" cy="276999"/>
          </a:xfrm>
        </p:spPr>
        <p:txBody>
          <a:bodyPr>
            <a:spAutoFit/>
          </a:bodyPr>
          <a:lstStyle/>
          <a:p>
            <a:endParaRPr lang="it-IT"/>
          </a:p>
        </p:txBody>
      </p:sp>
    </p:spTree>
    <p:extLst>
      <p:ext uri="{BB962C8B-B14F-4D97-AF65-F5344CB8AC3E}">
        <p14:creationId xmlns:p14="http://schemas.microsoft.com/office/powerpoint/2010/main" val="2189161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B904A17F-53AB-4968-9581-260816FF9294}" type="datetime1">
              <a:rPr lang="en-US" smtClean="0">
                <a:solidFill>
                  <a:prstClr val="white"/>
                </a:solidFill>
              </a:rPr>
              <a:t>10/6/2015</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extLst>
      <p:ext uri="{BB962C8B-B14F-4D97-AF65-F5344CB8AC3E}">
        <p14:creationId xmlns:p14="http://schemas.microsoft.com/office/powerpoint/2010/main" val="156230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940ADEE6-3CB0-4ACD-AFF0-254E9366B368}" type="datetime1">
              <a:rPr lang="en-US" smtClean="0">
                <a:solidFill>
                  <a:prstClr val="white"/>
                </a:solidFill>
              </a:rPr>
              <a:t>10/6/2015</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1714797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883EB-710C-4F9B-ADD6-F15D8CECC0E2}" type="datetime1">
              <a:rPr lang="en-US" smtClean="0">
                <a:solidFill>
                  <a:srgbClr val="262626">
                    <a:tint val="75000"/>
                  </a:srgbClr>
                </a:solidFill>
              </a:rPr>
              <a:t>10/6/2015</a:t>
            </a:fld>
            <a:endParaRPr lang="en-US" dirty="0">
              <a:solidFill>
                <a:srgbClr val="262626">
                  <a:tint val="75000"/>
                </a:srgbClr>
              </a:solidFill>
            </a:endParaRPr>
          </a:p>
        </p:txBody>
      </p:sp>
      <p:sp>
        <p:nvSpPr>
          <p:cNvPr id="3" name="Footer Placeholder 2"/>
          <p:cNvSpPr>
            <a:spLocks noGrp="1"/>
          </p:cNvSpPr>
          <p:nvPr>
            <p:ph type="ftr" sz="quarter" idx="11"/>
          </p:nvPr>
        </p:nvSpPr>
        <p:spPr/>
        <p:txBody>
          <a:bodyPr/>
          <a:lstStyle/>
          <a:p>
            <a:endParaRPr lang="en-US" dirty="0">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94397824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E48D1B0A-CD19-4C0F-BE8C-A4723254E314}" type="datetime1">
              <a:rPr lang="en-US" smtClean="0">
                <a:solidFill>
                  <a:prstClr val="white"/>
                </a:solidFill>
              </a:rPr>
              <a:t>10/6/2015</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extLst>
      <p:ext uri="{BB962C8B-B14F-4D97-AF65-F5344CB8AC3E}">
        <p14:creationId xmlns:p14="http://schemas.microsoft.com/office/powerpoint/2010/main" val="4206575569"/>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FEC9655-1574-4A9B-A040-CB6EDE611B13}" type="datetime1">
              <a:rPr lang="en-US" smtClean="0">
                <a:solidFill>
                  <a:prstClr val="white"/>
                </a:solidFill>
              </a:rPr>
              <a:t>10/6/2015</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639505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6FAA2CF0-440A-4E87-92C3-F087DDC26887}" type="datetime1">
              <a:rPr lang="en-US" smtClean="0">
                <a:solidFill>
                  <a:prstClr val="white"/>
                </a:solidFill>
              </a:rPr>
              <a:t>10/6/2015</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6440557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48A7DD33-441F-4043-BAEF-93DCA7EE1531}" type="datetime1">
              <a:rPr lang="en-US" smtClean="0">
                <a:solidFill>
                  <a:prstClr val="white"/>
                </a:solidFill>
              </a:rPr>
              <a:t>10/6/2015</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6312292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D5888-DF20-4068-8645-F46E7AB298DB}" type="datetime1">
              <a:rPr lang="en-US" smtClean="0">
                <a:solidFill>
                  <a:srgbClr val="262626">
                    <a:tint val="75000"/>
                  </a:srgbClr>
                </a:solidFill>
              </a:rPr>
              <a:t>10/6/2015</a:t>
            </a:fld>
            <a:endParaRPr lang="en-US" dirty="0">
              <a:solidFill>
                <a:srgbClr val="262626">
                  <a:tint val="7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extLst>
      <p:ext uri="{BB962C8B-B14F-4D97-AF65-F5344CB8AC3E}">
        <p14:creationId xmlns:p14="http://schemas.microsoft.com/office/powerpoint/2010/main" val="320600947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9983D2F0-D8FC-4ACF-8772-252C5FECA077}" type="datetime1">
              <a:rPr lang="en-US" smtClean="0">
                <a:solidFill>
                  <a:srgbClr val="262626">
                    <a:lumMod val="85000"/>
                    <a:lumOff val="15000"/>
                  </a:srgbClr>
                </a:solidFill>
              </a:rPr>
              <a:t>10/6/2015</a:t>
            </a:fld>
            <a:endParaRPr lang="en-US" dirty="0">
              <a:solidFill>
                <a:srgbClr val="262626">
                  <a:lumMod val="85000"/>
                  <a:lumOff val="1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Tree>
    <p:extLst>
      <p:ext uri="{BB962C8B-B14F-4D97-AF65-F5344CB8AC3E}">
        <p14:creationId xmlns:p14="http://schemas.microsoft.com/office/powerpoint/2010/main" val="4091295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84372123-E8FB-475A-BCEE-65E6C52DB3AB}" type="datetime1">
              <a:rPr lang="en-US" smtClean="0">
                <a:solidFill>
                  <a:prstClr val="white"/>
                </a:solidFill>
              </a:rPr>
              <a:t>10/6/2015</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extLst>
      <p:ext uri="{BB962C8B-B14F-4D97-AF65-F5344CB8AC3E}">
        <p14:creationId xmlns:p14="http://schemas.microsoft.com/office/powerpoint/2010/main" val="398649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949F3AF7-CA8B-4883-AC66-59BE35C33378}" type="datetime1">
              <a:rPr lang="en-US" smtClean="0">
                <a:solidFill>
                  <a:prstClr val="white"/>
                </a:solidFill>
              </a:rPr>
              <a:t>10/6/2015</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extLst>
      <p:ext uri="{BB962C8B-B14F-4D97-AF65-F5344CB8AC3E}">
        <p14:creationId xmlns:p14="http://schemas.microsoft.com/office/powerpoint/2010/main" val="325933777"/>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prstClr val="white"/>
                </a:solidFill>
              </a:rPr>
              <a:t>             </a:t>
            </a:r>
            <a:endParaRPr lang="en-US" dirty="0">
              <a:solidFill>
                <a:prstClr val="white"/>
              </a:solidFill>
            </a:endParaRP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prstClr val="white"/>
                </a:solidFill>
              </a:rPr>
              <a:t>       </a:t>
            </a:r>
            <a:endParaRPr lang="en-US" dirty="0">
              <a:solidFill>
                <a:prstClr val="white"/>
              </a:solidFill>
            </a:endParaRPr>
          </a:p>
        </p:txBody>
      </p:sp>
    </p:spTree>
    <p:extLst>
      <p:ext uri="{BB962C8B-B14F-4D97-AF65-F5344CB8AC3E}">
        <p14:creationId xmlns:p14="http://schemas.microsoft.com/office/powerpoint/2010/main" val="3568836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_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37BD697A-3986-4190-95A7-FC7919222773}" type="datetime1">
              <a:rPr lang="en-US" smtClean="0"/>
              <a:t>10/6/2015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E578A-C172-4961-8E26-4E1BD2D761E4}" type="datetime1">
              <a:rPr lang="en-US" smtClean="0"/>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071BB1A8-F27E-400F-92DE-614304267166}" type="datetime1">
              <a:rPr lang="en-US" smtClean="0"/>
              <a:t>10/6/2015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FBC0B-65CA-4E80-88F4-A4C1761C144B}" type="datetime1">
              <a:rPr lang="en-US" smtClean="0"/>
              <a:t>10/6/2015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33CA306D-5416-469E-BBBA-D3F224C82B3F}" type="datetime1">
              <a:rPr lang="en-US" smtClean="0"/>
              <a:t>10/6/2015</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2_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8A54C1AB-B16B-4A06-B6A4-3A551AC5E9AB}" type="datetime1">
              <a:rPr lang="en-US" smtClean="0"/>
              <a:t>10/6/2015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492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6600"/>
                </a:solidFill>
              </a:rPr>
              <a:t>           </a:t>
            </a:r>
            <a:endParaRPr lang="en-US" dirty="0">
              <a:solidFill>
                <a:srgbClr val="FF6600"/>
              </a:solidFill>
            </a:endParaRPr>
          </a:p>
        </p:txBody>
      </p:sp>
    </p:spTree>
    <p:extLst>
      <p:ext uri="{BB962C8B-B14F-4D97-AF65-F5344CB8AC3E}">
        <p14:creationId xmlns:p14="http://schemas.microsoft.com/office/powerpoint/2010/main" val="24654730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751CAF85-19E0-482D-808D-BE52AB3006AE}" type="datetime1">
              <a:rPr lang="en-US" smtClean="0">
                <a:solidFill>
                  <a:srgbClr val="262626">
                    <a:lumMod val="85000"/>
                    <a:lumOff val="15000"/>
                  </a:srgbClr>
                </a:solidFill>
              </a:rPr>
              <a:t>10/6/2015</a:t>
            </a:fld>
            <a:endParaRPr lang="en-US" dirty="0">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Tree>
    <p:extLst>
      <p:ext uri="{BB962C8B-B14F-4D97-AF65-F5344CB8AC3E}">
        <p14:creationId xmlns:p14="http://schemas.microsoft.com/office/powerpoint/2010/main" val="1284746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CD2CC3-6BF8-4FF5-87DA-A3D4BFBD64D3}" type="datetime1">
              <a:rPr lang="en-US" smtClean="0">
                <a:solidFill>
                  <a:srgbClr val="262626">
                    <a:tint val="75000"/>
                  </a:srgbClr>
                </a:solidFill>
              </a:rPr>
              <a:t>10/6/2015</a:t>
            </a:fld>
            <a:endParaRPr lang="en-US" dirty="0">
              <a:solidFill>
                <a:srgbClr val="262626">
                  <a:tint val="75000"/>
                </a:srgbClr>
              </a:solidFill>
            </a:endParaRPr>
          </a:p>
        </p:txBody>
      </p:sp>
      <p:sp>
        <p:nvSpPr>
          <p:cNvPr id="6" name="Footer Placeholder 5"/>
          <p:cNvSpPr>
            <a:spLocks noGrp="1"/>
          </p:cNvSpPr>
          <p:nvPr>
            <p:ph type="ftr" sz="quarter" idx="11"/>
          </p:nvPr>
        </p:nvSpPr>
        <p:spPr/>
        <p:txBody>
          <a:bodyPr/>
          <a:lstStyle/>
          <a:p>
            <a:endParaRPr lang="en-US" dirty="0">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36969059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8219256"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6" name="Footer Placeholder 5"/>
          <p:cNvSpPr>
            <a:spLocks noGrp="1"/>
          </p:cNvSpPr>
          <p:nvPr>
            <p:ph type="ftr" sz="quarter" idx="11"/>
          </p:nvPr>
        </p:nvSpPr>
        <p:spPr/>
        <p:txBody>
          <a:bodyPr/>
          <a:lstStyle/>
          <a:p>
            <a:endParaRPr lang="en-US" dirty="0">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13239512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988839"/>
            <a:ext cx="8229600" cy="3384377"/>
          </a:xfrm>
          <a:solidFill>
            <a:schemeClr val="bg1">
              <a:lumMod val="85000"/>
            </a:schemeClr>
          </a:solidFill>
        </p:spPr>
        <p:txBody>
          <a:bodyPr/>
          <a:lstStyle>
            <a:lvl1pPr algn="ct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1234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988839"/>
            <a:ext cx="8229600" cy="3384377"/>
          </a:xfrm>
          <a:solidFill>
            <a:schemeClr val="bg1">
              <a:lumMod val="85000"/>
            </a:schemeClr>
          </a:solidFill>
        </p:spPr>
        <p:txBody>
          <a:bodyPr/>
          <a:lstStyle>
            <a:lvl1pPr algn="ct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2670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0C86A100-8466-43BF-9062-30DA0C4571D3}" type="datetime1">
              <a:rPr lang="en-US" smtClean="0">
                <a:solidFill>
                  <a:srgbClr val="262626">
                    <a:tint val="75000"/>
                  </a:srgbClr>
                </a:solidFill>
              </a:rPr>
              <a:t>10/6/2015</a:t>
            </a:fld>
            <a:endParaRPr lang="en-US" dirty="0">
              <a:solidFill>
                <a:srgbClr val="262626">
                  <a:tint val="75000"/>
                </a:srgbClr>
              </a:solidFill>
            </a:endParaRPr>
          </a:p>
        </p:txBody>
      </p:sp>
      <p:sp>
        <p:nvSpPr>
          <p:cNvPr id="4" name="Footer Placeholder 3"/>
          <p:cNvSpPr>
            <a:spLocks noGrp="1"/>
          </p:cNvSpPr>
          <p:nvPr>
            <p:ph type="ftr" sz="quarter" idx="11"/>
          </p:nvPr>
        </p:nvSpPr>
        <p:spPr/>
        <p:txBody>
          <a:bodyPr/>
          <a:lstStyle/>
          <a:p>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152438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7"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7D7DE-226C-42C1-B454-1AA4B2F088B0}" type="datetime1">
              <a:rPr lang="en-US" smtClean="0">
                <a:solidFill>
                  <a:srgbClr val="262626">
                    <a:tint val="75000"/>
                  </a:srgbClr>
                </a:solidFill>
              </a:rPr>
              <a:t>10/6/2015</a:t>
            </a:fld>
            <a:endParaRPr lang="en-US" dirty="0">
              <a:solidFill>
                <a:srgbClr val="26262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26262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216279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719" r:id="rId3"/>
    <p:sldLayoutId id="2147483695" r:id="rId4"/>
    <p:sldLayoutId id="2147483697" r:id="rId5"/>
    <p:sldLayoutId id="2147483710" r:id="rId6"/>
    <p:sldLayoutId id="2147483717" r:id="rId7"/>
    <p:sldLayoutId id="2147483718" r:id="rId8"/>
    <p:sldLayoutId id="2147483709"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678" r:id="rId18"/>
    <p:sldLayoutId id="2147483685" r:id="rId19"/>
    <p:sldLayoutId id="2147483711" r:id="rId20"/>
    <p:sldLayoutId id="2147483713" r:id="rId21"/>
    <p:sldLayoutId id="2147483715" r:id="rId22"/>
    <p:sldLayoutId id="2147483716" r:id="rId23"/>
    <p:sldLayoutId id="2147483649" r:id="rId24"/>
    <p:sldLayoutId id="2147483660" r:id="rId25"/>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403648" y="2369204"/>
            <a:ext cx="6192688" cy="1569660"/>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it-IT" sz="3200" smtClean="0"/>
              <a:t>Schede crc </a:t>
            </a:r>
            <a:br>
              <a:rPr lang="it-IT" sz="3200" smtClean="0"/>
            </a:br>
            <a:r>
              <a:rPr lang="it-IT" sz="3200" smtClean="0"/>
              <a:t>e</a:t>
            </a:r>
            <a:br>
              <a:rPr lang="it-IT" sz="3200" smtClean="0"/>
            </a:br>
            <a:r>
              <a:rPr lang="it-IT" sz="3200" smtClean="0"/>
              <a:t>diagramma delle classi</a:t>
            </a:r>
            <a:endParaRPr lang="it-IT" sz="3200" dirty="0"/>
          </a:p>
        </p:txBody>
      </p:sp>
      <p:sp>
        <p:nvSpPr>
          <p:cNvPr id="3" name="Subtitle 2"/>
          <p:cNvSpPr txBox="1">
            <a:spLocks noGrp="1"/>
          </p:cNvSpPr>
          <p:nvPr>
            <p:ph type="body" idx="1"/>
          </p:nvPr>
        </p:nvSpPr>
        <p:spPr>
          <a:xfrm>
            <a:off x="385191" y="4071497"/>
            <a:ext cx="8229601" cy="904863"/>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it-IT" sz="2400" b="1" dirty="0" smtClean="0"/>
              <a:t>Francesco Poggi</a:t>
            </a:r>
          </a:p>
          <a:p>
            <a:pPr lvl="0" algn="ctr">
              <a:buNone/>
            </a:pPr>
            <a:r>
              <a:rPr lang="it-IT" sz="2400" i="1" dirty="0" smtClean="0"/>
              <a:t>fpoggi@cs.unibo.it</a:t>
            </a:r>
            <a:endParaRPr lang="it-IT" sz="2400" i="1" dirty="0"/>
          </a:p>
        </p:txBody>
      </p:sp>
      <p:sp>
        <p:nvSpPr>
          <p:cNvPr id="5" name="Subtitle 2"/>
          <p:cNvSpPr txBox="1">
            <a:spLocks/>
          </p:cNvSpPr>
          <p:nvPr/>
        </p:nvSpPr>
        <p:spPr>
          <a:xfrm>
            <a:off x="385191" y="5370603"/>
            <a:ext cx="8229601" cy="461665"/>
          </a:xfrm>
          <a:prstGeom prst="rect">
            <a:avLst/>
          </a:prstGeom>
        </p:spPr>
        <p:txBody>
          <a:bodyPr vert="horz" lIns="91440" tIns="45720" rIns="91440" bIns="45720" rtlCol="0" anchor="ctr">
            <a:spAutoFit/>
          </a:bodyPr>
          <a:lstStyle>
            <a:defPPr lvl="0">
              <a:buSzPct val="45000"/>
              <a:buFont typeface="StarSymbol"/>
              <a:buNone/>
              <a:defRPr/>
            </a:defPPr>
            <a:lvl1pPr marL="0" lvl="0" indent="0" algn="r" defTabSz="914400" rtl="0" eaLnBrk="1" latinLnBrk="0" hangingPunct="1">
              <a:spcBef>
                <a:spcPct val="20000"/>
              </a:spcBef>
              <a:buSzPct val="45000"/>
              <a:buFont typeface="StarSymbol"/>
              <a:buChar char="●"/>
              <a:defRPr sz="1800" kern="1200">
                <a:solidFill>
                  <a:schemeClr val="tx1">
                    <a:lumMod val="65000"/>
                    <a:lumOff val="35000"/>
                  </a:schemeClr>
                </a:solidFill>
                <a:latin typeface="+mn-lt"/>
                <a:ea typeface="+mn-ea"/>
                <a:cs typeface="+mn-cs"/>
              </a:defRPr>
            </a:lvl1pPr>
            <a:lvl2pPr marL="457200" lvl="1" indent="0" algn="l" defTabSz="914400" rtl="0" eaLnBrk="1" latinLnBrk="0" hangingPunct="1">
              <a:spcBef>
                <a:spcPct val="20000"/>
              </a:spcBef>
              <a:buSzPct val="45000"/>
              <a:buFont typeface="StarSymbol"/>
              <a:buChar char="●"/>
              <a:defRPr sz="1800" kern="1200">
                <a:solidFill>
                  <a:schemeClr val="tx1">
                    <a:tint val="75000"/>
                  </a:schemeClr>
                </a:solidFill>
                <a:latin typeface="+mn-lt"/>
                <a:ea typeface="+mn-ea"/>
                <a:cs typeface="+mn-cs"/>
              </a:defRPr>
            </a:lvl2pPr>
            <a:lvl3pPr marL="914400" lvl="2" indent="0" algn="l" defTabSz="914400" rtl="0" eaLnBrk="1" latinLnBrk="0" hangingPunct="1">
              <a:spcBef>
                <a:spcPct val="20000"/>
              </a:spcBef>
              <a:buSzPct val="45000"/>
              <a:buFont typeface="StarSymbol"/>
              <a:buChar char="●"/>
              <a:defRPr sz="1600" kern="1200">
                <a:solidFill>
                  <a:schemeClr val="tx1">
                    <a:tint val="75000"/>
                  </a:schemeClr>
                </a:solidFill>
                <a:latin typeface="+mn-lt"/>
                <a:ea typeface="+mn-ea"/>
                <a:cs typeface="+mn-cs"/>
              </a:defRPr>
            </a:lvl3pPr>
            <a:lvl4pPr marL="1371600" lvl="3" indent="0" algn="l" defTabSz="914400" rtl="0" eaLnBrk="1" latinLnBrk="0" hangingPunct="1">
              <a:spcBef>
                <a:spcPct val="20000"/>
              </a:spcBef>
              <a:buSzPct val="45000"/>
              <a:buFont typeface="StarSymbol"/>
              <a:buChar char="●"/>
              <a:defRPr sz="1400" kern="1200">
                <a:solidFill>
                  <a:schemeClr val="tx1">
                    <a:tint val="75000"/>
                  </a:schemeClr>
                </a:solidFill>
                <a:latin typeface="+mn-lt"/>
                <a:ea typeface="+mn-ea"/>
                <a:cs typeface="+mn-cs"/>
              </a:defRPr>
            </a:lvl4pPr>
            <a:lvl5pPr marL="1828800" lvl="4" indent="0" algn="l" defTabSz="914400" rtl="0" eaLnBrk="1" latinLnBrk="0" hangingPunct="1">
              <a:spcBef>
                <a:spcPct val="20000"/>
              </a:spcBef>
              <a:buSzPct val="45000"/>
              <a:buFont typeface="StarSymbol"/>
              <a:buChar char="●"/>
              <a:defRPr sz="1400" kern="1200">
                <a:solidFill>
                  <a:schemeClr val="tx1">
                    <a:tint val="75000"/>
                  </a:schemeClr>
                </a:solidFill>
                <a:latin typeface="+mn-lt"/>
                <a:ea typeface="+mn-ea"/>
                <a:cs typeface="+mn-cs"/>
              </a:defRPr>
            </a:lvl5pPr>
            <a:lvl6pPr marL="2286000" lvl="5" indent="0" algn="l" defTabSz="914400" rtl="0" eaLnBrk="1" latinLnBrk="0" hangingPunct="1">
              <a:spcBef>
                <a:spcPct val="20000"/>
              </a:spcBef>
              <a:buSzPct val="45000"/>
              <a:buFont typeface="StarSymbol"/>
              <a:buChar char="●"/>
              <a:defRPr sz="1400" kern="1200">
                <a:solidFill>
                  <a:schemeClr val="tx1">
                    <a:tint val="75000"/>
                  </a:schemeClr>
                </a:solidFill>
                <a:latin typeface="+mn-lt"/>
                <a:ea typeface="+mn-ea"/>
                <a:cs typeface="+mn-cs"/>
              </a:defRPr>
            </a:lvl6pPr>
            <a:lvl7pPr marL="2743200" lvl="6" indent="0" algn="l" defTabSz="914400" rtl="0" eaLnBrk="1" latinLnBrk="0" hangingPunct="1">
              <a:spcBef>
                <a:spcPct val="20000"/>
              </a:spcBef>
              <a:buSzPct val="45000"/>
              <a:buFont typeface="StarSymbol"/>
              <a:buChar char="●"/>
              <a:defRPr sz="1400" kern="1200">
                <a:solidFill>
                  <a:schemeClr val="tx1">
                    <a:tint val="75000"/>
                  </a:schemeClr>
                </a:solidFill>
                <a:latin typeface="+mn-lt"/>
                <a:ea typeface="+mn-ea"/>
                <a:cs typeface="+mn-cs"/>
              </a:defRPr>
            </a:lvl7pPr>
            <a:lvl8pPr marL="3200400" lvl="7" indent="0" algn="l" defTabSz="914400" rtl="0" eaLnBrk="1" latinLnBrk="0" hangingPunct="1">
              <a:spcBef>
                <a:spcPct val="20000"/>
              </a:spcBef>
              <a:buSzPct val="45000"/>
              <a:buFont typeface="StarSymbol"/>
              <a:buChar char="●"/>
              <a:defRPr sz="1400" kern="1200">
                <a:solidFill>
                  <a:schemeClr val="tx1">
                    <a:tint val="75000"/>
                  </a:schemeClr>
                </a:solidFill>
                <a:latin typeface="+mn-lt"/>
                <a:ea typeface="+mn-ea"/>
                <a:cs typeface="+mn-cs"/>
              </a:defRPr>
            </a:lvl8pPr>
            <a:lvl9pPr marL="3657600" lvl="8" indent="0" algn="l" defTabSz="914400" rtl="0" eaLnBrk="1" latinLnBrk="0" hangingPunct="1">
              <a:spcBef>
                <a:spcPct val="20000"/>
              </a:spcBef>
              <a:buSzPct val="45000"/>
              <a:buFont typeface="StarSymbol"/>
              <a:buChar char="●"/>
              <a:defRPr sz="1400" kern="1200">
                <a:solidFill>
                  <a:schemeClr val="tx1">
                    <a:tint val="75000"/>
                  </a:schemeClr>
                </a:solidFill>
                <a:latin typeface="+mn-lt"/>
                <a:ea typeface="+mn-ea"/>
                <a:cs typeface="+mn-cs"/>
              </a:defRPr>
            </a:lvl9pPr>
          </a:lstStyle>
          <a:p>
            <a:pPr algn="ctr">
              <a:buFont typeface="StarSymbol"/>
              <a:buNone/>
            </a:pPr>
            <a:r>
              <a:rPr lang="it-IT" sz="2400" b="1" dirty="0" smtClean="0"/>
              <a:t>A.A. 2015-2016</a:t>
            </a:r>
            <a:endParaRPr lang="it-IT" sz="2400" dirty="0"/>
          </a:p>
        </p:txBody>
      </p:sp>
    </p:spTree>
    <p:extLst>
      <p:ext uri="{BB962C8B-B14F-4D97-AF65-F5344CB8AC3E}">
        <p14:creationId xmlns:p14="http://schemas.microsoft.com/office/powerpoint/2010/main" val="3545707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CRC cards: esempio</a:t>
            </a:r>
            <a:endParaRPr lang="it-IT"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461223369"/>
              </p:ext>
            </p:extLst>
          </p:nvPr>
        </p:nvGraphicFramePr>
        <p:xfrm>
          <a:off x="457200" y="1556792"/>
          <a:ext cx="8218488" cy="3984846"/>
        </p:xfrm>
        <a:graphic>
          <a:graphicData uri="http://schemas.openxmlformats.org/drawingml/2006/table">
            <a:tbl>
              <a:tblPr firstRow="1" bandRow="1">
                <a:tableStyleId>{5C22544A-7EE6-4342-B048-85BDC9FD1C3A}</a:tableStyleId>
              </a:tblPr>
              <a:tblGrid>
                <a:gridCol w="2890664"/>
                <a:gridCol w="1296144"/>
                <a:gridCol w="1292184"/>
                <a:gridCol w="2739496"/>
              </a:tblGrid>
              <a:tr h="1201174">
                <a:tc>
                  <a:txBody>
                    <a:bodyPr/>
                    <a:lstStyle/>
                    <a:p>
                      <a:r>
                        <a:rPr lang="it-IT" sz="2800" b="1" dirty="0" smtClean="0">
                          <a:solidFill>
                            <a:schemeClr val="tx1"/>
                          </a:solidFill>
                        </a:rPr>
                        <a:t>Class</a:t>
                      </a:r>
                      <a:r>
                        <a:rPr lang="it-IT" sz="2800" b="1" baseline="0" dirty="0" smtClean="0">
                          <a:solidFill>
                            <a:schemeClr val="tx1"/>
                          </a:solidFill>
                        </a:rPr>
                        <a:t> name</a:t>
                      </a:r>
                      <a:r>
                        <a:rPr lang="it-IT" sz="2800" b="1" dirty="0" smtClean="0">
                          <a:solidFill>
                            <a:schemeClr val="tx1"/>
                          </a:solidFill>
                        </a:rPr>
                        <a:t>: </a:t>
                      </a:r>
                    </a:p>
                    <a:p>
                      <a:endParaRPr lang="it-IT"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r>
                        <a:rPr lang="it-IT" sz="2800" smtClean="0">
                          <a:solidFill>
                            <a:schemeClr val="tx1"/>
                          </a:solidFill>
                        </a:rPr>
                        <a:t>Superclass:</a:t>
                      </a:r>
                    </a:p>
                    <a:p>
                      <a:endParaRPr lang="it-IT"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c>
                  <a:txBody>
                    <a:bodyPr/>
                    <a:lstStyle/>
                    <a:p>
                      <a:r>
                        <a:rPr lang="it-IT" sz="2800" dirty="0" smtClean="0">
                          <a:solidFill>
                            <a:schemeClr val="tx1"/>
                          </a:solidFill>
                        </a:rPr>
                        <a:t>Subclasses:</a:t>
                      </a:r>
                      <a:endParaRPr lang="it-IT"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695918">
                <a:tc gridSpan="2">
                  <a:txBody>
                    <a:bodyPr/>
                    <a:lstStyle/>
                    <a:p>
                      <a:r>
                        <a:rPr lang="it-IT" sz="2800" b="1" dirty="0" smtClean="0"/>
                        <a:t>Responsabilities</a:t>
                      </a:r>
                      <a:endParaRPr lang="it-IT"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r>
                        <a:rPr lang="it-IT" sz="2800" b="1" dirty="0" smtClean="0"/>
                        <a:t>Collaborations</a:t>
                      </a:r>
                      <a:endParaRPr lang="it-IT"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r h="695918">
                <a:tc gridSpan="2">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r h="695918">
                <a:tc gridSpan="2">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r h="695918">
                <a:tc gridSpan="2">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bl>
          </a:graphicData>
        </a:graphic>
      </p:graphicFrame>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10</a:t>
            </a:fld>
            <a:endParaRPr lang="en-US" dirty="0">
              <a:solidFill>
                <a:srgbClr val="262626">
                  <a:tint val="75000"/>
                </a:srgbClr>
              </a:solidFill>
            </a:endParaRPr>
          </a:p>
        </p:txBody>
      </p:sp>
    </p:spTree>
    <p:extLst>
      <p:ext uri="{BB962C8B-B14F-4D97-AF65-F5344CB8AC3E}">
        <p14:creationId xmlns:p14="http://schemas.microsoft.com/office/powerpoint/2010/main" val="1128208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CRC cards: esempio</a:t>
            </a:r>
            <a:endParaRPr lang="it-IT"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42166832"/>
              </p:ext>
            </p:extLst>
          </p:nvPr>
        </p:nvGraphicFramePr>
        <p:xfrm>
          <a:off x="457200" y="1556792"/>
          <a:ext cx="8218488" cy="3984846"/>
        </p:xfrm>
        <a:graphic>
          <a:graphicData uri="http://schemas.openxmlformats.org/drawingml/2006/table">
            <a:tbl>
              <a:tblPr firstRow="1" bandRow="1">
                <a:tableStyleId>{5C22544A-7EE6-4342-B048-85BDC9FD1C3A}</a:tableStyleId>
              </a:tblPr>
              <a:tblGrid>
                <a:gridCol w="2890664"/>
                <a:gridCol w="1296144"/>
                <a:gridCol w="1292184"/>
                <a:gridCol w="2739496"/>
              </a:tblGrid>
              <a:tr h="1201174">
                <a:tc>
                  <a:txBody>
                    <a:bodyPr/>
                    <a:lstStyle/>
                    <a:p>
                      <a:r>
                        <a:rPr lang="it-IT" sz="2800" b="1" dirty="0" smtClean="0">
                          <a:solidFill>
                            <a:schemeClr val="tx1"/>
                          </a:solidFill>
                        </a:rPr>
                        <a:t>Class</a:t>
                      </a:r>
                      <a:r>
                        <a:rPr lang="it-IT" sz="2800" b="1" baseline="0" dirty="0" smtClean="0">
                          <a:solidFill>
                            <a:schemeClr val="tx1"/>
                          </a:solidFill>
                        </a:rPr>
                        <a:t> name</a:t>
                      </a:r>
                      <a:r>
                        <a:rPr lang="it-IT" sz="2800" b="1" dirty="0" smtClean="0">
                          <a:solidFill>
                            <a:schemeClr val="tx1"/>
                          </a:solidFill>
                        </a:rPr>
                        <a:t>: </a:t>
                      </a:r>
                    </a:p>
                    <a:p>
                      <a:r>
                        <a:rPr lang="it-IT" sz="2800" b="0" dirty="0" smtClean="0">
                          <a:solidFill>
                            <a:schemeClr val="tx1"/>
                          </a:solidFill>
                        </a:rPr>
                        <a:t>Padrone</a:t>
                      </a:r>
                      <a:endParaRPr lang="it-IT"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r>
                        <a:rPr lang="it-IT" sz="2800" dirty="0" smtClean="0">
                          <a:solidFill>
                            <a:schemeClr val="tx1"/>
                          </a:solidFill>
                        </a:rPr>
                        <a:t>Superclass:</a:t>
                      </a:r>
                    </a:p>
                    <a:p>
                      <a:r>
                        <a:rPr lang="it-IT" sz="2800" b="0" dirty="0" smtClean="0">
                          <a:solidFill>
                            <a:schemeClr val="tx1"/>
                          </a:solidFill>
                        </a:rPr>
                        <a:t>Persona</a:t>
                      </a:r>
                      <a:endParaRPr lang="it-IT"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c>
                  <a:txBody>
                    <a:bodyPr/>
                    <a:lstStyle/>
                    <a:p>
                      <a:r>
                        <a:rPr lang="it-IT" sz="2800" dirty="0" smtClean="0">
                          <a:solidFill>
                            <a:schemeClr val="tx1"/>
                          </a:solidFill>
                        </a:rPr>
                        <a:t>Subclasses:</a:t>
                      </a:r>
                      <a:endParaRPr lang="it-IT"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695918">
                <a:tc gridSpan="2">
                  <a:txBody>
                    <a:bodyPr/>
                    <a:lstStyle/>
                    <a:p>
                      <a:r>
                        <a:rPr lang="it-IT" sz="2800" b="1" dirty="0" smtClean="0"/>
                        <a:t>Responsabilities</a:t>
                      </a:r>
                      <a:endParaRPr lang="it-IT"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r>
                        <a:rPr lang="it-IT" sz="2800" b="1" dirty="0" smtClean="0"/>
                        <a:t>Collaborations</a:t>
                      </a:r>
                      <a:endParaRPr lang="it-IT"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r h="695918">
                <a:tc gridSpan="2">
                  <a:txBody>
                    <a:bodyPr/>
                    <a:lstStyle/>
                    <a:p>
                      <a:r>
                        <a:rPr lang="it-IT" sz="2800" dirty="0" smtClean="0"/>
                        <a:t>Invita</a:t>
                      </a:r>
                      <a:endParaRPr lang="it-IT"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r>
                        <a:rPr lang="it-IT" sz="2800" dirty="0" smtClean="0"/>
                        <a:t>Invito, Persona, Lista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r h="695918">
                <a:tc gridSpan="2">
                  <a:txBody>
                    <a:bodyPr/>
                    <a:lstStyle/>
                    <a:p>
                      <a:r>
                        <a:rPr lang="it-IT" sz="2800" dirty="0" smtClean="0"/>
                        <a:t>Compra</a:t>
                      </a:r>
                      <a:endParaRPr lang="it-IT"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r>
                        <a:rPr lang="it-IT" sz="2800" dirty="0" smtClean="0"/>
                        <a:t>Denaro, Negozio, Cibo, ...</a:t>
                      </a:r>
                      <a:endParaRPr lang="it-IT"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r h="695918">
                <a:tc gridSpan="2">
                  <a:txBody>
                    <a:bodyPr/>
                    <a:lstStyle/>
                    <a:p>
                      <a:r>
                        <a:rPr lang="it-IT" sz="2800" dirty="0" smtClean="0"/>
                        <a:t>Pulisce_casa</a:t>
                      </a:r>
                      <a:endParaRPr lang="it-IT"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a:p>
                  </a:txBody>
                  <a:tcPr/>
                </a:tc>
                <a:tc gridSpan="2">
                  <a:txBody>
                    <a:bodyPr/>
                    <a:lstStyle/>
                    <a:p>
                      <a:r>
                        <a:rPr lang="it-IT" sz="2800" dirty="0" smtClean="0"/>
                        <a:t>Spugna, Straccio,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it-IT" dirty="0"/>
                    </a:p>
                  </a:txBody>
                  <a:tcPr/>
                </a:tc>
              </a:tr>
            </a:tbl>
          </a:graphicData>
        </a:graphic>
      </p:graphicFrame>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11</a:t>
            </a:fld>
            <a:endParaRPr lang="en-US" dirty="0">
              <a:solidFill>
                <a:srgbClr val="262626">
                  <a:tint val="75000"/>
                </a:srgbClr>
              </a:solidFill>
            </a:endParaRPr>
          </a:p>
        </p:txBody>
      </p:sp>
      <p:sp>
        <p:nvSpPr>
          <p:cNvPr id="3" name="TextBox 2"/>
          <p:cNvSpPr txBox="1"/>
          <p:nvPr/>
        </p:nvSpPr>
        <p:spPr>
          <a:xfrm>
            <a:off x="457200" y="5661248"/>
            <a:ext cx="8229600" cy="892552"/>
          </a:xfrm>
          <a:prstGeom prst="rect">
            <a:avLst/>
          </a:prstGeom>
          <a:noFill/>
        </p:spPr>
        <p:txBody>
          <a:bodyPr wrap="square" rtlCol="0">
            <a:spAutoFit/>
          </a:bodyPr>
          <a:lstStyle/>
          <a:p>
            <a:r>
              <a:rPr lang="it-IT" sz="2600" dirty="0"/>
              <a:t>Le schede </a:t>
            </a:r>
            <a:r>
              <a:rPr lang="it-IT" sz="2600" dirty="0" smtClean="0"/>
              <a:t>posizionate </a:t>
            </a:r>
            <a:r>
              <a:rPr lang="it-IT" sz="2600" dirty="0"/>
              <a:t>su un </a:t>
            </a:r>
            <a:r>
              <a:rPr lang="it-IT" sz="2600" dirty="0" smtClean="0"/>
              <a:t>piano, e la </a:t>
            </a:r>
            <a:r>
              <a:rPr lang="it-IT" sz="2600" dirty="0"/>
              <a:t>loro </a:t>
            </a:r>
            <a:r>
              <a:rPr lang="it-IT" sz="2600" dirty="0" smtClean="0"/>
              <a:t>vicinanza fisica </a:t>
            </a:r>
            <a:r>
              <a:rPr lang="it-IT" sz="2600" dirty="0"/>
              <a:t>rispecchia quella logica</a:t>
            </a:r>
            <a:r>
              <a:rPr lang="it-IT" sz="2600" dirty="0" smtClean="0"/>
              <a:t>.</a:t>
            </a:r>
            <a:endParaRPr lang="it-IT" sz="2600" dirty="0"/>
          </a:p>
        </p:txBody>
      </p:sp>
    </p:spTree>
    <p:extLst>
      <p:ext uri="{BB962C8B-B14F-4D97-AF65-F5344CB8AC3E}">
        <p14:creationId xmlns:p14="http://schemas.microsoft.com/office/powerpoint/2010/main" val="3724862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Birreria</a:t>
            </a:r>
          </a:p>
        </p:txBody>
      </p:sp>
      <p:sp>
        <p:nvSpPr>
          <p:cNvPr id="3" name="Content Placeholder 2"/>
          <p:cNvSpPr>
            <a:spLocks noGrp="1"/>
          </p:cNvSpPr>
          <p:nvPr>
            <p:ph sz="half" idx="1"/>
          </p:nvPr>
        </p:nvSpPr>
        <p:spPr/>
        <p:txBody>
          <a:bodyPr>
            <a:normAutofit/>
          </a:bodyPr>
          <a:lstStyle/>
          <a:p>
            <a:pPr marL="0" indent="0">
              <a:buNone/>
            </a:pPr>
            <a:r>
              <a:rPr lang="it-IT" dirty="0" smtClean="0"/>
              <a:t>Compilare </a:t>
            </a:r>
            <a:r>
              <a:rPr lang="it-IT" dirty="0"/>
              <a:t>e discutere le </a:t>
            </a:r>
            <a:r>
              <a:rPr lang="it-IT" b="1" dirty="0"/>
              <a:t>schede CRC</a:t>
            </a:r>
            <a:r>
              <a:rPr lang="it-IT" dirty="0"/>
              <a:t> per rappresentare </a:t>
            </a:r>
            <a:r>
              <a:rPr lang="it-IT" dirty="0" smtClean="0"/>
              <a:t>il seguente </a:t>
            </a:r>
            <a:r>
              <a:rPr lang="it-IT" dirty="0"/>
              <a:t>dominio:</a:t>
            </a:r>
          </a:p>
          <a:p>
            <a:r>
              <a:rPr lang="it-IT" dirty="0"/>
              <a:t>Una birreria è frequentata dai clienti e dallo staff. </a:t>
            </a:r>
            <a:r>
              <a:rPr lang="it-IT" dirty="0" smtClean="0"/>
              <a:t>In particolare</a:t>
            </a:r>
            <a:r>
              <a:rPr lang="it-IT" dirty="0"/>
              <a:t>, lo staff raccoglie gli ordini e consegna le </a:t>
            </a:r>
            <a:r>
              <a:rPr lang="it-IT" dirty="0" smtClean="0"/>
              <a:t>birre. Si </a:t>
            </a:r>
            <a:r>
              <a:rPr lang="it-IT" dirty="0"/>
              <a:t>paga alla cassa (e lo staff può dare il resto </a:t>
            </a:r>
            <a:r>
              <a:rPr lang="it-IT" dirty="0" smtClean="0"/>
              <a:t>se necessario</a:t>
            </a:r>
            <a:r>
              <a:rPr lang="it-IT" dirty="0"/>
              <a:t>). Il gestore del pub si occupa, oltre che </a:t>
            </a:r>
            <a:r>
              <a:rPr lang="it-IT" dirty="0" smtClean="0"/>
              <a:t>del servizio</a:t>
            </a:r>
            <a:r>
              <a:rPr lang="it-IT" dirty="0"/>
              <a:t>, anche di controllare la disponibilità di ogni birra </a:t>
            </a:r>
            <a:r>
              <a:rPr lang="it-IT" dirty="0" smtClean="0"/>
              <a:t>in frigo </a:t>
            </a:r>
            <a:r>
              <a:rPr lang="it-IT" dirty="0"/>
              <a:t>e, se necessario, aggiungerne altre</a:t>
            </a:r>
            <a:r>
              <a:rPr lang="it-IT" dirty="0" smtClean="0"/>
              <a:t>.</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12</a:t>
            </a:fld>
            <a:endParaRPr lang="en-US" dirty="0">
              <a:solidFill>
                <a:srgbClr val="262626">
                  <a:tint val="75000"/>
                </a:srgbClr>
              </a:solidFill>
            </a:endParaRPr>
          </a:p>
        </p:txBody>
      </p:sp>
    </p:spTree>
    <p:extLst>
      <p:ext uri="{BB962C8B-B14F-4D97-AF65-F5344CB8AC3E}">
        <p14:creationId xmlns:p14="http://schemas.microsoft.com/office/powerpoint/2010/main" val="3371454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Birreria</a:t>
            </a:r>
          </a:p>
        </p:txBody>
      </p:sp>
      <p:sp>
        <p:nvSpPr>
          <p:cNvPr id="3" name="Content Placeholder 2"/>
          <p:cNvSpPr>
            <a:spLocks noGrp="1"/>
          </p:cNvSpPr>
          <p:nvPr>
            <p:ph sz="half" idx="1"/>
          </p:nvPr>
        </p:nvSpPr>
        <p:spPr/>
        <p:txBody>
          <a:bodyPr>
            <a:normAutofit/>
          </a:bodyPr>
          <a:lstStyle/>
          <a:p>
            <a:pPr marL="0" indent="0">
              <a:buNone/>
            </a:pPr>
            <a:r>
              <a:rPr lang="it-IT" dirty="0" smtClean="0"/>
              <a:t>Compilare </a:t>
            </a:r>
            <a:r>
              <a:rPr lang="it-IT" dirty="0"/>
              <a:t>e discutere le </a:t>
            </a:r>
            <a:r>
              <a:rPr lang="it-IT" b="1" dirty="0"/>
              <a:t>schede CRC</a:t>
            </a:r>
            <a:r>
              <a:rPr lang="it-IT" dirty="0"/>
              <a:t> per rappresentare </a:t>
            </a:r>
            <a:r>
              <a:rPr lang="it-IT" dirty="0" smtClean="0"/>
              <a:t>il seguente </a:t>
            </a:r>
            <a:r>
              <a:rPr lang="it-IT" dirty="0"/>
              <a:t>dominio:</a:t>
            </a:r>
          </a:p>
          <a:p>
            <a:r>
              <a:rPr lang="it-IT" dirty="0"/>
              <a:t>Una birreria è frequentata dai </a:t>
            </a:r>
            <a:r>
              <a:rPr lang="it-IT" dirty="0">
                <a:solidFill>
                  <a:srgbClr val="FF0000"/>
                </a:solidFill>
              </a:rPr>
              <a:t>clienti</a:t>
            </a:r>
            <a:r>
              <a:rPr lang="it-IT" dirty="0"/>
              <a:t> e dallo </a:t>
            </a:r>
            <a:r>
              <a:rPr lang="it-IT" dirty="0">
                <a:solidFill>
                  <a:srgbClr val="FF0000"/>
                </a:solidFill>
              </a:rPr>
              <a:t>staff</a:t>
            </a:r>
            <a:r>
              <a:rPr lang="it-IT" dirty="0"/>
              <a:t>. </a:t>
            </a:r>
            <a:r>
              <a:rPr lang="it-IT" dirty="0" smtClean="0"/>
              <a:t>In particolare</a:t>
            </a:r>
            <a:r>
              <a:rPr lang="it-IT" dirty="0"/>
              <a:t>, lo </a:t>
            </a:r>
            <a:r>
              <a:rPr lang="it-IT" dirty="0">
                <a:solidFill>
                  <a:srgbClr val="FF0000"/>
                </a:solidFill>
              </a:rPr>
              <a:t>staff</a:t>
            </a:r>
            <a:r>
              <a:rPr lang="it-IT" dirty="0"/>
              <a:t> raccoglie gli </a:t>
            </a:r>
            <a:r>
              <a:rPr lang="it-IT" dirty="0">
                <a:solidFill>
                  <a:srgbClr val="FF0000"/>
                </a:solidFill>
              </a:rPr>
              <a:t>ordini</a:t>
            </a:r>
            <a:r>
              <a:rPr lang="it-IT" dirty="0"/>
              <a:t> e consegna le </a:t>
            </a:r>
            <a:r>
              <a:rPr lang="it-IT" dirty="0" smtClean="0">
                <a:solidFill>
                  <a:srgbClr val="FF0000"/>
                </a:solidFill>
              </a:rPr>
              <a:t>birre</a:t>
            </a:r>
            <a:r>
              <a:rPr lang="it-IT" dirty="0" smtClean="0"/>
              <a:t>. Si </a:t>
            </a:r>
            <a:r>
              <a:rPr lang="it-IT" dirty="0"/>
              <a:t>paga alla cassa (e lo staff può dare il resto </a:t>
            </a:r>
            <a:r>
              <a:rPr lang="it-IT" dirty="0" smtClean="0"/>
              <a:t>se necessario</a:t>
            </a:r>
            <a:r>
              <a:rPr lang="it-IT" dirty="0"/>
              <a:t>). Il </a:t>
            </a:r>
            <a:r>
              <a:rPr lang="it-IT" dirty="0">
                <a:solidFill>
                  <a:srgbClr val="FF0000"/>
                </a:solidFill>
              </a:rPr>
              <a:t>gestore</a:t>
            </a:r>
            <a:r>
              <a:rPr lang="it-IT" dirty="0"/>
              <a:t> del pub si occupa, oltre che </a:t>
            </a:r>
            <a:r>
              <a:rPr lang="it-IT" dirty="0" smtClean="0"/>
              <a:t>del servizio</a:t>
            </a:r>
            <a:r>
              <a:rPr lang="it-IT" dirty="0"/>
              <a:t>, anche di controllare la disponibilità di ogni birra </a:t>
            </a:r>
            <a:r>
              <a:rPr lang="it-IT" dirty="0" smtClean="0"/>
              <a:t>in </a:t>
            </a:r>
            <a:r>
              <a:rPr lang="it-IT" dirty="0" smtClean="0">
                <a:solidFill>
                  <a:srgbClr val="FF0000"/>
                </a:solidFill>
              </a:rPr>
              <a:t>frigo</a:t>
            </a:r>
            <a:r>
              <a:rPr lang="it-IT" dirty="0" smtClean="0"/>
              <a:t> </a:t>
            </a:r>
            <a:r>
              <a:rPr lang="it-IT" dirty="0"/>
              <a:t>e, se necessario, aggiungerne altre</a:t>
            </a:r>
            <a:r>
              <a:rPr lang="it-IT" dirty="0" smtClean="0"/>
              <a:t>.</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13</a:t>
            </a:fld>
            <a:endParaRPr lang="en-US" dirty="0">
              <a:solidFill>
                <a:srgbClr val="262626">
                  <a:tint val="75000"/>
                </a:srgbClr>
              </a:solidFill>
            </a:endParaRPr>
          </a:p>
        </p:txBody>
      </p:sp>
    </p:spTree>
    <p:extLst>
      <p:ext uri="{BB962C8B-B14F-4D97-AF65-F5344CB8AC3E}">
        <p14:creationId xmlns:p14="http://schemas.microsoft.com/office/powerpoint/2010/main" val="1216711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Esercizio </a:t>
            </a:r>
            <a:r>
              <a:rPr lang="it-IT" dirty="0" smtClean="0"/>
              <a:t>Birreria: CRC staff</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14</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64448" y="1154350"/>
            <a:ext cx="7246800" cy="5224853"/>
          </a:xfrm>
          <a:prstGeom prst="rect">
            <a:avLst/>
          </a:prstGeom>
        </p:spPr>
      </p:pic>
    </p:spTree>
    <p:extLst>
      <p:ext uri="{BB962C8B-B14F-4D97-AF65-F5344CB8AC3E}">
        <p14:creationId xmlns:p14="http://schemas.microsoft.com/office/powerpoint/2010/main" val="154283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a:t>
            </a:r>
            <a:r>
              <a:rPr lang="it-IT" dirty="0" smtClean="0"/>
              <a:t>Birreria: CRC staff</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15</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71600" y="1112191"/>
            <a:ext cx="7247314" cy="5241600"/>
          </a:xfrm>
          <a:prstGeom prst="rect">
            <a:avLst/>
          </a:prstGeom>
        </p:spPr>
      </p:pic>
    </p:spTree>
    <p:extLst>
      <p:ext uri="{BB962C8B-B14F-4D97-AF65-F5344CB8AC3E}">
        <p14:creationId xmlns:p14="http://schemas.microsoft.com/office/powerpoint/2010/main" val="2055770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a:t>
            </a:r>
            <a:r>
              <a:rPr lang="it-IT" dirty="0" smtClean="0"/>
              <a:t>Birreria: CRC gestore</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16</a:t>
            </a:fld>
            <a:endParaRPr lang="en-US" dirty="0">
              <a:solidFill>
                <a:srgbClr val="262626">
                  <a:tint val="75000"/>
                </a:srgbClr>
              </a:solidFill>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71600" y="2319794"/>
            <a:ext cx="7246800" cy="2554962"/>
          </a:xfrm>
          <a:prstGeom prst="rect">
            <a:avLst/>
          </a:prstGeom>
        </p:spPr>
      </p:pic>
    </p:spTree>
    <p:extLst>
      <p:ext uri="{BB962C8B-B14F-4D97-AF65-F5344CB8AC3E}">
        <p14:creationId xmlns:p14="http://schemas.microsoft.com/office/powerpoint/2010/main" val="1176877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a:t>
            </a:r>
            <a:r>
              <a:rPr lang="it-IT" dirty="0" smtClean="0"/>
              <a:t>Birreria: CRC cliente</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17</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71600" y="1769117"/>
            <a:ext cx="7246800" cy="3721755"/>
          </a:xfrm>
          <a:prstGeom prst="rect">
            <a:avLst/>
          </a:prstGeom>
        </p:spPr>
      </p:pic>
    </p:spTree>
    <p:extLst>
      <p:ext uri="{BB962C8B-B14F-4D97-AF65-F5344CB8AC3E}">
        <p14:creationId xmlns:p14="http://schemas.microsoft.com/office/powerpoint/2010/main" val="2741088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a:t>
            </a:r>
            <a:r>
              <a:rPr lang="it-IT" dirty="0" smtClean="0"/>
              <a:t>Birreria: CRC birra e frigo</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18</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99592" y="980728"/>
            <a:ext cx="7246800" cy="4732921"/>
          </a:xfrm>
          <a:prstGeom prst="rect">
            <a:avLst/>
          </a:prstGeom>
        </p:spPr>
      </p:pic>
      <p:sp>
        <p:nvSpPr>
          <p:cNvPr id="3" name="TextBox 2"/>
          <p:cNvSpPr txBox="1"/>
          <p:nvPr/>
        </p:nvSpPr>
        <p:spPr>
          <a:xfrm>
            <a:off x="457200" y="5877272"/>
            <a:ext cx="8229600" cy="523220"/>
          </a:xfrm>
          <a:prstGeom prst="rect">
            <a:avLst/>
          </a:prstGeom>
          <a:noFill/>
        </p:spPr>
        <p:txBody>
          <a:bodyPr wrap="square" rtlCol="0">
            <a:spAutoFit/>
          </a:bodyPr>
          <a:lstStyle/>
          <a:p>
            <a:pPr marL="457200" indent="-457200">
              <a:buFont typeface="Arial" panose="020B0604020202020204" pitchFamily="34" charset="0"/>
              <a:buChar char="•"/>
            </a:pPr>
            <a:r>
              <a:rPr lang="it-IT" sz="2800" dirty="0" smtClean="0"/>
              <a:t>Altri collaboratori?</a:t>
            </a:r>
            <a:endParaRPr lang="it-IT" sz="2800" dirty="0"/>
          </a:p>
        </p:txBody>
      </p:sp>
    </p:spTree>
    <p:extLst>
      <p:ext uri="{BB962C8B-B14F-4D97-AF65-F5344CB8AC3E}">
        <p14:creationId xmlns:p14="http://schemas.microsoft.com/office/powerpoint/2010/main" val="2136564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 Elezioni</a:t>
            </a:r>
            <a:endParaRPr lang="it-IT" dirty="0"/>
          </a:p>
        </p:txBody>
      </p:sp>
      <p:sp>
        <p:nvSpPr>
          <p:cNvPr id="3" name="Content Placeholder 2"/>
          <p:cNvSpPr>
            <a:spLocks noGrp="1"/>
          </p:cNvSpPr>
          <p:nvPr>
            <p:ph sz="half" idx="1"/>
          </p:nvPr>
        </p:nvSpPr>
        <p:spPr/>
        <p:txBody>
          <a:bodyPr>
            <a:normAutofit fontScale="92500" lnSpcReduction="10000"/>
          </a:bodyPr>
          <a:lstStyle/>
          <a:p>
            <a:pPr marL="0" indent="0">
              <a:buNone/>
            </a:pPr>
            <a:r>
              <a:rPr lang="it-IT" dirty="0"/>
              <a:t>Compilare e discutere le schede CRC per rappresentare </a:t>
            </a:r>
            <a:r>
              <a:rPr lang="it-IT" dirty="0" smtClean="0"/>
              <a:t>il seguente </a:t>
            </a:r>
            <a:r>
              <a:rPr lang="it-IT" dirty="0"/>
              <a:t>dominio:</a:t>
            </a:r>
          </a:p>
          <a:p>
            <a:r>
              <a:rPr lang="it-IT" dirty="0"/>
              <a:t>Un sistema di voto da remoto prevede due </a:t>
            </a:r>
            <a:r>
              <a:rPr lang="it-IT" dirty="0" smtClean="0"/>
              <a:t>modalità: touch-screen </a:t>
            </a:r>
            <a:r>
              <a:rPr lang="it-IT" dirty="0"/>
              <a:t>o via tastiera. Ogni sistema permette </a:t>
            </a:r>
            <a:r>
              <a:rPr lang="it-IT" dirty="0" smtClean="0"/>
              <a:t>di esprimere </a:t>
            </a:r>
            <a:r>
              <a:rPr lang="it-IT" dirty="0"/>
              <a:t>il proprio voto per le elezioni comunali, </a:t>
            </a:r>
            <a:r>
              <a:rPr lang="it-IT" dirty="0" smtClean="0"/>
              <a:t>regionali e </a:t>
            </a:r>
            <a:r>
              <a:rPr lang="it-IT" dirty="0"/>
              <a:t>nazionali. Gli elettori per votare inseriscono nel </a:t>
            </a:r>
            <a:r>
              <a:rPr lang="it-IT" dirty="0" smtClean="0"/>
              <a:t>sistema un </a:t>
            </a:r>
            <a:r>
              <a:rPr lang="it-IT" dirty="0"/>
              <a:t>codice che gli è stato fornito in precedenza e, se il </a:t>
            </a:r>
            <a:r>
              <a:rPr lang="it-IT" dirty="0" smtClean="0"/>
              <a:t>codice è </a:t>
            </a:r>
            <a:r>
              <a:rPr lang="it-IT" dirty="0"/>
              <a:t>corretto e non ancora usato, il sistema mostra a video </a:t>
            </a:r>
            <a:r>
              <a:rPr lang="it-IT" dirty="0" smtClean="0"/>
              <a:t>le possibili </a:t>
            </a:r>
            <a:r>
              <a:rPr lang="it-IT" dirty="0"/>
              <a:t>scelte. E l’elettore esprime la sua </a:t>
            </a:r>
            <a:r>
              <a:rPr lang="it-IT" dirty="0" smtClean="0"/>
              <a:t>preferenza.</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19</a:t>
            </a:fld>
            <a:endParaRPr lang="en-US" dirty="0">
              <a:solidFill>
                <a:srgbClr val="262626">
                  <a:tint val="75000"/>
                </a:srgbClr>
              </a:solidFill>
            </a:endParaRPr>
          </a:p>
        </p:txBody>
      </p:sp>
    </p:spTree>
    <p:extLst>
      <p:ext uri="{BB962C8B-B14F-4D97-AF65-F5344CB8AC3E}">
        <p14:creationId xmlns:p14="http://schemas.microsoft.com/office/powerpoint/2010/main" val="904124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Premessa</a:t>
            </a:r>
            <a:endParaRPr lang="it-IT" dirty="0"/>
          </a:p>
        </p:txBody>
      </p:sp>
      <p:sp>
        <p:nvSpPr>
          <p:cNvPr id="3" name="Content Placeholder 2"/>
          <p:cNvSpPr>
            <a:spLocks noGrp="1"/>
          </p:cNvSpPr>
          <p:nvPr>
            <p:ph sz="half" idx="1"/>
          </p:nvPr>
        </p:nvSpPr>
        <p:spPr>
          <a:xfrm>
            <a:off x="482708" y="1916832"/>
            <a:ext cx="8219256" cy="4320480"/>
          </a:xfrm>
        </p:spPr>
        <p:txBody>
          <a:bodyPr>
            <a:normAutofit fontScale="85000" lnSpcReduction="20000"/>
          </a:bodyPr>
          <a:lstStyle/>
          <a:p>
            <a:pPr marL="0" indent="0" algn="ctr">
              <a:buNone/>
            </a:pPr>
            <a:r>
              <a:rPr lang="en-GB" sz="3900" dirty="0" smtClean="0"/>
              <a:t>“As </a:t>
            </a:r>
            <a:r>
              <a:rPr lang="en-GB" sz="3900" dirty="0"/>
              <a:t>always, there is never a “correct” solution to any modelling problem. It’s more that some models are more precise, and more informative, than others. You may find your solutions differ slightly from the ones below, but these solutions </a:t>
            </a:r>
            <a:r>
              <a:rPr lang="en-GB" sz="3900" dirty="0" smtClean="0"/>
              <a:t>demonstrate </a:t>
            </a:r>
            <a:r>
              <a:rPr lang="en-GB" sz="3900" dirty="0"/>
              <a:t>good practice in model building</a:t>
            </a:r>
            <a:r>
              <a:rPr lang="en-GB" sz="3900" dirty="0" smtClean="0"/>
              <a:t>.”</a:t>
            </a:r>
            <a:endParaRPr lang="en-GB" sz="3200" dirty="0" smtClean="0"/>
          </a:p>
          <a:p>
            <a:pPr marL="0" indent="0">
              <a:buNone/>
            </a:pPr>
            <a:endParaRPr lang="en-GB" sz="1900" dirty="0" smtClean="0"/>
          </a:p>
          <a:p>
            <a:pPr marL="0" indent="0" algn="r">
              <a:buNone/>
            </a:pPr>
            <a:r>
              <a:rPr lang="en-US" sz="3200" dirty="0"/>
              <a:t>[</a:t>
            </a:r>
            <a:r>
              <a:rPr lang="en-US" sz="3200" i="1" dirty="0" smtClean="0"/>
              <a:t>dal </a:t>
            </a:r>
            <a:r>
              <a:rPr lang="en-US" sz="3200" i="1" dirty="0" err="1"/>
              <a:t>corso</a:t>
            </a:r>
            <a:r>
              <a:rPr lang="en-US" sz="3200" i="1" dirty="0"/>
              <a:t> “The Models Are the Code - Executable UML”, prof. Paul Krause, University of Surrey</a:t>
            </a:r>
            <a:r>
              <a:rPr lang="en-US" sz="3200" dirty="0"/>
              <a:t>]</a:t>
            </a:r>
            <a:endParaRPr lang="it-IT" sz="3200"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a:t>
            </a:fld>
            <a:endParaRPr lang="en-US" dirty="0">
              <a:solidFill>
                <a:srgbClr val="262626">
                  <a:tint val="75000"/>
                </a:srgbClr>
              </a:solidFill>
            </a:endParaRPr>
          </a:p>
        </p:txBody>
      </p:sp>
    </p:spTree>
    <p:extLst>
      <p:ext uri="{BB962C8B-B14F-4D97-AF65-F5344CB8AC3E}">
        <p14:creationId xmlns:p14="http://schemas.microsoft.com/office/powerpoint/2010/main" val="3881409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Elezioni</a:t>
            </a:r>
          </a:p>
        </p:txBody>
      </p:sp>
      <p:sp>
        <p:nvSpPr>
          <p:cNvPr id="3" name="Content Placeholder 2"/>
          <p:cNvSpPr>
            <a:spLocks noGrp="1"/>
          </p:cNvSpPr>
          <p:nvPr>
            <p:ph sz="half" idx="1"/>
          </p:nvPr>
        </p:nvSpPr>
        <p:spPr>
          <a:xfrm>
            <a:off x="457200" y="5445224"/>
            <a:ext cx="8219256" cy="1080120"/>
          </a:xfrm>
        </p:spPr>
        <p:txBody>
          <a:bodyPr>
            <a:normAutofit/>
          </a:bodyPr>
          <a:lstStyle/>
          <a:p>
            <a:r>
              <a:rPr lang="it-IT" dirty="0" smtClean="0"/>
              <a:t>Chi sono i collaborator?</a:t>
            </a:r>
          </a:p>
          <a:p>
            <a:r>
              <a:rPr lang="it-IT" dirty="0" smtClean="0"/>
              <a:t>Qualche altra responsability?</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20</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2828" y="976998"/>
            <a:ext cx="7668000" cy="4468226"/>
          </a:xfrm>
          <a:prstGeom prst="rect">
            <a:avLst/>
          </a:prstGeom>
        </p:spPr>
      </p:pic>
    </p:spTree>
    <p:extLst>
      <p:ext uri="{BB962C8B-B14F-4D97-AF65-F5344CB8AC3E}">
        <p14:creationId xmlns:p14="http://schemas.microsoft.com/office/powerpoint/2010/main" val="3775427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Elezioni</a:t>
            </a:r>
          </a:p>
        </p:txBody>
      </p:sp>
      <p:sp>
        <p:nvSpPr>
          <p:cNvPr id="3" name="Content Placeholder 2"/>
          <p:cNvSpPr>
            <a:spLocks noGrp="1"/>
          </p:cNvSpPr>
          <p:nvPr>
            <p:ph sz="half" idx="1"/>
          </p:nvPr>
        </p:nvSpPr>
        <p:spPr>
          <a:xfrm>
            <a:off x="488290" y="5896910"/>
            <a:ext cx="8219256" cy="634681"/>
          </a:xfrm>
        </p:spPr>
        <p:txBody>
          <a:bodyPr/>
          <a:lstStyle/>
          <a:p>
            <a:r>
              <a:rPr lang="it-IT" dirty="0" smtClean="0"/>
              <a:t>Altri collaboratori?</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21</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3918" y="1123069"/>
            <a:ext cx="7668000" cy="4458564"/>
          </a:xfrm>
          <a:prstGeom prst="rect">
            <a:avLst/>
          </a:prstGeom>
        </p:spPr>
      </p:pic>
    </p:spTree>
    <p:extLst>
      <p:ext uri="{BB962C8B-B14F-4D97-AF65-F5344CB8AC3E}">
        <p14:creationId xmlns:p14="http://schemas.microsoft.com/office/powerpoint/2010/main" val="3918975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Esercizio Elezioni</a:t>
            </a:r>
          </a:p>
        </p:txBody>
      </p:sp>
      <p:sp>
        <p:nvSpPr>
          <p:cNvPr id="3" name="Content Placeholder 2"/>
          <p:cNvSpPr>
            <a:spLocks noGrp="1"/>
          </p:cNvSpPr>
          <p:nvPr>
            <p:ph sz="half" idx="1"/>
          </p:nvPr>
        </p:nvSpPr>
        <p:spPr>
          <a:xfrm>
            <a:off x="457200" y="5890663"/>
            <a:ext cx="8219256" cy="562673"/>
          </a:xfrm>
        </p:spPr>
        <p:txBody>
          <a:bodyPr/>
          <a:lstStyle/>
          <a:p>
            <a:r>
              <a:rPr lang="it-IT" dirty="0" smtClean="0"/>
              <a:t>Altri </a:t>
            </a:r>
            <a:r>
              <a:rPr lang="it-IT" dirty="0"/>
              <a:t>collaboratori </a:t>
            </a:r>
            <a:r>
              <a:rPr lang="it-IT" dirty="0" smtClean="0"/>
              <a:t> o classi</a:t>
            </a:r>
            <a:r>
              <a:rPr lang="it-IT" dirty="0"/>
              <a:t>?</a:t>
            </a:r>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22</a:t>
            </a:fld>
            <a:endParaRPr lang="en-US" dirty="0">
              <a:solidFill>
                <a:srgbClr val="262626">
                  <a:tint val="75000"/>
                </a:srgbClr>
              </a:solidFill>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325" y="1047138"/>
            <a:ext cx="7668000" cy="2957926"/>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5095" y="4110625"/>
            <a:ext cx="7668000" cy="1766647"/>
          </a:xfrm>
          <a:prstGeom prst="rect">
            <a:avLst/>
          </a:prstGeom>
        </p:spPr>
      </p:pic>
    </p:spTree>
    <p:extLst>
      <p:ext uri="{BB962C8B-B14F-4D97-AF65-F5344CB8AC3E}">
        <p14:creationId xmlns:p14="http://schemas.microsoft.com/office/powerpoint/2010/main" val="1300019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Diagramma delle classi</a:t>
            </a:r>
            <a:endParaRPr lang="it-IT"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496" y="1485305"/>
            <a:ext cx="9000000" cy="4526239"/>
          </a:xfrm>
          <a:prstGeom prst="rect">
            <a:avLst/>
          </a:prstGeom>
        </p:spPr>
      </p:pic>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23</a:t>
            </a:fld>
            <a:endParaRPr lang="en-US" dirty="0">
              <a:solidFill>
                <a:srgbClr val="262626">
                  <a:tint val="75000"/>
                </a:srgbClr>
              </a:solidFill>
            </a:endParaRPr>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Tree>
    <p:extLst>
      <p:ext uri="{BB962C8B-B14F-4D97-AF65-F5344CB8AC3E}">
        <p14:creationId xmlns:p14="http://schemas.microsoft.com/office/powerpoint/2010/main" val="2088446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L’icona di Classe in UML</a:t>
            </a:r>
            <a:endParaRPr lang="it-IT" dirty="0"/>
          </a:p>
        </p:txBody>
      </p:sp>
      <p:sp>
        <p:nvSpPr>
          <p:cNvPr id="3" name="Content Placeholder 2"/>
          <p:cNvSpPr>
            <a:spLocks noGrp="1"/>
          </p:cNvSpPr>
          <p:nvPr>
            <p:ph sz="half" idx="1"/>
          </p:nvPr>
        </p:nvSpPr>
        <p:spPr>
          <a:xfrm>
            <a:off x="457200" y="1268760"/>
            <a:ext cx="4546848" cy="5087590"/>
          </a:xfrm>
        </p:spPr>
        <p:txBody>
          <a:bodyPr>
            <a:normAutofit fontScale="85000" lnSpcReduction="10000"/>
          </a:bodyPr>
          <a:lstStyle/>
          <a:p>
            <a:r>
              <a:rPr lang="it-IT" dirty="0"/>
              <a:t>Ha una </a:t>
            </a:r>
            <a:r>
              <a:rPr lang="it-IT" dirty="0" smtClean="0"/>
              <a:t>rappresentazione grafica </a:t>
            </a:r>
            <a:r>
              <a:rPr lang="it-IT" dirty="0"/>
              <a:t>in forma di </a:t>
            </a:r>
            <a:r>
              <a:rPr lang="it-IT" dirty="0" smtClean="0"/>
              <a:t>un rettangolo </a:t>
            </a:r>
            <a:r>
              <a:rPr lang="it-IT" dirty="0"/>
              <a:t>diviso in tre parti</a:t>
            </a:r>
          </a:p>
          <a:p>
            <a:r>
              <a:rPr lang="it-IT" dirty="0"/>
              <a:t>Le classi possono avere fino a 3 slot:</a:t>
            </a:r>
          </a:p>
          <a:p>
            <a:pPr lvl="1"/>
            <a:r>
              <a:rPr lang="it-IT" dirty="0" smtClean="0"/>
              <a:t>nome </a:t>
            </a:r>
            <a:r>
              <a:rPr lang="it-IT" dirty="0"/>
              <a:t>e </a:t>
            </a:r>
            <a:r>
              <a:rPr lang="it-IT" dirty="0" smtClean="0"/>
              <a:t>l’eventuale stereotipo (</a:t>
            </a:r>
            <a:r>
              <a:rPr lang="it-IT" dirty="0"/>
              <a:t>in UpperCamelCase </a:t>
            </a:r>
            <a:r>
              <a:rPr lang="it-IT" dirty="0" smtClean="0"/>
              <a:t>- obbligatorio</a:t>
            </a:r>
            <a:r>
              <a:rPr lang="it-IT" dirty="0"/>
              <a:t>)</a:t>
            </a:r>
          </a:p>
          <a:p>
            <a:pPr lvl="1"/>
            <a:r>
              <a:rPr lang="it-IT" dirty="0" smtClean="0"/>
              <a:t>attributi (in lowerCamelCase - opzionale</a:t>
            </a:r>
            <a:r>
              <a:rPr lang="it-IT" dirty="0"/>
              <a:t>)</a:t>
            </a:r>
          </a:p>
          <a:p>
            <a:pPr lvl="1"/>
            <a:r>
              <a:rPr lang="it-IT" dirty="0" smtClean="0"/>
              <a:t>operazioni (in lowerCamelCase - opzionale)</a:t>
            </a:r>
          </a:p>
          <a:p>
            <a:r>
              <a:rPr lang="it-IT" dirty="0"/>
              <a:t>La stessa classe può apparire con diverse quantità </a:t>
            </a:r>
            <a:r>
              <a:rPr lang="it-IT" dirty="0" smtClean="0"/>
              <a:t>di ornamenti </a:t>
            </a:r>
            <a:r>
              <a:rPr lang="it-IT" dirty="0"/>
              <a:t>in diagrammi diversi</a:t>
            </a:r>
          </a:p>
          <a:p>
            <a:endParaRPr lang="it-IT" dirty="0"/>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24</a:t>
            </a:fld>
            <a:endParaRPr lang="en-US" dirty="0">
              <a:solidFill>
                <a:srgbClr val="262626">
                  <a:tint val="75000"/>
                </a:srgbClr>
              </a:solidFill>
            </a:endParaRPr>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5580112" y="2132856"/>
            <a:ext cx="2304256" cy="2676525"/>
          </a:xfrm>
          <a:prstGeom prst="rect">
            <a:avLst/>
          </a:prstGeom>
        </p:spPr>
      </p:pic>
    </p:spTree>
    <p:extLst>
      <p:ext uri="{BB962C8B-B14F-4D97-AF65-F5344CB8AC3E}">
        <p14:creationId xmlns:p14="http://schemas.microsoft.com/office/powerpoint/2010/main" val="777825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Attributi e Operazioni: Signature</a:t>
            </a:r>
            <a:endParaRPr lang="it-IT" dirty="0"/>
          </a:p>
        </p:txBody>
      </p:sp>
      <p:sp>
        <p:nvSpPr>
          <p:cNvPr id="3" name="Content Placeholder 2"/>
          <p:cNvSpPr>
            <a:spLocks noGrp="1"/>
          </p:cNvSpPr>
          <p:nvPr>
            <p:ph sz="half" idx="1"/>
          </p:nvPr>
        </p:nvSpPr>
        <p:spPr>
          <a:xfrm>
            <a:off x="457200" y="1052736"/>
            <a:ext cx="8219256" cy="5303614"/>
          </a:xfrm>
        </p:spPr>
        <p:txBody>
          <a:bodyPr>
            <a:normAutofit fontScale="92500" lnSpcReduction="20000"/>
          </a:bodyPr>
          <a:lstStyle/>
          <a:p>
            <a:pPr marL="0" indent="0">
              <a:buNone/>
            </a:pPr>
            <a:r>
              <a:rPr lang="it-IT" dirty="0" smtClean="0"/>
              <a:t>Attributo:</a:t>
            </a:r>
          </a:p>
          <a:p>
            <a:pPr marL="0" indent="0">
              <a:buNone/>
            </a:pPr>
            <a:r>
              <a:rPr lang="it-IT" dirty="0" smtClean="0"/>
              <a:t>	</a:t>
            </a:r>
            <a:r>
              <a:rPr lang="it-IT" sz="2400" dirty="0" smtClean="0"/>
              <a:t>visibilità </a:t>
            </a:r>
            <a:r>
              <a:rPr lang="it-IT" sz="2400" dirty="0"/>
              <a:t>nome </a:t>
            </a:r>
            <a:r>
              <a:rPr lang="it-IT" sz="2400" dirty="0" smtClean="0"/>
              <a:t>molteplicità:tipo=valoreIniziale</a:t>
            </a:r>
            <a:endParaRPr lang="it-IT" dirty="0"/>
          </a:p>
          <a:p>
            <a:pPr marL="0" indent="0">
              <a:buNone/>
            </a:pPr>
            <a:r>
              <a:rPr lang="it-IT" dirty="0" smtClean="0"/>
              <a:t>Operazione:</a:t>
            </a:r>
          </a:p>
          <a:p>
            <a:pPr marL="0" indent="0">
              <a:buNone/>
            </a:pPr>
            <a:r>
              <a:rPr lang="it-IT" dirty="0"/>
              <a:t>	 </a:t>
            </a:r>
            <a:r>
              <a:rPr lang="it-IT" sz="2400" dirty="0" smtClean="0"/>
              <a:t>visibilità </a:t>
            </a:r>
            <a:r>
              <a:rPr lang="it-IT" sz="2400" dirty="0"/>
              <a:t>nome (nomeParametro:tipoParametro, </a:t>
            </a:r>
            <a:r>
              <a:rPr lang="it-IT" sz="2400" dirty="0" smtClean="0"/>
              <a:t>. </a:t>
            </a:r>
            <a:r>
              <a:rPr lang="it-IT" sz="2400" dirty="0"/>
              <a:t>. . </a:t>
            </a:r>
            <a:r>
              <a:rPr lang="it-IT" sz="2400" dirty="0" smtClean="0"/>
              <a:t>):</a:t>
            </a:r>
          </a:p>
          <a:p>
            <a:pPr marL="0" indent="0">
              <a:buNone/>
            </a:pPr>
            <a:r>
              <a:rPr lang="it-IT" sz="2400" dirty="0"/>
              <a:t>	</a:t>
            </a:r>
            <a:r>
              <a:rPr lang="it-IT" sz="2400" dirty="0" smtClean="0"/>
              <a:t>	 tipoRestituito</a:t>
            </a:r>
          </a:p>
          <a:p>
            <a:r>
              <a:rPr lang="it-IT" dirty="0"/>
              <a:t>Solo il nome è </a:t>
            </a:r>
            <a:r>
              <a:rPr lang="it-IT" dirty="0" smtClean="0"/>
              <a:t>obbligatorio</a:t>
            </a:r>
          </a:p>
          <a:p>
            <a:r>
              <a:rPr lang="it-IT" dirty="0"/>
              <a:t>Le </a:t>
            </a:r>
            <a:r>
              <a:rPr lang="it-IT" b="1" dirty="0"/>
              <a:t>classi di analisi</a:t>
            </a:r>
            <a:r>
              <a:rPr lang="it-IT" dirty="0"/>
              <a:t> solitamente contengono solo </a:t>
            </a:r>
            <a:r>
              <a:rPr lang="it-IT" dirty="0" smtClean="0"/>
              <a:t>quelli più </a:t>
            </a:r>
            <a:r>
              <a:rPr lang="it-IT" dirty="0"/>
              <a:t>importanti (quelli che risultano </a:t>
            </a:r>
            <a:r>
              <a:rPr lang="it-IT" dirty="0" smtClean="0"/>
              <a:t>evidenti dall’analisi </a:t>
            </a:r>
            <a:r>
              <a:rPr lang="it-IT" dirty="0"/>
              <a:t>del dominio</a:t>
            </a:r>
            <a:r>
              <a:rPr lang="it-IT" dirty="0" smtClean="0"/>
              <a:t>), e </a:t>
            </a:r>
            <a:r>
              <a:rPr lang="it-IT" dirty="0"/>
              <a:t>spesso specificano solo il </a:t>
            </a:r>
            <a:r>
              <a:rPr lang="it-IT" dirty="0" smtClean="0"/>
              <a:t>nome.</a:t>
            </a:r>
            <a:endParaRPr lang="it-IT" dirty="0"/>
          </a:p>
          <a:p>
            <a:r>
              <a:rPr lang="it-IT" dirty="0"/>
              <a:t>Assegnare un valore iniziale in una classe di analisi </a:t>
            </a:r>
            <a:r>
              <a:rPr lang="it-IT" dirty="0" smtClean="0"/>
              <a:t>può evidenziare </a:t>
            </a:r>
            <a:r>
              <a:rPr lang="it-IT" dirty="0"/>
              <a:t>i vincoli di un problema.</a:t>
            </a:r>
          </a:p>
          <a:p>
            <a:r>
              <a:rPr lang="it-IT" dirty="0"/>
              <a:t>Le </a:t>
            </a:r>
            <a:r>
              <a:rPr lang="it-IT" b="1" dirty="0"/>
              <a:t>classi di progettazione</a:t>
            </a:r>
            <a:r>
              <a:rPr lang="it-IT" dirty="0"/>
              <a:t> forniscono una </a:t>
            </a:r>
            <a:r>
              <a:rPr lang="it-IT" dirty="0" smtClean="0"/>
              <a:t>specifica completa </a:t>
            </a:r>
            <a:r>
              <a:rPr lang="it-IT" dirty="0"/>
              <a:t>(implementabile) della classe e dei suoi attributi.</a:t>
            </a:r>
          </a:p>
          <a:p>
            <a:endParaRPr lang="it-IT" dirty="0"/>
          </a:p>
          <a:p>
            <a:pPr marL="0" indent="0">
              <a:buNone/>
            </a:pP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25</a:t>
            </a:fld>
            <a:endParaRPr lang="en-US" dirty="0">
              <a:solidFill>
                <a:srgbClr val="262626">
                  <a:tint val="75000"/>
                </a:srgbClr>
              </a:solidFill>
            </a:endParaRPr>
          </a:p>
        </p:txBody>
      </p:sp>
    </p:spTree>
    <p:extLst>
      <p:ext uri="{BB962C8B-B14F-4D97-AF65-F5344CB8AC3E}">
        <p14:creationId xmlns:p14="http://schemas.microsoft.com/office/powerpoint/2010/main" val="3689122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Attributi e Operazioni: Tipi </a:t>
            </a:r>
            <a:r>
              <a:rPr lang="it-IT" dirty="0"/>
              <a:t>di </a:t>
            </a:r>
            <a:r>
              <a:rPr lang="it-IT" dirty="0" smtClean="0"/>
              <a:t>Visibilità</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26</a:t>
            </a:fld>
            <a:endParaRPr lang="en-US" dirty="0">
              <a:solidFill>
                <a:srgbClr val="262626">
                  <a:tint val="75000"/>
                </a:srgb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172298107"/>
              </p:ext>
            </p:extLst>
          </p:nvPr>
        </p:nvGraphicFramePr>
        <p:xfrm>
          <a:off x="683568" y="1124744"/>
          <a:ext cx="7583017" cy="5120640"/>
        </p:xfrm>
        <a:graphic>
          <a:graphicData uri="http://schemas.openxmlformats.org/drawingml/2006/table">
            <a:tbl>
              <a:tblPr firstRow="1" bandRow="1">
                <a:tableStyleId>{5C22544A-7EE6-4342-B048-85BDC9FD1C3A}</a:tableStyleId>
              </a:tblPr>
              <a:tblGrid>
                <a:gridCol w="648072"/>
                <a:gridCol w="1656184"/>
                <a:gridCol w="5278761"/>
              </a:tblGrid>
              <a:tr h="1096656">
                <a:tc>
                  <a:txBody>
                    <a:bodyPr/>
                    <a:lstStyle/>
                    <a:p>
                      <a:r>
                        <a:rPr lang="it-IT" sz="2400" b="1" dirty="0" smtClean="0">
                          <a:solidFill>
                            <a:schemeClr val="bg2">
                              <a:lumMod val="10000"/>
                            </a:schemeClr>
                          </a:solidFill>
                        </a:rPr>
                        <a:t>+</a:t>
                      </a:r>
                    </a:p>
                  </a:txBody>
                  <a:tcPr>
                    <a:solidFill>
                      <a:schemeClr val="bg1"/>
                    </a:solidFill>
                  </a:tcPr>
                </a:tc>
                <a:tc>
                  <a:txBody>
                    <a:bodyPr/>
                    <a:lstStyle/>
                    <a:p>
                      <a:r>
                        <a:rPr lang="it-IT" sz="2400" b="0" dirty="0" smtClean="0">
                          <a:solidFill>
                            <a:schemeClr val="bg2">
                              <a:lumMod val="10000"/>
                            </a:schemeClr>
                          </a:solidFill>
                        </a:rPr>
                        <a:t>public</a:t>
                      </a:r>
                      <a:endParaRPr lang="it-IT" sz="2400" b="0" dirty="0">
                        <a:solidFill>
                          <a:schemeClr val="bg2">
                            <a:lumMod val="10000"/>
                          </a:schemeClr>
                        </a:solidFill>
                      </a:endParaRPr>
                    </a:p>
                  </a:txBody>
                  <a:tcPr>
                    <a:solidFill>
                      <a:schemeClr val="bg1"/>
                    </a:solidFill>
                  </a:tcPr>
                </a:tc>
                <a:tc>
                  <a:txBody>
                    <a:bodyPr/>
                    <a:lstStyle/>
                    <a:p>
                      <a:pPr algn="just"/>
                      <a:r>
                        <a:rPr lang="it-IT" sz="2400" b="0" dirty="0" smtClean="0">
                          <a:solidFill>
                            <a:schemeClr val="bg2">
                              <a:lumMod val="10000"/>
                            </a:schemeClr>
                          </a:solidFill>
                        </a:rPr>
                        <a:t>ogni elemento che può accedere alla classe può anche accedere a ogni suo membro con visibilità pubblica</a:t>
                      </a:r>
                      <a:endParaRPr lang="it-IT" sz="2400" b="0" dirty="0">
                        <a:solidFill>
                          <a:schemeClr val="bg2">
                            <a:lumMod val="10000"/>
                          </a:schemeClr>
                        </a:solidFill>
                      </a:endParaRPr>
                    </a:p>
                  </a:txBody>
                  <a:tcPr>
                    <a:solidFill>
                      <a:schemeClr val="bg1"/>
                    </a:solidFill>
                  </a:tcPr>
                </a:tc>
              </a:tr>
              <a:tr h="785464">
                <a:tc>
                  <a:txBody>
                    <a:bodyPr/>
                    <a:lstStyle/>
                    <a:p>
                      <a:r>
                        <a:rPr lang="it-IT" sz="2400" b="1" dirty="0" smtClean="0">
                          <a:solidFill>
                            <a:schemeClr val="bg2">
                              <a:lumMod val="10000"/>
                            </a:schemeClr>
                          </a:solidFill>
                        </a:rPr>
                        <a:t>-</a:t>
                      </a:r>
                      <a:endParaRPr lang="it-IT" sz="2400" b="1" dirty="0">
                        <a:solidFill>
                          <a:schemeClr val="bg2">
                            <a:lumMod val="10000"/>
                          </a:schemeClr>
                        </a:solidFill>
                      </a:endParaRPr>
                    </a:p>
                  </a:txBody>
                  <a:tcPr>
                    <a:solidFill>
                      <a:schemeClr val="bg1"/>
                    </a:solidFill>
                  </a:tcPr>
                </a:tc>
                <a:tc>
                  <a:txBody>
                    <a:bodyPr/>
                    <a:lstStyle/>
                    <a:p>
                      <a:r>
                        <a:rPr lang="it-IT" sz="2400" dirty="0" smtClean="0">
                          <a:solidFill>
                            <a:schemeClr val="bg2">
                              <a:lumMod val="10000"/>
                            </a:schemeClr>
                          </a:solidFill>
                        </a:rPr>
                        <a:t>private</a:t>
                      </a:r>
                      <a:endParaRPr lang="it-IT" sz="2400" dirty="0">
                        <a:solidFill>
                          <a:schemeClr val="bg2">
                            <a:lumMod val="10000"/>
                          </a:schemeClr>
                        </a:solidFill>
                      </a:endParaRPr>
                    </a:p>
                  </a:txBody>
                  <a:tcPr>
                    <a:solidFill>
                      <a:schemeClr val="bg1"/>
                    </a:solidFill>
                  </a:tcPr>
                </a:tc>
                <a:tc>
                  <a:txBody>
                    <a:bodyPr/>
                    <a:lstStyle/>
                    <a:p>
                      <a:pPr algn="just"/>
                      <a:r>
                        <a:rPr lang="it-IT" sz="2400" dirty="0" smtClean="0">
                          <a:solidFill>
                            <a:schemeClr val="bg2">
                              <a:lumMod val="10000"/>
                            </a:schemeClr>
                          </a:solidFill>
                        </a:rPr>
                        <a:t>solo le operazioni della classe possono accedere ai membri con visibilità privata</a:t>
                      </a:r>
                      <a:endParaRPr lang="it-IT" sz="2400" dirty="0">
                        <a:solidFill>
                          <a:schemeClr val="bg2">
                            <a:lumMod val="10000"/>
                          </a:schemeClr>
                        </a:solidFill>
                      </a:endParaRPr>
                    </a:p>
                  </a:txBody>
                  <a:tcPr>
                    <a:solidFill>
                      <a:schemeClr val="bg1"/>
                    </a:solidFill>
                  </a:tcPr>
                </a:tc>
              </a:tr>
              <a:tr h="1458719">
                <a:tc>
                  <a:txBody>
                    <a:bodyPr/>
                    <a:lstStyle/>
                    <a:p>
                      <a:r>
                        <a:rPr lang="it-IT" sz="2400" b="1" dirty="0" smtClean="0">
                          <a:solidFill>
                            <a:schemeClr val="bg2">
                              <a:lumMod val="10000"/>
                            </a:schemeClr>
                          </a:solidFill>
                        </a:rPr>
                        <a:t>#</a:t>
                      </a:r>
                      <a:endParaRPr lang="it-IT" sz="2400" b="1" dirty="0">
                        <a:solidFill>
                          <a:schemeClr val="bg2">
                            <a:lumMod val="10000"/>
                          </a:schemeClr>
                        </a:solidFill>
                      </a:endParaRPr>
                    </a:p>
                  </a:txBody>
                  <a:tcPr>
                    <a:solidFill>
                      <a:schemeClr val="bg1"/>
                    </a:solidFill>
                  </a:tcPr>
                </a:tc>
                <a:tc>
                  <a:txBody>
                    <a:bodyPr/>
                    <a:lstStyle/>
                    <a:p>
                      <a:r>
                        <a:rPr lang="it-IT" sz="2400" dirty="0" smtClean="0">
                          <a:solidFill>
                            <a:schemeClr val="bg2">
                              <a:lumMod val="10000"/>
                            </a:schemeClr>
                          </a:solidFill>
                        </a:rPr>
                        <a:t>protected</a:t>
                      </a:r>
                      <a:endParaRPr lang="it-IT" sz="2400" dirty="0">
                        <a:solidFill>
                          <a:schemeClr val="bg2">
                            <a:lumMod val="10000"/>
                          </a:schemeClr>
                        </a:solidFill>
                      </a:endParaRPr>
                    </a:p>
                  </a:txBody>
                  <a:tcPr>
                    <a:solidFill>
                      <a:schemeClr val="bg1"/>
                    </a:solidFill>
                  </a:tcPr>
                </a:tc>
                <a:tc>
                  <a:txBody>
                    <a:bodyPr/>
                    <a:lstStyle/>
                    <a:p>
                      <a:pPr algn="just"/>
                      <a:r>
                        <a:rPr lang="it-IT" sz="2400" dirty="0" smtClean="0">
                          <a:solidFill>
                            <a:schemeClr val="bg2">
                              <a:lumMod val="10000"/>
                            </a:schemeClr>
                          </a:solidFill>
                        </a:rPr>
                        <a:t>solo le operazioni appartenenti alla classe o ai suoi discendenti possono accedere ai membri con visibilità protetta</a:t>
                      </a:r>
                      <a:endParaRPr lang="it-IT" sz="2400" dirty="0">
                        <a:solidFill>
                          <a:schemeClr val="bg2">
                            <a:lumMod val="10000"/>
                          </a:schemeClr>
                        </a:solidFill>
                      </a:endParaRPr>
                    </a:p>
                  </a:txBody>
                  <a:tcPr>
                    <a:solidFill>
                      <a:schemeClr val="bg1"/>
                    </a:solidFill>
                  </a:tcPr>
                </a:tc>
              </a:tr>
              <a:tr h="1458719">
                <a:tc>
                  <a:txBody>
                    <a:bodyPr/>
                    <a:lstStyle/>
                    <a:p>
                      <a:r>
                        <a:rPr lang="it-IT" sz="2400" b="1" dirty="0" smtClean="0">
                          <a:solidFill>
                            <a:schemeClr val="bg2">
                              <a:lumMod val="10000"/>
                            </a:schemeClr>
                          </a:solidFill>
                        </a:rPr>
                        <a:t>∼</a:t>
                      </a:r>
                      <a:endParaRPr lang="it-IT" sz="2400" b="1" dirty="0">
                        <a:solidFill>
                          <a:schemeClr val="bg2">
                            <a:lumMod val="10000"/>
                          </a:schemeClr>
                        </a:solidFill>
                      </a:endParaRPr>
                    </a:p>
                  </a:txBody>
                  <a:tcPr>
                    <a:solidFill>
                      <a:schemeClr val="bg1"/>
                    </a:solidFill>
                  </a:tcPr>
                </a:tc>
                <a:tc>
                  <a:txBody>
                    <a:bodyPr/>
                    <a:lstStyle/>
                    <a:p>
                      <a:r>
                        <a:rPr lang="it-IT" sz="2400" dirty="0" smtClean="0">
                          <a:solidFill>
                            <a:schemeClr val="bg2">
                              <a:lumMod val="10000"/>
                            </a:schemeClr>
                          </a:solidFill>
                        </a:rPr>
                        <a:t>package</a:t>
                      </a:r>
                      <a:endParaRPr lang="it-IT" sz="2400" dirty="0">
                        <a:solidFill>
                          <a:schemeClr val="bg2">
                            <a:lumMod val="10000"/>
                          </a:schemeClr>
                        </a:solidFill>
                      </a:endParaRPr>
                    </a:p>
                  </a:txBody>
                  <a:tcPr>
                    <a:solidFill>
                      <a:schemeClr val="bg1"/>
                    </a:solidFill>
                  </a:tcPr>
                </a:tc>
                <a:tc>
                  <a:txBody>
                    <a:bodyPr/>
                    <a:lstStyle/>
                    <a:p>
                      <a:pPr algn="just"/>
                      <a:r>
                        <a:rPr lang="it-IT" sz="2400" dirty="0" smtClean="0">
                          <a:solidFill>
                            <a:schemeClr val="bg2">
                              <a:lumMod val="10000"/>
                            </a:schemeClr>
                          </a:solidFill>
                        </a:rPr>
                        <a:t>ogni elemento nello stesso package del- la classe (o suo sottopackage annidato) può accedere ai membri della classe con visibilità package</a:t>
                      </a:r>
                      <a:endParaRPr lang="it-IT" sz="2400" dirty="0">
                        <a:solidFill>
                          <a:schemeClr val="bg2">
                            <a:lumMod val="10000"/>
                          </a:schemeClr>
                        </a:solidFill>
                      </a:endParaRPr>
                    </a:p>
                  </a:txBody>
                  <a:tcPr>
                    <a:solidFill>
                      <a:schemeClr val="bg1"/>
                    </a:solidFill>
                  </a:tcPr>
                </a:tc>
              </a:tr>
            </a:tbl>
          </a:graphicData>
        </a:graphic>
      </p:graphicFrame>
    </p:spTree>
    <p:extLst>
      <p:ext uri="{BB962C8B-B14F-4D97-AF65-F5344CB8AC3E}">
        <p14:creationId xmlns:p14="http://schemas.microsoft.com/office/powerpoint/2010/main" val="4010355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L’icona di Oggetto in UML</a:t>
            </a:r>
            <a:endParaRPr lang="it-IT" dirty="0"/>
          </a:p>
        </p:txBody>
      </p:sp>
      <p:pic>
        <p:nvPicPr>
          <p:cNvPr id="6" name="Content Placeholder 5"/>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4651891" y="2369128"/>
            <a:ext cx="4248000" cy="2523651"/>
          </a:xfrm>
        </p:spPr>
      </p:pic>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27</a:t>
            </a:fld>
            <a:endParaRPr lang="en-US" dirty="0">
              <a:solidFill>
                <a:srgbClr val="262626">
                  <a:tint val="75000"/>
                </a:srgbClr>
              </a:solidFill>
            </a:endParaRPr>
          </a:p>
        </p:txBody>
      </p:sp>
      <p:sp>
        <p:nvSpPr>
          <p:cNvPr id="7" name="TextBox 6"/>
          <p:cNvSpPr txBox="1"/>
          <p:nvPr/>
        </p:nvSpPr>
        <p:spPr>
          <a:xfrm>
            <a:off x="380999" y="1201390"/>
            <a:ext cx="4263009" cy="5539978"/>
          </a:xfrm>
          <a:prstGeom prst="rect">
            <a:avLst/>
          </a:prstGeom>
          <a:noFill/>
        </p:spPr>
        <p:txBody>
          <a:bodyPr wrap="square" rtlCol="0">
            <a:spAutoFit/>
          </a:bodyPr>
          <a:lstStyle/>
          <a:p>
            <a:pPr marL="342900" indent="-342900">
              <a:buFont typeface="Arial" panose="020B0604020202020204" pitchFamily="34" charset="0"/>
              <a:buChar char="•"/>
            </a:pPr>
            <a:r>
              <a:rPr lang="it-IT" sz="2800" dirty="0"/>
              <a:t>Le istanze delle classi (oggetti) hanno una notazione </a:t>
            </a:r>
            <a:r>
              <a:rPr lang="it-IT" sz="2800" dirty="0" smtClean="0"/>
              <a:t>molto simile</a:t>
            </a:r>
            <a:endParaRPr lang="it-IT" sz="2800" dirty="0"/>
          </a:p>
          <a:p>
            <a:pPr marL="342900" indent="-342900">
              <a:buFont typeface="Arial" panose="020B0604020202020204" pitchFamily="34" charset="0"/>
              <a:buChar char="•"/>
            </a:pPr>
            <a:r>
              <a:rPr lang="it-IT" sz="2800" dirty="0"/>
              <a:t>Il titolo degli oggetti </a:t>
            </a:r>
            <a:r>
              <a:rPr lang="it-IT" sz="2800" dirty="0" smtClean="0"/>
              <a:t>è sottolineato </a:t>
            </a:r>
            <a:r>
              <a:rPr lang="it-IT" sz="2800" dirty="0"/>
              <a:t>e del </a:t>
            </a:r>
            <a:r>
              <a:rPr lang="it-IT" sz="2800" dirty="0" smtClean="0"/>
              <a:t>tipo ’nome: </a:t>
            </a:r>
            <a:r>
              <a:rPr lang="it-IT" sz="2800" dirty="0"/>
              <a:t>classe</a:t>
            </a:r>
            <a:r>
              <a:rPr lang="it-IT" sz="2800" dirty="0" smtClean="0"/>
              <a:t>’, con </a:t>
            </a:r>
            <a:r>
              <a:rPr lang="it-IT" sz="2800" dirty="0"/>
              <a:t>nome opzionale.</a:t>
            </a:r>
          </a:p>
          <a:p>
            <a:pPr marL="342900" indent="-342900">
              <a:buFont typeface="Arial" panose="020B0604020202020204" pitchFamily="34" charset="0"/>
              <a:buChar char="•"/>
            </a:pPr>
            <a:r>
              <a:rPr lang="it-IT" sz="2800" dirty="0"/>
              <a:t>Gli oggetti non hanno uno slot per le operazioni, </a:t>
            </a:r>
            <a:r>
              <a:rPr lang="it-IT" sz="2800" dirty="0" smtClean="0"/>
              <a:t>possono definire </a:t>
            </a:r>
            <a:r>
              <a:rPr lang="it-IT" sz="2800" dirty="0"/>
              <a:t>valori per gli attributi.</a:t>
            </a:r>
          </a:p>
          <a:p>
            <a:endParaRPr lang="it-IT" sz="2000" dirty="0"/>
          </a:p>
        </p:txBody>
      </p:sp>
    </p:spTree>
    <p:extLst>
      <p:ext uri="{BB962C8B-B14F-4D97-AF65-F5344CB8AC3E}">
        <p14:creationId xmlns:p14="http://schemas.microsoft.com/office/powerpoint/2010/main" val="2468296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Relazione tra Classe ed Oggetto</a:t>
            </a:r>
            <a:endParaRPr lang="it-IT" dirty="0"/>
          </a:p>
        </p:txBody>
      </p:sp>
      <p:sp>
        <p:nvSpPr>
          <p:cNvPr id="3" name="Content Placeholder 2"/>
          <p:cNvSpPr>
            <a:spLocks noGrp="1"/>
          </p:cNvSpPr>
          <p:nvPr>
            <p:ph sz="half" idx="1"/>
          </p:nvPr>
        </p:nvSpPr>
        <p:spPr>
          <a:xfrm>
            <a:off x="457200" y="4509120"/>
            <a:ext cx="8219256" cy="1138737"/>
          </a:xfrm>
        </p:spPr>
        <p:txBody>
          <a:bodyPr/>
          <a:lstStyle/>
          <a:p>
            <a:r>
              <a:rPr lang="it-IT" dirty="0"/>
              <a:t>Si tratta di una dipendenza con stereotipo «instanceOf» </a:t>
            </a:r>
            <a:r>
              <a:rPr lang="it-IT" dirty="0" smtClean="0"/>
              <a:t>(l’oggetto «</a:t>
            </a:r>
            <a:r>
              <a:rPr lang="it-IT" dirty="0"/>
              <a:t>istanzia» </a:t>
            </a:r>
            <a:r>
              <a:rPr lang="it-IT" dirty="0" smtClean="0"/>
              <a:t>la classe).</a:t>
            </a:r>
            <a:endParaRPr lang="it-IT" dirty="0"/>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28</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4781" y="2000627"/>
            <a:ext cx="8411675" cy="1800000"/>
          </a:xfrm>
          <a:prstGeom prst="rect">
            <a:avLst/>
          </a:prstGeom>
        </p:spPr>
      </p:pic>
    </p:spTree>
    <p:extLst>
      <p:ext uri="{BB962C8B-B14F-4D97-AF65-F5344CB8AC3E}">
        <p14:creationId xmlns:p14="http://schemas.microsoft.com/office/powerpoint/2010/main" val="1717390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Relazioni tra classi</a:t>
            </a:r>
            <a:endParaRPr lang="it-IT" dirty="0"/>
          </a:p>
        </p:txBody>
      </p:sp>
      <p:sp>
        <p:nvSpPr>
          <p:cNvPr id="3" name="Content Placeholder 2"/>
          <p:cNvSpPr>
            <a:spLocks noGrp="1"/>
          </p:cNvSpPr>
          <p:nvPr>
            <p:ph sz="half" idx="1"/>
          </p:nvPr>
        </p:nvSpPr>
        <p:spPr>
          <a:xfrm>
            <a:off x="889248" y="1676402"/>
            <a:ext cx="8219256" cy="3971455"/>
          </a:xfrm>
        </p:spPr>
        <p:txBody>
          <a:bodyPr>
            <a:normAutofit/>
          </a:bodyPr>
          <a:lstStyle/>
          <a:p>
            <a:r>
              <a:rPr lang="it-IT" sz="3200" dirty="0"/>
              <a:t>Generalizzazione</a:t>
            </a:r>
          </a:p>
          <a:p>
            <a:r>
              <a:rPr lang="it-IT" sz="3200" dirty="0"/>
              <a:t>Realizzazione</a:t>
            </a:r>
          </a:p>
          <a:p>
            <a:r>
              <a:rPr lang="it-IT" sz="3200" dirty="0" smtClean="0"/>
              <a:t>Associazione</a:t>
            </a:r>
            <a:endParaRPr lang="it-IT" sz="3200" dirty="0"/>
          </a:p>
          <a:p>
            <a:r>
              <a:rPr lang="it-IT" sz="3200" dirty="0" smtClean="0"/>
              <a:t>Dipendenza</a:t>
            </a:r>
            <a:endParaRPr lang="it-IT" sz="3200" dirty="0"/>
          </a:p>
          <a:p>
            <a:r>
              <a:rPr lang="it-IT" sz="3200" dirty="0" smtClean="0"/>
              <a:t>Aggregazione</a:t>
            </a:r>
          </a:p>
          <a:p>
            <a:r>
              <a:rPr lang="it-IT" sz="3200" dirty="0" smtClean="0"/>
              <a:t>Composizione</a:t>
            </a:r>
            <a:endParaRPr lang="it-IT" sz="3200"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29</a:t>
            </a:fld>
            <a:endParaRPr lang="en-US" dirty="0">
              <a:solidFill>
                <a:srgbClr val="262626">
                  <a:tint val="75000"/>
                </a:srgbClr>
              </a:solidFill>
            </a:endParaRPr>
          </a:p>
        </p:txBody>
      </p:sp>
      <p:sp>
        <p:nvSpPr>
          <p:cNvPr id="8" name="Isosceles Triangle 7"/>
          <p:cNvSpPr/>
          <p:nvPr/>
        </p:nvSpPr>
        <p:spPr>
          <a:xfrm rot="5400000">
            <a:off x="5310774" y="1788085"/>
            <a:ext cx="368962" cy="301201"/>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Straight Connector 8"/>
          <p:cNvCxnSpPr>
            <a:endCxn id="8" idx="3"/>
          </p:cNvCxnSpPr>
          <p:nvPr/>
        </p:nvCxnSpPr>
        <p:spPr>
          <a:xfrm>
            <a:off x="4546303" y="1938686"/>
            <a:ext cx="798352"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1" name="Isosceles Triangle 10"/>
          <p:cNvSpPr/>
          <p:nvPr/>
        </p:nvSpPr>
        <p:spPr>
          <a:xfrm rot="5400000">
            <a:off x="5317038" y="2451640"/>
            <a:ext cx="368962" cy="301201"/>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Straight Connector 11"/>
          <p:cNvCxnSpPr>
            <a:endCxn id="11" idx="3"/>
          </p:cNvCxnSpPr>
          <p:nvPr/>
        </p:nvCxnSpPr>
        <p:spPr>
          <a:xfrm>
            <a:off x="4552567" y="2602241"/>
            <a:ext cx="7983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46302" y="3140968"/>
            <a:ext cx="1099554"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6302" y="3717032"/>
            <a:ext cx="1105818" cy="0"/>
          </a:xfrm>
          <a:prstGeom prst="line">
            <a:avLst/>
          </a:prstGeom>
          <a:ln w="38100">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Diamond 16"/>
          <p:cNvSpPr/>
          <p:nvPr/>
        </p:nvSpPr>
        <p:spPr>
          <a:xfrm>
            <a:off x="4546302" y="4226882"/>
            <a:ext cx="366305" cy="288032"/>
          </a:xfrm>
          <a:prstGeom prst="diamon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iamond 17"/>
          <p:cNvSpPr/>
          <p:nvPr/>
        </p:nvSpPr>
        <p:spPr>
          <a:xfrm>
            <a:off x="4546301" y="4797152"/>
            <a:ext cx="366305" cy="288032"/>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9" name="Straight Connector 18"/>
          <p:cNvCxnSpPr>
            <a:stCxn id="17" idx="3"/>
          </p:cNvCxnSpPr>
          <p:nvPr/>
        </p:nvCxnSpPr>
        <p:spPr>
          <a:xfrm>
            <a:off x="4912607" y="4370898"/>
            <a:ext cx="720080"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912607" y="4946962"/>
            <a:ext cx="720080"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696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Outline</a:t>
            </a:r>
            <a:endParaRPr lang="it-IT" dirty="0"/>
          </a:p>
        </p:txBody>
      </p:sp>
      <p:sp>
        <p:nvSpPr>
          <p:cNvPr id="3" name="Content Placeholder 2"/>
          <p:cNvSpPr>
            <a:spLocks noGrp="1"/>
          </p:cNvSpPr>
          <p:nvPr>
            <p:ph sz="half" idx="1"/>
          </p:nvPr>
        </p:nvSpPr>
        <p:spPr>
          <a:xfrm>
            <a:off x="482708" y="2132856"/>
            <a:ext cx="8219256" cy="3971455"/>
          </a:xfrm>
        </p:spPr>
        <p:txBody>
          <a:bodyPr/>
          <a:lstStyle/>
          <a:p>
            <a:pPr marL="0" indent="0">
              <a:buNone/>
            </a:pPr>
            <a:r>
              <a:rPr lang="it-IT" dirty="0" smtClean="0"/>
              <a:t>Cosa vedremo oggi:</a:t>
            </a:r>
          </a:p>
          <a:p>
            <a:r>
              <a:rPr lang="it-IT" dirty="0" smtClean="0"/>
              <a:t>Analisi e progettazione</a:t>
            </a:r>
          </a:p>
          <a:p>
            <a:r>
              <a:rPr lang="it-IT" dirty="0" smtClean="0"/>
              <a:t>Schede CRC</a:t>
            </a:r>
          </a:p>
          <a:p>
            <a:r>
              <a:rPr lang="it-IT" dirty="0" smtClean="0"/>
              <a:t>Diagramma delle classi</a:t>
            </a:r>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a:t>
            </a:fld>
            <a:endParaRPr lang="en-US" dirty="0">
              <a:solidFill>
                <a:srgbClr val="262626">
                  <a:tint val="75000"/>
                </a:srgbClr>
              </a:solidFill>
            </a:endParaRPr>
          </a:p>
        </p:txBody>
      </p:sp>
    </p:spTree>
    <p:extLst>
      <p:ext uri="{BB962C8B-B14F-4D97-AF65-F5344CB8AC3E}">
        <p14:creationId xmlns:p14="http://schemas.microsoft.com/office/powerpoint/2010/main" val="3056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Generalizzazione</a:t>
            </a:r>
            <a:endParaRPr lang="it-IT" dirty="0"/>
          </a:p>
        </p:txBody>
      </p:sp>
      <p:sp>
        <p:nvSpPr>
          <p:cNvPr id="3" name="Content Placeholder 2"/>
          <p:cNvSpPr>
            <a:spLocks noGrp="1"/>
          </p:cNvSpPr>
          <p:nvPr>
            <p:ph sz="half" idx="1"/>
          </p:nvPr>
        </p:nvSpPr>
        <p:spPr>
          <a:xfrm>
            <a:off x="457200" y="3356992"/>
            <a:ext cx="8219256" cy="3312368"/>
          </a:xfrm>
        </p:spPr>
        <p:txBody>
          <a:bodyPr>
            <a:normAutofit lnSpcReduction="10000"/>
          </a:bodyPr>
          <a:lstStyle/>
          <a:p>
            <a:r>
              <a:rPr lang="it-IT" dirty="0"/>
              <a:t>Relazione tassonomica tra un elemento più generale e </a:t>
            </a:r>
            <a:r>
              <a:rPr lang="it-IT" dirty="0" smtClean="0"/>
              <a:t>uno che </a:t>
            </a:r>
            <a:r>
              <a:rPr lang="it-IT" dirty="0"/>
              <a:t>lo specifica.</a:t>
            </a:r>
          </a:p>
          <a:p>
            <a:r>
              <a:rPr lang="it-IT" dirty="0"/>
              <a:t>La freccia parte dall’elemento specifico e punta </a:t>
            </a:r>
            <a:r>
              <a:rPr lang="it-IT" dirty="0" smtClean="0"/>
              <a:t>verso quello </a:t>
            </a:r>
            <a:r>
              <a:rPr lang="it-IT" dirty="0"/>
              <a:t>più generale.</a:t>
            </a:r>
          </a:p>
          <a:p>
            <a:r>
              <a:rPr lang="it-IT" dirty="0"/>
              <a:t>Si tratta dell’ereditarietà in UML.</a:t>
            </a:r>
          </a:p>
          <a:p>
            <a:r>
              <a:rPr lang="it-IT" dirty="0"/>
              <a:t>Tra tutte le relazioni, questa è la più forte e vincolante.</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30</a:t>
            </a:fld>
            <a:endParaRPr lang="en-US" dirty="0">
              <a:solidFill>
                <a:srgbClr val="262626">
                  <a:tint val="75000"/>
                </a:srgbClr>
              </a:solidFill>
            </a:endParaRPr>
          </a:p>
        </p:txBody>
      </p:sp>
      <p:grpSp>
        <p:nvGrpSpPr>
          <p:cNvPr id="15" name="Group 14"/>
          <p:cNvGrpSpPr/>
          <p:nvPr/>
        </p:nvGrpSpPr>
        <p:grpSpPr>
          <a:xfrm>
            <a:off x="1578782" y="1556792"/>
            <a:ext cx="5729522" cy="1440446"/>
            <a:chOff x="1578782" y="1556792"/>
            <a:chExt cx="5729522" cy="1440446"/>
          </a:xfrm>
        </p:grpSpPr>
        <p:sp>
          <p:nvSpPr>
            <p:cNvPr id="8" name="Rectangle 7"/>
            <p:cNvSpPr/>
            <p:nvPr/>
          </p:nvSpPr>
          <p:spPr>
            <a:xfrm>
              <a:off x="1578782" y="1556792"/>
              <a:ext cx="2304256" cy="14401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Mammal</a:t>
              </a:r>
              <a:endParaRPr lang="it-IT" dirty="0">
                <a:solidFill>
                  <a:schemeClr val="tx1"/>
                </a:solidFill>
              </a:endParaRPr>
            </a:p>
          </p:txBody>
        </p:sp>
        <p:sp>
          <p:nvSpPr>
            <p:cNvPr id="12" name="Isosceles Triangle 11"/>
            <p:cNvSpPr/>
            <p:nvPr/>
          </p:nvSpPr>
          <p:spPr>
            <a:xfrm rot="5400000">
              <a:off x="4647509" y="2126271"/>
              <a:ext cx="368962" cy="301201"/>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3" name="Straight Connector 12"/>
            <p:cNvCxnSpPr>
              <a:stCxn id="8" idx="3"/>
              <a:endCxn id="12" idx="3"/>
            </p:cNvCxnSpPr>
            <p:nvPr/>
          </p:nvCxnSpPr>
          <p:spPr>
            <a:xfrm>
              <a:off x="3883038" y="2276872"/>
              <a:ext cx="798352"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004048" y="1557079"/>
              <a:ext cx="2304256" cy="14401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Vertebrate</a:t>
              </a:r>
              <a:endParaRPr lang="it-IT" dirty="0">
                <a:solidFill>
                  <a:schemeClr val="tx1"/>
                </a:solidFill>
              </a:endParaRPr>
            </a:p>
          </p:txBody>
        </p:sp>
      </p:grpSp>
    </p:spTree>
    <p:extLst>
      <p:ext uri="{BB962C8B-B14F-4D97-AF65-F5344CB8AC3E}">
        <p14:creationId xmlns:p14="http://schemas.microsoft.com/office/powerpoint/2010/main" val="28199568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Realizzazione</a:t>
            </a:r>
            <a:endParaRPr lang="it-IT" dirty="0"/>
          </a:p>
        </p:txBody>
      </p:sp>
      <p:sp>
        <p:nvSpPr>
          <p:cNvPr id="3" name="Content Placeholder 2"/>
          <p:cNvSpPr>
            <a:spLocks noGrp="1"/>
          </p:cNvSpPr>
          <p:nvPr>
            <p:ph sz="half" idx="1"/>
          </p:nvPr>
        </p:nvSpPr>
        <p:spPr>
          <a:xfrm>
            <a:off x="457200" y="3212976"/>
            <a:ext cx="8219256" cy="3024336"/>
          </a:xfrm>
        </p:spPr>
        <p:txBody>
          <a:bodyPr>
            <a:normAutofit/>
          </a:bodyPr>
          <a:lstStyle/>
          <a:p>
            <a:r>
              <a:rPr lang="it-IT" dirty="0"/>
              <a:t>Si tratta di una relazione semantica in cui il fornitore presenta una specifica, e il cliente la realizza (implementandola e eseguendola).</a:t>
            </a:r>
          </a:p>
          <a:p>
            <a:r>
              <a:rPr lang="it-IT" dirty="0"/>
              <a:t>L’esempio canonico di realizzazione è quello in cui il fornitore è un’interfaccia, e il cliente è la classe che la implementa.</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31</a:t>
            </a:fld>
            <a:endParaRPr lang="en-US" dirty="0">
              <a:solidFill>
                <a:srgbClr val="262626">
                  <a:tint val="75000"/>
                </a:srgbClr>
              </a:solidFill>
            </a:endParaRPr>
          </a:p>
        </p:txBody>
      </p:sp>
      <p:grpSp>
        <p:nvGrpSpPr>
          <p:cNvPr id="15" name="Group 14"/>
          <p:cNvGrpSpPr/>
          <p:nvPr/>
        </p:nvGrpSpPr>
        <p:grpSpPr>
          <a:xfrm>
            <a:off x="1578782" y="1556792"/>
            <a:ext cx="5729522" cy="1440160"/>
            <a:chOff x="1578782" y="1700808"/>
            <a:chExt cx="5729522" cy="1440160"/>
          </a:xfrm>
        </p:grpSpPr>
        <p:sp>
          <p:nvSpPr>
            <p:cNvPr id="6" name="Rectangle 5"/>
            <p:cNvSpPr/>
            <p:nvPr/>
          </p:nvSpPr>
          <p:spPr>
            <a:xfrm>
              <a:off x="1578782" y="1700808"/>
              <a:ext cx="2304256" cy="14401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Catalog</a:t>
              </a:r>
              <a:endParaRPr lang="it-IT" dirty="0">
                <a:solidFill>
                  <a:schemeClr val="tx1"/>
                </a:solidFill>
              </a:endParaRPr>
            </a:p>
          </p:txBody>
        </p:sp>
        <p:sp>
          <p:nvSpPr>
            <p:cNvPr id="7" name="Rectangle 6"/>
            <p:cNvSpPr/>
            <p:nvPr/>
          </p:nvSpPr>
          <p:spPr>
            <a:xfrm>
              <a:off x="5004048" y="1700808"/>
              <a:ext cx="2304256" cy="8640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dirty="0"/>
            </a:p>
            <a:p>
              <a:pPr algn="ctr"/>
              <a:r>
                <a:rPr lang="it-IT" sz="2800" dirty="0" smtClean="0">
                  <a:solidFill>
                    <a:schemeClr val="tx1"/>
                  </a:solidFill>
                </a:rPr>
                <a:t>Searchable</a:t>
              </a:r>
              <a:endParaRPr lang="it-IT" dirty="0">
                <a:solidFill>
                  <a:schemeClr val="tx1"/>
                </a:solidFill>
              </a:endParaRPr>
            </a:p>
          </p:txBody>
        </p:sp>
        <p:sp>
          <p:nvSpPr>
            <p:cNvPr id="10" name="Rectangle 9"/>
            <p:cNvSpPr/>
            <p:nvPr/>
          </p:nvSpPr>
          <p:spPr>
            <a:xfrm>
              <a:off x="5004048" y="2564904"/>
              <a:ext cx="2304256"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 Search()</a:t>
              </a:r>
              <a:endParaRPr lang="it-IT" dirty="0">
                <a:solidFill>
                  <a:schemeClr val="tx1"/>
                </a:solidFill>
              </a:endParaRPr>
            </a:p>
          </p:txBody>
        </p:sp>
        <p:sp>
          <p:nvSpPr>
            <p:cNvPr id="11" name="TextBox 10"/>
            <p:cNvSpPr txBox="1"/>
            <p:nvPr/>
          </p:nvSpPr>
          <p:spPr>
            <a:xfrm>
              <a:off x="5508104" y="1763524"/>
              <a:ext cx="1296144" cy="369332"/>
            </a:xfrm>
            <a:prstGeom prst="rect">
              <a:avLst/>
            </a:prstGeom>
            <a:solidFill>
              <a:schemeClr val="bg1"/>
            </a:solidFill>
            <a:ln>
              <a:solidFill>
                <a:schemeClr val="bg1"/>
              </a:solidFill>
            </a:ln>
          </p:spPr>
          <p:txBody>
            <a:bodyPr wrap="square" rtlCol="0">
              <a:spAutoFit/>
            </a:bodyPr>
            <a:lstStyle/>
            <a:p>
              <a:r>
                <a:rPr lang="it-IT" dirty="0" smtClean="0"/>
                <a:t>«interface»</a:t>
              </a:r>
              <a:endParaRPr lang="it-IT" dirty="0"/>
            </a:p>
          </p:txBody>
        </p:sp>
        <p:sp>
          <p:nvSpPr>
            <p:cNvPr id="12" name="Isosceles Triangle 11"/>
            <p:cNvSpPr/>
            <p:nvPr/>
          </p:nvSpPr>
          <p:spPr>
            <a:xfrm rot="5400000">
              <a:off x="4647509" y="2270287"/>
              <a:ext cx="368962" cy="301201"/>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4" name="Straight Connector 13"/>
            <p:cNvCxnSpPr>
              <a:stCxn id="6" idx="3"/>
              <a:endCxn id="12" idx="3"/>
            </p:cNvCxnSpPr>
            <p:nvPr/>
          </p:nvCxnSpPr>
          <p:spPr>
            <a:xfrm>
              <a:off x="3883038" y="2420888"/>
              <a:ext cx="7983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271187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Associazione</a:t>
            </a:r>
            <a:endParaRPr lang="it-IT" dirty="0"/>
          </a:p>
        </p:txBody>
      </p:sp>
      <p:sp>
        <p:nvSpPr>
          <p:cNvPr id="3" name="Content Placeholder 2"/>
          <p:cNvSpPr>
            <a:spLocks noGrp="1"/>
          </p:cNvSpPr>
          <p:nvPr>
            <p:ph sz="half" idx="1"/>
          </p:nvPr>
        </p:nvSpPr>
        <p:spPr>
          <a:xfrm>
            <a:off x="457200" y="2625897"/>
            <a:ext cx="8219256" cy="3971455"/>
          </a:xfrm>
        </p:spPr>
        <p:txBody>
          <a:bodyPr>
            <a:normAutofit lnSpcReduction="10000"/>
          </a:bodyPr>
          <a:lstStyle/>
          <a:p>
            <a:r>
              <a:rPr lang="it-IT" dirty="0"/>
              <a:t>Si tratta del tipo di relazione più generico: indica </a:t>
            </a:r>
            <a:r>
              <a:rPr lang="it-IT" dirty="0" smtClean="0"/>
              <a:t>solo l’esistenza </a:t>
            </a:r>
            <a:r>
              <a:rPr lang="it-IT" dirty="0"/>
              <a:t>di collegamenti (link) tra le istanze delle classi.</a:t>
            </a:r>
          </a:p>
          <a:p>
            <a:r>
              <a:rPr lang="it-IT" dirty="0"/>
              <a:t>Rappresenta l’abilità di un’istanza di mandare messaggi </a:t>
            </a:r>
            <a:r>
              <a:rPr lang="it-IT" dirty="0" smtClean="0"/>
              <a:t>a un’altra </a:t>
            </a:r>
            <a:r>
              <a:rPr lang="it-IT" dirty="0"/>
              <a:t>istanza.</a:t>
            </a:r>
          </a:p>
          <a:p>
            <a:r>
              <a:rPr lang="it-IT" dirty="0" smtClean="0"/>
              <a:t>Può </a:t>
            </a:r>
            <a:r>
              <a:rPr lang="it-IT" dirty="0"/>
              <a:t>coinvolgere più di due classi e la stessa classe più </a:t>
            </a:r>
            <a:r>
              <a:rPr lang="it-IT" dirty="0" smtClean="0"/>
              <a:t>di una </a:t>
            </a:r>
            <a:r>
              <a:rPr lang="it-IT" dirty="0"/>
              <a:t>volta.</a:t>
            </a:r>
          </a:p>
          <a:p>
            <a:r>
              <a:rPr lang="it-IT" dirty="0" smtClean="0"/>
              <a:t>Tra </a:t>
            </a:r>
            <a:r>
              <a:rPr lang="it-IT" dirty="0"/>
              <a:t>le relazioni è anche la più flessibile e la </a:t>
            </a:r>
            <a:r>
              <a:rPr lang="it-IT" dirty="0" smtClean="0"/>
              <a:t>meno vincolante</a:t>
            </a:r>
            <a:r>
              <a:rPr lang="it-IT" dirty="0"/>
              <a:t>.</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32</a:t>
            </a:fld>
            <a:endParaRPr lang="en-US" dirty="0">
              <a:solidFill>
                <a:srgbClr val="262626">
                  <a:tint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1162" y="1268760"/>
            <a:ext cx="5781675" cy="1323975"/>
          </a:xfrm>
          <a:prstGeom prst="rect">
            <a:avLst/>
          </a:prstGeom>
        </p:spPr>
      </p:pic>
    </p:spTree>
    <p:extLst>
      <p:ext uri="{BB962C8B-B14F-4D97-AF65-F5344CB8AC3E}">
        <p14:creationId xmlns:p14="http://schemas.microsoft.com/office/powerpoint/2010/main" val="32639805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Associazione: ornamenti</a:t>
            </a:r>
            <a:endParaRPr lang="it-IT" dirty="0"/>
          </a:p>
        </p:txBody>
      </p:sp>
      <p:sp>
        <p:nvSpPr>
          <p:cNvPr id="3" name="Content Placeholder 2"/>
          <p:cNvSpPr>
            <a:spLocks noGrp="1"/>
          </p:cNvSpPr>
          <p:nvPr>
            <p:ph sz="half" idx="1"/>
          </p:nvPr>
        </p:nvSpPr>
        <p:spPr>
          <a:xfrm>
            <a:off x="457200" y="3057945"/>
            <a:ext cx="8219256" cy="3251375"/>
          </a:xfrm>
        </p:spPr>
        <p:txBody>
          <a:bodyPr/>
          <a:lstStyle/>
          <a:p>
            <a:r>
              <a:rPr lang="it-IT" dirty="0"/>
              <a:t>Nome: opzionale.</a:t>
            </a:r>
          </a:p>
          <a:p>
            <a:r>
              <a:rPr lang="it-IT" dirty="0"/>
              <a:t>Triangolo direzionale: opzionale. Specifica la direzione </a:t>
            </a:r>
            <a:r>
              <a:rPr lang="it-IT" dirty="0" smtClean="0"/>
              <a:t>in cui </a:t>
            </a:r>
            <a:r>
              <a:rPr lang="it-IT" dirty="0"/>
              <a:t>leggere l’associazione (aumenta la leggibilità).</a:t>
            </a:r>
          </a:p>
          <a:p>
            <a:r>
              <a:rPr lang="it-IT" dirty="0"/>
              <a:t>Ruoli: opzionali a ciascun estremo.</a:t>
            </a:r>
          </a:p>
          <a:p>
            <a:r>
              <a:rPr lang="it-IT" dirty="0"/>
              <a:t>Molteplicità: opzionale a ciascun estremo.</a:t>
            </a:r>
          </a:p>
          <a:p>
            <a:pPr marL="0" indent="0">
              <a:buNone/>
            </a:pP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33</a:t>
            </a:fld>
            <a:endParaRPr lang="en-US" dirty="0">
              <a:solidFill>
                <a:srgbClr val="262626">
                  <a:tint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903" y="1456953"/>
            <a:ext cx="7943850" cy="1323975"/>
          </a:xfrm>
          <a:prstGeom prst="rect">
            <a:avLst/>
          </a:prstGeom>
        </p:spPr>
      </p:pic>
    </p:spTree>
    <p:extLst>
      <p:ext uri="{BB962C8B-B14F-4D97-AF65-F5344CB8AC3E}">
        <p14:creationId xmlns:p14="http://schemas.microsoft.com/office/powerpoint/2010/main" val="3493184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Associazione: Navigabilità</a:t>
            </a:r>
            <a:endParaRPr lang="it-IT" dirty="0"/>
          </a:p>
        </p:txBody>
      </p:sp>
      <p:sp>
        <p:nvSpPr>
          <p:cNvPr id="3" name="Content Placeholder 2"/>
          <p:cNvSpPr>
            <a:spLocks noGrp="1"/>
          </p:cNvSpPr>
          <p:nvPr>
            <p:ph sz="half" idx="1"/>
          </p:nvPr>
        </p:nvSpPr>
        <p:spPr>
          <a:xfrm>
            <a:off x="179512" y="2769913"/>
            <a:ext cx="8856984" cy="3971455"/>
          </a:xfrm>
        </p:spPr>
        <p:txBody>
          <a:bodyPr>
            <a:normAutofit fontScale="92500" lnSpcReduction="10000"/>
          </a:bodyPr>
          <a:lstStyle/>
          <a:p>
            <a:r>
              <a:rPr lang="it-IT" dirty="0"/>
              <a:t>Specifica se gli altri estremi dell’associazione </a:t>
            </a:r>
            <a:r>
              <a:rPr lang="it-IT" dirty="0" smtClean="0"/>
              <a:t>possono sapere </a:t>
            </a:r>
            <a:r>
              <a:rPr lang="it-IT" dirty="0"/>
              <a:t>a quali istanze sono associati.</a:t>
            </a:r>
          </a:p>
          <a:p>
            <a:r>
              <a:rPr lang="it-IT" dirty="0"/>
              <a:t>La freccia indica navigabilità.</a:t>
            </a:r>
          </a:p>
          <a:p>
            <a:r>
              <a:rPr lang="it-IT" dirty="0"/>
              <a:t>La croce indica assenza di navigabilità.</a:t>
            </a:r>
          </a:p>
          <a:p>
            <a:r>
              <a:rPr lang="it-IT" dirty="0"/>
              <a:t>La mancanza di entrambe significa navigabilità </a:t>
            </a:r>
            <a:r>
              <a:rPr lang="it-IT" dirty="0" smtClean="0"/>
              <a:t>non specificata </a:t>
            </a:r>
            <a:r>
              <a:rPr lang="it-IT" dirty="0"/>
              <a:t>(tipico della fase di analisi).</a:t>
            </a:r>
          </a:p>
          <a:p>
            <a:r>
              <a:rPr lang="it-IT" dirty="0"/>
              <a:t>Un oggetto di tipo Player sa in quali anni ha giocato, </a:t>
            </a:r>
            <a:r>
              <a:rPr lang="it-IT" dirty="0" smtClean="0"/>
              <a:t>un oggetto </a:t>
            </a:r>
            <a:r>
              <a:rPr lang="it-IT" dirty="0"/>
              <a:t>di tipo Year non sa quali giocatori </a:t>
            </a:r>
            <a:r>
              <a:rPr lang="it-IT" dirty="0" smtClean="0"/>
              <a:t>giocarono quell’anno</a:t>
            </a:r>
            <a:r>
              <a:rPr lang="it-IT" dirty="0"/>
              <a:t>.</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34</a:t>
            </a:fld>
            <a:endParaRPr lang="en-US" dirty="0">
              <a:solidFill>
                <a:srgbClr val="262626">
                  <a:tint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504" y="1340768"/>
            <a:ext cx="8001000" cy="1190625"/>
          </a:xfrm>
          <a:prstGeom prst="rect">
            <a:avLst/>
          </a:prstGeom>
        </p:spPr>
      </p:pic>
    </p:spTree>
    <p:extLst>
      <p:ext uri="{BB962C8B-B14F-4D97-AF65-F5344CB8AC3E}">
        <p14:creationId xmlns:p14="http://schemas.microsoft.com/office/powerpoint/2010/main" val="4436092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Navigabilità: in pratica...</a:t>
            </a:r>
            <a:endParaRPr lang="it-IT" dirty="0"/>
          </a:p>
        </p:txBody>
      </p:sp>
      <p:sp>
        <p:nvSpPr>
          <p:cNvPr id="3" name="Content Placeholder 2"/>
          <p:cNvSpPr>
            <a:spLocks noGrp="1"/>
          </p:cNvSpPr>
          <p:nvPr>
            <p:ph sz="half" idx="1"/>
          </p:nvPr>
        </p:nvSpPr>
        <p:spPr/>
        <p:txBody>
          <a:bodyPr>
            <a:normAutofit fontScale="92500"/>
          </a:bodyPr>
          <a:lstStyle/>
          <a:p>
            <a:r>
              <a:rPr lang="it-IT" dirty="0"/>
              <a:t>In pratica, si tende a non specificare la </a:t>
            </a:r>
            <a:r>
              <a:rPr lang="it-IT" dirty="0" smtClean="0"/>
              <a:t>navigabilità di ogni estremo </a:t>
            </a:r>
            <a:r>
              <a:rPr lang="it-IT" dirty="0"/>
              <a:t>di ogni relazione.</a:t>
            </a:r>
          </a:p>
          <a:p>
            <a:r>
              <a:rPr lang="it-IT" dirty="0" smtClean="0"/>
              <a:t>Un </a:t>
            </a:r>
            <a:r>
              <a:rPr lang="it-IT" dirty="0"/>
              <a:t>metodo </a:t>
            </a:r>
            <a:r>
              <a:rPr lang="it-IT" dirty="0" smtClean="0"/>
              <a:t>diffuso è il </a:t>
            </a:r>
            <a:r>
              <a:rPr lang="it-IT" dirty="0"/>
              <a:t>seguente:</a:t>
            </a:r>
          </a:p>
          <a:p>
            <a:pPr lvl="1"/>
            <a:r>
              <a:rPr lang="it-IT" dirty="0" smtClean="0"/>
              <a:t>non </a:t>
            </a:r>
            <a:r>
              <a:rPr lang="it-IT" dirty="0"/>
              <a:t>si usano le croci</a:t>
            </a:r>
          </a:p>
          <a:p>
            <a:pPr lvl="1"/>
            <a:r>
              <a:rPr lang="it-IT" dirty="0" smtClean="0"/>
              <a:t>l’assenza </a:t>
            </a:r>
            <a:r>
              <a:rPr lang="it-IT" dirty="0"/>
              <a:t>di frecce indica </a:t>
            </a:r>
            <a:r>
              <a:rPr lang="it-IT" dirty="0" smtClean="0"/>
              <a:t>navigabilità</a:t>
            </a:r>
            <a:r>
              <a:rPr lang="it-IT" altLang="ko-KR" dirty="0" smtClean="0"/>
              <a:t> </a:t>
            </a:r>
            <a:r>
              <a:rPr lang="it-IT" dirty="0"/>
              <a:t>in entrambe le direzioni</a:t>
            </a:r>
          </a:p>
          <a:p>
            <a:pPr lvl="1"/>
            <a:r>
              <a:rPr lang="it-IT" dirty="0" smtClean="0"/>
              <a:t>una </a:t>
            </a:r>
            <a:r>
              <a:rPr lang="it-IT" dirty="0"/>
              <a:t>freccia indica </a:t>
            </a:r>
            <a:r>
              <a:rPr lang="it-IT" dirty="0" smtClean="0"/>
              <a:t>navigabilit</a:t>
            </a:r>
            <a:r>
              <a:rPr lang="it-IT" dirty="0"/>
              <a:t>à</a:t>
            </a:r>
            <a:r>
              <a:rPr lang="it-IT" altLang="ko-KR" dirty="0" smtClean="0"/>
              <a:t> </a:t>
            </a:r>
            <a:r>
              <a:rPr lang="it-IT" dirty="0"/>
              <a:t>in quella direzione e </a:t>
            </a:r>
            <a:r>
              <a:rPr lang="it-IT" dirty="0" smtClean="0"/>
              <a:t>assenza di navigabilità nell’altra</a:t>
            </a:r>
            <a:endParaRPr lang="it-IT" dirty="0"/>
          </a:p>
          <a:p>
            <a:r>
              <a:rPr lang="it-IT" dirty="0" smtClean="0"/>
              <a:t>Doppia navigabilità risulta </a:t>
            </a:r>
            <a:r>
              <a:rPr lang="it-IT" dirty="0"/>
              <a:t>indistinguibile da </a:t>
            </a:r>
            <a:r>
              <a:rPr lang="it-IT" dirty="0" smtClean="0"/>
              <a:t>navigabilità non specificata</a:t>
            </a:r>
            <a:r>
              <a:rPr lang="it-IT" dirty="0"/>
              <a:t>, ma non </a:t>
            </a:r>
            <a:r>
              <a:rPr lang="it-IT" dirty="0" smtClean="0"/>
              <a:t>è un </a:t>
            </a:r>
            <a:r>
              <a:rPr lang="it-IT" dirty="0"/>
              <a:t>problema in pratica</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35</a:t>
            </a:fld>
            <a:endParaRPr lang="en-US" dirty="0">
              <a:solidFill>
                <a:srgbClr val="262626">
                  <a:tint val="75000"/>
                </a:srgbClr>
              </a:solidFill>
            </a:endParaRPr>
          </a:p>
        </p:txBody>
      </p:sp>
    </p:spTree>
    <p:extLst>
      <p:ext uri="{BB962C8B-B14F-4D97-AF65-F5344CB8AC3E}">
        <p14:creationId xmlns:p14="http://schemas.microsoft.com/office/powerpoint/2010/main" val="24316814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Dipendenza</a:t>
            </a:r>
            <a:endParaRPr lang="it-IT" dirty="0"/>
          </a:p>
        </p:txBody>
      </p:sp>
      <p:sp>
        <p:nvSpPr>
          <p:cNvPr id="3" name="Content Placeholder 2"/>
          <p:cNvSpPr>
            <a:spLocks noGrp="1"/>
          </p:cNvSpPr>
          <p:nvPr>
            <p:ph sz="half" idx="1"/>
          </p:nvPr>
        </p:nvSpPr>
        <p:spPr>
          <a:xfrm>
            <a:off x="457200" y="2301850"/>
            <a:ext cx="8219256" cy="4223494"/>
          </a:xfrm>
        </p:spPr>
        <p:txBody>
          <a:bodyPr>
            <a:normAutofit fontScale="92500" lnSpcReduction="20000"/>
          </a:bodyPr>
          <a:lstStyle/>
          <a:p>
            <a:r>
              <a:rPr lang="it-IT" dirty="0"/>
              <a:t>Una dipendenza è una forma più </a:t>
            </a:r>
            <a:r>
              <a:rPr lang="it-IT" dirty="0" smtClean="0"/>
              <a:t>debole di </a:t>
            </a:r>
            <a:r>
              <a:rPr lang="it-IT" dirty="0"/>
              <a:t>relazione: tra un cliente ed un </a:t>
            </a:r>
            <a:r>
              <a:rPr lang="it-IT" dirty="0" smtClean="0"/>
              <a:t>fornitore di servizio (es. tra classi e operazioni).</a:t>
            </a:r>
            <a:endParaRPr lang="it-IT" dirty="0"/>
          </a:p>
          <a:p>
            <a:r>
              <a:rPr lang="it-IT" dirty="0" smtClean="0"/>
              <a:t>Due </a:t>
            </a:r>
            <a:r>
              <a:rPr lang="it-IT" dirty="0"/>
              <a:t>ruoli: </a:t>
            </a:r>
            <a:r>
              <a:rPr lang="it-IT" b="1" dirty="0"/>
              <a:t>supplier</a:t>
            </a:r>
            <a:r>
              <a:rPr lang="it-IT" dirty="0"/>
              <a:t> (fornitore</a:t>
            </a:r>
            <a:r>
              <a:rPr lang="it-IT" dirty="0" smtClean="0"/>
              <a:t>) e </a:t>
            </a:r>
            <a:r>
              <a:rPr lang="it-IT" b="1" dirty="0"/>
              <a:t>client</a:t>
            </a:r>
            <a:r>
              <a:rPr lang="it-IT" dirty="0"/>
              <a:t> (cliente); </a:t>
            </a:r>
            <a:r>
              <a:rPr lang="it-IT" dirty="0" smtClean="0"/>
              <a:t>entrambi possono essere insiemi di elementi</a:t>
            </a:r>
            <a:r>
              <a:rPr lang="it-IT" dirty="0"/>
              <a:t>.</a:t>
            </a:r>
          </a:p>
          <a:p>
            <a:r>
              <a:rPr lang="it-IT" dirty="0" smtClean="0"/>
              <a:t>La </a:t>
            </a:r>
            <a:r>
              <a:rPr lang="it-IT" dirty="0"/>
              <a:t>freccia va dal cliente verso il </a:t>
            </a:r>
            <a:r>
              <a:rPr lang="it-IT" dirty="0" smtClean="0"/>
              <a:t>fornitore (e può essere indicato il tipo di dipendenza).</a:t>
            </a:r>
            <a:endParaRPr lang="it-IT" dirty="0"/>
          </a:p>
          <a:p>
            <a:r>
              <a:rPr lang="it-IT" dirty="0" smtClean="0"/>
              <a:t>Una </a:t>
            </a:r>
            <a:r>
              <a:rPr lang="it-IT" dirty="0"/>
              <a:t>dipendenza significa che il cliente richiede il </a:t>
            </a:r>
            <a:r>
              <a:rPr lang="it-IT" dirty="0" smtClean="0"/>
              <a:t>fornitore per la propria </a:t>
            </a:r>
            <a:r>
              <a:rPr lang="it-IT" dirty="0"/>
              <a:t>specifica o </a:t>
            </a:r>
            <a:r>
              <a:rPr lang="it-IT" dirty="0" smtClean="0"/>
              <a:t>implementazione.</a:t>
            </a:r>
            <a:endParaRPr lang="it-IT" dirty="0"/>
          </a:p>
          <a:p>
            <a:r>
              <a:rPr lang="it-IT" dirty="0"/>
              <a:t>Il cliente dipende strutturalmente o semanticamente </a:t>
            </a:r>
            <a:r>
              <a:rPr lang="it-IT" dirty="0" smtClean="0"/>
              <a:t>dal fornitore</a:t>
            </a:r>
            <a:r>
              <a:rPr lang="it-IT" dirty="0"/>
              <a:t>, </a:t>
            </a:r>
            <a:r>
              <a:rPr lang="it-IT" dirty="0" smtClean="0"/>
              <a:t>e </a:t>
            </a:r>
            <a:r>
              <a:rPr lang="it-IT" dirty="0"/>
              <a:t>se la specifica del fornitore </a:t>
            </a:r>
            <a:r>
              <a:rPr lang="it-IT" dirty="0" smtClean="0"/>
              <a:t>cambia può cambiare </a:t>
            </a:r>
            <a:r>
              <a:rPr lang="it-IT" dirty="0"/>
              <a:t>anche quella del cliente.</a:t>
            </a:r>
          </a:p>
          <a:p>
            <a:endParaRPr lang="it-IT" dirty="0"/>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36</a:t>
            </a:fld>
            <a:endParaRPr lang="en-US" dirty="0">
              <a:solidFill>
                <a:srgbClr val="262626">
                  <a:tint val="75000"/>
                </a:srgbClr>
              </a:solidFill>
            </a:endParaRPr>
          </a:p>
        </p:txBody>
      </p:sp>
      <p:sp>
        <p:nvSpPr>
          <p:cNvPr id="7" name="Rectangle 6"/>
          <p:cNvSpPr/>
          <p:nvPr/>
        </p:nvSpPr>
        <p:spPr>
          <a:xfrm>
            <a:off x="1115616" y="1124744"/>
            <a:ext cx="2304256" cy="10526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Bibliotecario</a:t>
            </a:r>
            <a:endParaRPr lang="it-IT" dirty="0">
              <a:solidFill>
                <a:schemeClr val="tx1"/>
              </a:solidFill>
            </a:endParaRPr>
          </a:p>
        </p:txBody>
      </p:sp>
      <p:cxnSp>
        <p:nvCxnSpPr>
          <p:cNvPr id="9" name="Straight Connector 8"/>
          <p:cNvCxnSpPr>
            <a:stCxn id="7" idx="3"/>
            <a:endCxn id="10" idx="1"/>
          </p:cNvCxnSpPr>
          <p:nvPr/>
        </p:nvCxnSpPr>
        <p:spPr>
          <a:xfrm>
            <a:off x="3419872" y="1651092"/>
            <a:ext cx="2273138" cy="287"/>
          </a:xfrm>
          <a:prstGeom prst="line">
            <a:avLst/>
          </a:prstGeom>
          <a:ln w="38100">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693010" y="1125031"/>
            <a:ext cx="2304256" cy="10526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«interface»</a:t>
            </a:r>
          </a:p>
          <a:p>
            <a:pPr algn="ctr"/>
            <a:r>
              <a:rPr lang="it-IT" sz="2800" dirty="0" smtClean="0">
                <a:solidFill>
                  <a:schemeClr val="tx1"/>
                </a:solidFill>
              </a:rPr>
              <a:t>Ricerca</a:t>
            </a:r>
            <a:endParaRPr lang="it-IT" dirty="0">
              <a:solidFill>
                <a:schemeClr val="tx1"/>
              </a:solidFill>
            </a:endParaRPr>
          </a:p>
        </p:txBody>
      </p:sp>
      <p:sp>
        <p:nvSpPr>
          <p:cNvPr id="14" name="TextBox 13"/>
          <p:cNvSpPr txBox="1"/>
          <p:nvPr/>
        </p:nvSpPr>
        <p:spPr>
          <a:xfrm>
            <a:off x="4103662" y="1196751"/>
            <a:ext cx="797260" cy="369332"/>
          </a:xfrm>
          <a:prstGeom prst="rect">
            <a:avLst/>
          </a:prstGeom>
          <a:noFill/>
        </p:spPr>
        <p:txBody>
          <a:bodyPr wrap="square" rtlCol="0">
            <a:spAutoFit/>
          </a:bodyPr>
          <a:lstStyle/>
          <a:p>
            <a:r>
              <a:rPr lang="it-IT" dirty="0" smtClean="0"/>
              <a:t>«use»</a:t>
            </a:r>
            <a:endParaRPr lang="it-IT" dirty="0"/>
          </a:p>
        </p:txBody>
      </p:sp>
    </p:spTree>
    <p:extLst>
      <p:ext uri="{BB962C8B-B14F-4D97-AF65-F5344CB8AC3E}">
        <p14:creationId xmlns:p14="http://schemas.microsoft.com/office/powerpoint/2010/main" val="1639115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Aggregazione e Composizione</a:t>
            </a:r>
            <a:endParaRPr lang="it-IT" dirty="0"/>
          </a:p>
        </p:txBody>
      </p:sp>
      <p:sp>
        <p:nvSpPr>
          <p:cNvPr id="3" name="Content Placeholder 2"/>
          <p:cNvSpPr>
            <a:spLocks noGrp="1"/>
          </p:cNvSpPr>
          <p:nvPr>
            <p:ph sz="half" idx="1"/>
          </p:nvPr>
        </p:nvSpPr>
        <p:spPr>
          <a:xfrm>
            <a:off x="457200" y="1268760"/>
            <a:ext cx="8219256" cy="4968552"/>
          </a:xfrm>
        </p:spPr>
        <p:txBody>
          <a:bodyPr>
            <a:normAutofit lnSpcReduction="10000"/>
          </a:bodyPr>
          <a:lstStyle/>
          <a:p>
            <a:pPr marL="0" indent="0">
              <a:buNone/>
            </a:pPr>
            <a:r>
              <a:rPr lang="it-IT" dirty="0" smtClean="0"/>
              <a:t>Si </a:t>
            </a:r>
            <a:r>
              <a:rPr lang="it-IT" dirty="0"/>
              <a:t>tratta di particolari forme di associazione che </a:t>
            </a:r>
            <a:r>
              <a:rPr lang="it-IT" dirty="0" smtClean="0"/>
              <a:t>rappresentano la </a:t>
            </a:r>
            <a:r>
              <a:rPr lang="it-IT" dirty="0"/>
              <a:t>relazione whole-part (tutto-parte) tra un aggregato e le </a:t>
            </a:r>
            <a:r>
              <a:rPr lang="it-IT" dirty="0" smtClean="0"/>
              <a:t>sue parti.</a:t>
            </a:r>
          </a:p>
          <a:p>
            <a:r>
              <a:rPr lang="it-IT" b="1" dirty="0" smtClean="0"/>
              <a:t>Aggregazione</a:t>
            </a:r>
            <a:r>
              <a:rPr lang="it-IT" b="1" dirty="0"/>
              <a:t>:</a:t>
            </a:r>
            <a:r>
              <a:rPr lang="it-IT" dirty="0"/>
              <a:t> relazione poco forte </a:t>
            </a:r>
            <a:r>
              <a:rPr lang="it-IT" dirty="0" smtClean="0"/>
              <a:t>(a. le </a:t>
            </a:r>
            <a:r>
              <a:rPr lang="it-IT" dirty="0"/>
              <a:t>parti </a:t>
            </a:r>
            <a:r>
              <a:rPr lang="it-IT" dirty="0" smtClean="0"/>
              <a:t>esistono anche </a:t>
            </a:r>
            <a:r>
              <a:rPr lang="it-IT" dirty="0"/>
              <a:t>senza il tutto; </a:t>
            </a:r>
            <a:r>
              <a:rPr lang="it-IT" dirty="0" smtClean="0"/>
              <a:t>b. Le parti possono appartenere a più aggregazioni. Es</a:t>
            </a:r>
            <a:r>
              <a:rPr lang="it-IT" dirty="0"/>
              <a:t>. i computer e il loro cluster).</a:t>
            </a:r>
          </a:p>
          <a:p>
            <a:r>
              <a:rPr lang="it-IT" b="1" dirty="0"/>
              <a:t>Composizione:</a:t>
            </a:r>
            <a:r>
              <a:rPr lang="it-IT" dirty="0"/>
              <a:t> relazione molto forte (le parti </a:t>
            </a:r>
            <a:r>
              <a:rPr lang="it-IT" dirty="0" smtClean="0"/>
              <a:t>dipendono dal </a:t>
            </a:r>
            <a:r>
              <a:rPr lang="it-IT" dirty="0"/>
              <a:t>tutto e non possono esistere al di fuori di esso; es. l</a:t>
            </a:r>
            <a:r>
              <a:rPr lang="it-IT" dirty="0" smtClean="0"/>
              <a:t>e stanze </a:t>
            </a:r>
            <a:r>
              <a:rPr lang="it-IT" dirty="0"/>
              <a:t>e la casa).</a:t>
            </a:r>
          </a:p>
          <a:p>
            <a:pPr marL="0" indent="0">
              <a:buNone/>
            </a:pPr>
            <a:r>
              <a:rPr lang="it-IT" dirty="0"/>
              <a:t>Non è sempre semplice capire quale delle due modella </a:t>
            </a:r>
            <a:r>
              <a:rPr lang="it-IT" dirty="0" smtClean="0"/>
              <a:t>meglio una </a:t>
            </a:r>
            <a:r>
              <a:rPr lang="it-IT" dirty="0"/>
              <a:t>situazione</a:t>
            </a:r>
            <a:r>
              <a:rPr lang="it-IT" dirty="0" smtClean="0"/>
              <a:t>.</a:t>
            </a:r>
          </a:p>
          <a:p>
            <a:endParaRPr lang="it-IT" dirty="0"/>
          </a:p>
          <a:p>
            <a:endParaRPr lang="it-IT" dirty="0"/>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37</a:t>
            </a:fld>
            <a:endParaRPr lang="en-US" dirty="0">
              <a:solidFill>
                <a:srgbClr val="262626">
                  <a:tint val="75000"/>
                </a:srgbClr>
              </a:solidFill>
            </a:endParaRPr>
          </a:p>
        </p:txBody>
      </p:sp>
    </p:spTree>
    <p:extLst>
      <p:ext uri="{BB962C8B-B14F-4D97-AF65-F5344CB8AC3E}">
        <p14:creationId xmlns:p14="http://schemas.microsoft.com/office/powerpoint/2010/main" val="21216714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Aggregazione e Composizione: Notazione 1</a:t>
            </a:r>
            <a:endParaRPr lang="it-IT" dirty="0"/>
          </a:p>
        </p:txBody>
      </p:sp>
      <p:sp>
        <p:nvSpPr>
          <p:cNvPr id="3" name="Content Placeholder 2"/>
          <p:cNvSpPr>
            <a:spLocks noGrp="1"/>
          </p:cNvSpPr>
          <p:nvPr>
            <p:ph sz="half" idx="1"/>
          </p:nvPr>
        </p:nvSpPr>
        <p:spPr>
          <a:xfrm>
            <a:off x="457200" y="5242591"/>
            <a:ext cx="8219256" cy="1354761"/>
          </a:xfrm>
        </p:spPr>
        <p:txBody>
          <a:bodyPr>
            <a:normAutofit lnSpcReduction="10000"/>
          </a:bodyPr>
          <a:lstStyle/>
          <a:p>
            <a:pPr marL="0" indent="0">
              <a:buNone/>
            </a:pPr>
            <a:r>
              <a:rPr lang="it-IT" dirty="0"/>
              <a:t>Entrambe sono rappresentate da linee con un diamante (pieno o vuoto) vicino alla classe che rappresenta </a:t>
            </a:r>
            <a:r>
              <a:rPr lang="it-IT" dirty="0" smtClean="0"/>
              <a:t>l’intero</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38</a:t>
            </a:fld>
            <a:endParaRPr lang="en-US" dirty="0">
              <a:solidFill>
                <a:srgbClr val="262626">
                  <a:tint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975" y="1196752"/>
            <a:ext cx="8020050" cy="3886200"/>
          </a:xfrm>
          <a:prstGeom prst="rect">
            <a:avLst/>
          </a:prstGeom>
        </p:spPr>
      </p:pic>
    </p:spTree>
    <p:extLst>
      <p:ext uri="{BB962C8B-B14F-4D97-AF65-F5344CB8AC3E}">
        <p14:creationId xmlns:p14="http://schemas.microsoft.com/office/powerpoint/2010/main" val="37850756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Aggregazione e Composizione: Notazione 2</a:t>
            </a:r>
          </a:p>
        </p:txBody>
      </p:sp>
      <p:sp>
        <p:nvSpPr>
          <p:cNvPr id="3" name="Content Placeholder 2"/>
          <p:cNvSpPr>
            <a:spLocks noGrp="1"/>
          </p:cNvSpPr>
          <p:nvPr>
            <p:ph sz="half" idx="1"/>
          </p:nvPr>
        </p:nvSpPr>
        <p:spPr>
          <a:xfrm>
            <a:off x="457200" y="5458615"/>
            <a:ext cx="8219256" cy="1138737"/>
          </a:xfrm>
        </p:spPr>
        <p:txBody>
          <a:bodyPr/>
          <a:lstStyle/>
          <a:p>
            <a:pPr marL="0" indent="0">
              <a:buNone/>
            </a:pPr>
            <a:r>
              <a:rPr lang="it-IT" dirty="0"/>
              <a:t>Aggregazione </a:t>
            </a:r>
            <a:r>
              <a:rPr lang="it-IT" dirty="0" smtClean="0"/>
              <a:t>e </a:t>
            </a:r>
            <a:r>
              <a:rPr lang="it-IT" dirty="0"/>
              <a:t>composizione possono essere combinate </a:t>
            </a:r>
            <a:r>
              <a:rPr lang="it-IT" dirty="0" smtClean="0"/>
              <a:t>con le </a:t>
            </a:r>
            <a:r>
              <a:rPr lang="it-IT" dirty="0"/>
              <a:t>altre notazioni per le associazioni.</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39</a:t>
            </a:fld>
            <a:endParaRPr lang="en-US" dirty="0">
              <a:solidFill>
                <a:srgbClr val="262626">
                  <a:tint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556792"/>
            <a:ext cx="8853488" cy="3600000"/>
          </a:xfrm>
          <a:prstGeom prst="rect">
            <a:avLst/>
          </a:prstGeom>
        </p:spPr>
      </p:pic>
    </p:spTree>
    <p:extLst>
      <p:ext uri="{BB962C8B-B14F-4D97-AF65-F5344CB8AC3E}">
        <p14:creationId xmlns:p14="http://schemas.microsoft.com/office/powerpoint/2010/main" val="139303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Analisi vs. Progettazione</a:t>
            </a:r>
            <a:endParaRPr lang="it-IT" dirty="0"/>
          </a:p>
        </p:txBody>
      </p:sp>
      <p:sp>
        <p:nvSpPr>
          <p:cNvPr id="3" name="Content Placeholder 2"/>
          <p:cNvSpPr>
            <a:spLocks noGrp="1"/>
          </p:cNvSpPr>
          <p:nvPr>
            <p:ph sz="half" idx="1"/>
          </p:nvPr>
        </p:nvSpPr>
        <p:spPr>
          <a:xfrm>
            <a:off x="457200" y="1676402"/>
            <a:ext cx="8219256" cy="4488902"/>
          </a:xfrm>
        </p:spPr>
        <p:txBody>
          <a:bodyPr>
            <a:normAutofit fontScale="92500" lnSpcReduction="10000"/>
          </a:bodyPr>
          <a:lstStyle/>
          <a:p>
            <a:r>
              <a:rPr lang="it-IT" dirty="0"/>
              <a:t>L’analisi </a:t>
            </a:r>
            <a:r>
              <a:rPr lang="it-IT" b="1" dirty="0"/>
              <a:t>modella</a:t>
            </a:r>
            <a:r>
              <a:rPr lang="it-IT" dirty="0"/>
              <a:t> i concetti chiave del </a:t>
            </a:r>
            <a:r>
              <a:rPr lang="it-IT" b="1" dirty="0"/>
              <a:t>dominio</a:t>
            </a:r>
            <a:r>
              <a:rPr lang="it-IT" dirty="0"/>
              <a:t> </a:t>
            </a:r>
            <a:r>
              <a:rPr lang="it-IT" dirty="0" smtClean="0"/>
              <a:t>del problema</a:t>
            </a:r>
            <a:r>
              <a:rPr lang="it-IT" dirty="0"/>
              <a:t>.</a:t>
            </a:r>
          </a:p>
          <a:p>
            <a:r>
              <a:rPr lang="it-IT" dirty="0"/>
              <a:t>La progettazione </a:t>
            </a:r>
            <a:r>
              <a:rPr lang="it-IT" b="1" dirty="0"/>
              <a:t>adatta</a:t>
            </a:r>
            <a:r>
              <a:rPr lang="it-IT" dirty="0"/>
              <a:t> il modello di analisi e lo </a:t>
            </a:r>
            <a:r>
              <a:rPr lang="it-IT" b="1" dirty="0" smtClean="0"/>
              <a:t>completa</a:t>
            </a:r>
            <a:r>
              <a:rPr lang="it-IT" dirty="0" smtClean="0"/>
              <a:t> affinché </a:t>
            </a:r>
            <a:r>
              <a:rPr lang="it-IT" dirty="0"/>
              <a:t>diventi </a:t>
            </a:r>
            <a:r>
              <a:rPr lang="it-IT" b="1" dirty="0"/>
              <a:t>implementabile</a:t>
            </a:r>
            <a:r>
              <a:rPr lang="it-IT" dirty="0"/>
              <a:t>.</a:t>
            </a:r>
          </a:p>
          <a:p>
            <a:pPr marL="0" indent="0">
              <a:buNone/>
            </a:pPr>
            <a:r>
              <a:rPr lang="it-IT" dirty="0"/>
              <a:t>In altre parole...</a:t>
            </a:r>
          </a:p>
          <a:p>
            <a:r>
              <a:rPr lang="it-IT" dirty="0"/>
              <a:t>L’analisi è vicina al </a:t>
            </a:r>
            <a:r>
              <a:rPr lang="it-IT" b="1" dirty="0"/>
              <a:t>problema</a:t>
            </a:r>
            <a:r>
              <a:rPr lang="it-IT" dirty="0"/>
              <a:t>.</a:t>
            </a:r>
          </a:p>
          <a:p>
            <a:r>
              <a:rPr lang="it-IT" dirty="0"/>
              <a:t>La progettazione è vicina alla </a:t>
            </a:r>
            <a:r>
              <a:rPr lang="it-IT" b="1" dirty="0"/>
              <a:t>soluzione</a:t>
            </a:r>
            <a:r>
              <a:rPr lang="it-IT" dirty="0"/>
              <a:t>.</a:t>
            </a:r>
          </a:p>
          <a:p>
            <a:pPr marL="0" indent="0">
              <a:buNone/>
            </a:pPr>
            <a:r>
              <a:rPr lang="it-IT" dirty="0"/>
              <a:t>Dal punto di vista di UML, non si usano primitive o </a:t>
            </a:r>
            <a:r>
              <a:rPr lang="it-IT" dirty="0" smtClean="0"/>
              <a:t>diagrammi diversi</a:t>
            </a:r>
            <a:r>
              <a:rPr lang="it-IT" dirty="0"/>
              <a:t>, ma gli stessi tipi di diagramma con diversi livelli </a:t>
            </a:r>
            <a:r>
              <a:rPr lang="it-IT" dirty="0" smtClean="0"/>
              <a:t>di dettaglio </a:t>
            </a:r>
            <a:r>
              <a:rPr lang="it-IT" dirty="0"/>
              <a:t>(i diagrammi di analisi sono più ‘astratti’ di quelli </a:t>
            </a:r>
            <a:r>
              <a:rPr lang="it-IT" dirty="0" smtClean="0"/>
              <a:t>di progettazione</a:t>
            </a:r>
            <a:r>
              <a:rPr lang="it-IT" dirty="0"/>
              <a:t>).</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a:t>
            </a:fld>
            <a:endParaRPr lang="en-US" dirty="0">
              <a:solidFill>
                <a:srgbClr val="262626">
                  <a:tint val="75000"/>
                </a:srgbClr>
              </a:solidFill>
            </a:endParaRPr>
          </a:p>
        </p:txBody>
      </p:sp>
    </p:spTree>
    <p:extLst>
      <p:ext uri="{BB962C8B-B14F-4D97-AF65-F5344CB8AC3E}">
        <p14:creationId xmlns:p14="http://schemas.microsoft.com/office/powerpoint/2010/main" val="36100158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Diagramma delle classi: esempio</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40</a:t>
            </a:fld>
            <a:endParaRPr lang="en-US" dirty="0">
              <a:solidFill>
                <a:srgbClr val="262626">
                  <a:tint val="75000"/>
                </a:srgbClr>
              </a:solidFill>
            </a:endParaRPr>
          </a:p>
        </p:txBody>
      </p:sp>
      <p:pic>
        <p:nvPicPr>
          <p:cNvPr id="1026" name="Picture 2" descr="Domain diagram overview - classes, interfaces, associations, usage, realization, multiplicity."/>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10228" y="928311"/>
            <a:ext cx="6782976"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95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sz="half" idx="1"/>
          </p:nvPr>
        </p:nvSpPr>
        <p:spPr>
          <a:xfrm>
            <a:off x="457200" y="3284984"/>
            <a:ext cx="8219256" cy="1930825"/>
          </a:xfrm>
        </p:spPr>
        <p:txBody>
          <a:bodyPr>
            <a:normAutofit/>
          </a:bodyPr>
          <a:lstStyle/>
          <a:p>
            <a:pPr marL="0" indent="0" algn="ctr">
              <a:buNone/>
            </a:pPr>
            <a:r>
              <a:rPr lang="it-IT" sz="4000" dirty="0" smtClean="0"/>
              <a:t>Esercizi con soluzioni</a:t>
            </a:r>
            <a:endParaRPr lang="it-IT" sz="4000"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41</a:t>
            </a:fld>
            <a:endParaRPr lang="en-US" dirty="0">
              <a:solidFill>
                <a:srgbClr val="262626">
                  <a:tint val="75000"/>
                </a:srgbClr>
              </a:solidFill>
            </a:endParaRPr>
          </a:p>
        </p:txBody>
      </p:sp>
    </p:spTree>
    <p:extLst>
      <p:ext uri="{BB962C8B-B14F-4D97-AF65-F5344CB8AC3E}">
        <p14:creationId xmlns:p14="http://schemas.microsoft.com/office/powerpoint/2010/main" val="39188270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p:txBody>
          <a:bodyPr>
            <a:normAutofit/>
          </a:bodyPr>
          <a:lstStyle/>
          <a:p>
            <a:pPr marL="0" indent="0">
              <a:buNone/>
            </a:pPr>
            <a:r>
              <a:rPr lang="it-IT" dirty="0"/>
              <a:t>Rappresentare il seguente testo tramite un </a:t>
            </a:r>
            <a:r>
              <a:rPr lang="it-IT" dirty="0" smtClean="0"/>
              <a:t>diagramma UML </a:t>
            </a:r>
            <a:r>
              <a:rPr lang="it-IT" dirty="0"/>
              <a:t>delle classi:</a:t>
            </a:r>
          </a:p>
          <a:p>
            <a:r>
              <a:rPr lang="it-IT" dirty="0"/>
              <a:t>Un appartamento è composto da una o più </a:t>
            </a:r>
            <a:r>
              <a:rPr lang="it-IT" dirty="0" smtClean="0"/>
              <a:t>stanze, ciascuna </a:t>
            </a:r>
            <a:r>
              <a:rPr lang="it-IT" dirty="0"/>
              <a:t>delle quali ha una lunghezza e una larghezza. </a:t>
            </a:r>
            <a:r>
              <a:rPr lang="it-IT" dirty="0" smtClean="0"/>
              <a:t>Un appartamento </a:t>
            </a:r>
            <a:r>
              <a:rPr lang="it-IT" dirty="0"/>
              <a:t>è posseduto da uno o più persone. </a:t>
            </a:r>
            <a:r>
              <a:rPr lang="it-IT" dirty="0" smtClean="0"/>
              <a:t>Un palazzo </a:t>
            </a:r>
            <a:r>
              <a:rPr lang="it-IT" dirty="0"/>
              <a:t>ha un certo numero di piani ed è composto da </a:t>
            </a:r>
            <a:r>
              <a:rPr lang="it-IT" dirty="0" smtClean="0"/>
              <a:t>uno o </a:t>
            </a:r>
            <a:r>
              <a:rPr lang="it-IT" dirty="0"/>
              <a:t>più appartamenti.</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42</a:t>
            </a:fld>
            <a:endParaRPr lang="en-US" dirty="0">
              <a:solidFill>
                <a:srgbClr val="262626">
                  <a:tint val="75000"/>
                </a:srgbClr>
              </a:solidFill>
            </a:endParaRPr>
          </a:p>
        </p:txBody>
      </p:sp>
    </p:spTree>
    <p:extLst>
      <p:ext uri="{BB962C8B-B14F-4D97-AF65-F5344CB8AC3E}">
        <p14:creationId xmlns:p14="http://schemas.microsoft.com/office/powerpoint/2010/main" val="39463967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p:txBody>
          <a:bodyPr>
            <a:normAutofit/>
          </a:bodyPr>
          <a:lstStyle/>
          <a:p>
            <a:pPr marL="0" indent="0">
              <a:buNone/>
            </a:pPr>
            <a:r>
              <a:rPr lang="it-IT" dirty="0"/>
              <a:t>Rappresentare il seguente testo tramite un </a:t>
            </a:r>
            <a:r>
              <a:rPr lang="it-IT" dirty="0" smtClean="0"/>
              <a:t>diagramma UML </a:t>
            </a:r>
            <a:r>
              <a:rPr lang="it-IT" dirty="0"/>
              <a:t>delle classi:</a:t>
            </a:r>
          </a:p>
          <a:p>
            <a:r>
              <a:rPr lang="it-IT" dirty="0"/>
              <a:t>Un </a:t>
            </a:r>
            <a:r>
              <a:rPr lang="it-IT" b="1" dirty="0"/>
              <a:t>appartamento</a:t>
            </a:r>
            <a:r>
              <a:rPr lang="it-IT" dirty="0"/>
              <a:t> è composto da una o più </a:t>
            </a:r>
            <a:r>
              <a:rPr lang="it-IT" b="1" dirty="0" smtClean="0"/>
              <a:t>stanze</a:t>
            </a:r>
            <a:r>
              <a:rPr lang="it-IT" dirty="0" smtClean="0"/>
              <a:t>, ciascuna </a:t>
            </a:r>
            <a:r>
              <a:rPr lang="it-IT" dirty="0"/>
              <a:t>delle quali ha una lunghezza e una larghezza. </a:t>
            </a:r>
            <a:r>
              <a:rPr lang="it-IT" dirty="0" smtClean="0"/>
              <a:t>Un appartamento </a:t>
            </a:r>
            <a:r>
              <a:rPr lang="it-IT" dirty="0"/>
              <a:t>è posseduto da uno o più </a:t>
            </a:r>
            <a:r>
              <a:rPr lang="it-IT" b="1" dirty="0"/>
              <a:t>persone</a:t>
            </a:r>
            <a:r>
              <a:rPr lang="it-IT" dirty="0"/>
              <a:t>. </a:t>
            </a:r>
            <a:r>
              <a:rPr lang="it-IT" dirty="0" smtClean="0"/>
              <a:t>Un </a:t>
            </a:r>
            <a:r>
              <a:rPr lang="it-IT" b="1" dirty="0" smtClean="0"/>
              <a:t>palazzo</a:t>
            </a:r>
            <a:r>
              <a:rPr lang="it-IT" dirty="0" smtClean="0"/>
              <a:t> ha </a:t>
            </a:r>
            <a:r>
              <a:rPr lang="it-IT" dirty="0"/>
              <a:t>un certo numero di </a:t>
            </a:r>
            <a:r>
              <a:rPr lang="it-IT" b="1" dirty="0"/>
              <a:t>piani</a:t>
            </a:r>
            <a:r>
              <a:rPr lang="it-IT" dirty="0"/>
              <a:t> ed è composto da </a:t>
            </a:r>
            <a:r>
              <a:rPr lang="it-IT" dirty="0" smtClean="0"/>
              <a:t>uno o </a:t>
            </a:r>
            <a:r>
              <a:rPr lang="it-IT" dirty="0"/>
              <a:t>più appartamenti.</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43</a:t>
            </a:fld>
            <a:endParaRPr lang="en-US" dirty="0">
              <a:solidFill>
                <a:srgbClr val="262626">
                  <a:tint val="75000"/>
                </a:srgbClr>
              </a:solidFill>
            </a:endParaRPr>
          </a:p>
        </p:txBody>
      </p:sp>
    </p:spTree>
    <p:extLst>
      <p:ext uri="{BB962C8B-B14F-4D97-AF65-F5344CB8AC3E}">
        <p14:creationId xmlns:p14="http://schemas.microsoft.com/office/powerpoint/2010/main" val="38537711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457200" y="5157192"/>
            <a:ext cx="8219256" cy="1426769"/>
          </a:xfrm>
        </p:spPr>
        <p:txBody>
          <a:bodyPr>
            <a:normAutofit lnSpcReduction="10000"/>
          </a:bodyPr>
          <a:lstStyle/>
          <a:p>
            <a:r>
              <a:rPr lang="it-IT" dirty="0"/>
              <a:t>Aggregazione o composizione?</a:t>
            </a:r>
          </a:p>
          <a:p>
            <a:r>
              <a:rPr lang="it-IT" dirty="0"/>
              <a:t>Aggiungere la classe Piano? Come cambia il diagramma?</a:t>
            </a:r>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44</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8812" y="1247601"/>
            <a:ext cx="8516031" cy="3780000"/>
          </a:xfrm>
          <a:prstGeom prst="rect">
            <a:avLst/>
          </a:prstGeom>
        </p:spPr>
      </p:pic>
    </p:spTree>
    <p:extLst>
      <p:ext uri="{BB962C8B-B14F-4D97-AF65-F5344CB8AC3E}">
        <p14:creationId xmlns:p14="http://schemas.microsoft.com/office/powerpoint/2010/main" val="26591372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457200" y="1196752"/>
            <a:ext cx="8219256" cy="5159598"/>
          </a:xfrm>
        </p:spPr>
        <p:txBody>
          <a:bodyPr>
            <a:normAutofit fontScale="92500" lnSpcReduction="10000"/>
          </a:bodyPr>
          <a:lstStyle/>
          <a:p>
            <a:pPr marL="0" indent="0">
              <a:buNone/>
            </a:pPr>
            <a:r>
              <a:rPr lang="it-IT" dirty="0">
                <a:solidFill>
                  <a:schemeClr val="tx1"/>
                </a:solidFill>
              </a:rPr>
              <a:t>Disegnare un diagramma delle classi di analisi per modellare </a:t>
            </a:r>
            <a:r>
              <a:rPr lang="it-IT" dirty="0" smtClean="0">
                <a:solidFill>
                  <a:schemeClr val="tx1"/>
                </a:solidFill>
              </a:rPr>
              <a:t>il dominio</a:t>
            </a:r>
            <a:r>
              <a:rPr lang="it-IT" dirty="0">
                <a:solidFill>
                  <a:schemeClr val="tx1"/>
                </a:solidFill>
              </a:rPr>
              <a:t>:</a:t>
            </a:r>
          </a:p>
          <a:p>
            <a:r>
              <a:rPr lang="it-IT" dirty="0">
                <a:solidFill>
                  <a:schemeClr val="tx1"/>
                </a:solidFill>
              </a:rPr>
              <a:t>De Montfort University (DMU) offre percorsi </a:t>
            </a:r>
            <a:r>
              <a:rPr lang="it-IT" dirty="0" smtClean="0">
                <a:solidFill>
                  <a:schemeClr val="tx1"/>
                </a:solidFill>
              </a:rPr>
              <a:t>formativi ciascuno </a:t>
            </a:r>
            <a:r>
              <a:rPr lang="it-IT" dirty="0">
                <a:solidFill>
                  <a:schemeClr val="tx1"/>
                </a:solidFill>
              </a:rPr>
              <a:t>dei quali porta al conseguimento di un titolo </a:t>
            </a:r>
            <a:r>
              <a:rPr lang="it-IT" dirty="0" smtClean="0">
                <a:solidFill>
                  <a:schemeClr val="tx1"/>
                </a:solidFill>
              </a:rPr>
              <a:t>di riconoscimento</a:t>
            </a:r>
            <a:r>
              <a:rPr lang="it-IT" dirty="0">
                <a:solidFill>
                  <a:schemeClr val="tx1"/>
                </a:solidFill>
              </a:rPr>
              <a:t>.</a:t>
            </a:r>
          </a:p>
          <a:p>
            <a:r>
              <a:rPr lang="it-IT" dirty="0">
                <a:solidFill>
                  <a:schemeClr val="tx1"/>
                </a:solidFill>
              </a:rPr>
              <a:t>Ogni titolo di riconoscimento è pubblicizzato nel </a:t>
            </a:r>
            <a:r>
              <a:rPr lang="it-IT" dirty="0" smtClean="0">
                <a:solidFill>
                  <a:schemeClr val="tx1"/>
                </a:solidFill>
              </a:rPr>
              <a:t>prospetto informativo </a:t>
            </a:r>
            <a:r>
              <a:rPr lang="it-IT" dirty="0">
                <a:solidFill>
                  <a:schemeClr val="tx1"/>
                </a:solidFill>
              </a:rPr>
              <a:t>di </a:t>
            </a:r>
            <a:r>
              <a:rPr lang="it-IT" dirty="0" smtClean="0">
                <a:solidFill>
                  <a:schemeClr val="tx1"/>
                </a:solidFill>
              </a:rPr>
              <a:t>DMU</a:t>
            </a:r>
          </a:p>
          <a:p>
            <a:r>
              <a:rPr lang="it-IT" dirty="0" smtClean="0">
                <a:solidFill>
                  <a:schemeClr val="tx1"/>
                </a:solidFill>
              </a:rPr>
              <a:t>Ogni </a:t>
            </a:r>
            <a:r>
              <a:rPr lang="it-IT" dirty="0">
                <a:solidFill>
                  <a:schemeClr val="tx1"/>
                </a:solidFill>
              </a:rPr>
              <a:t>percorso comprende differenti moduli</a:t>
            </a:r>
          </a:p>
          <a:p>
            <a:r>
              <a:rPr lang="it-IT" dirty="0">
                <a:solidFill>
                  <a:schemeClr val="tx1"/>
                </a:solidFill>
              </a:rPr>
              <a:t>Gli studenti di un percorso seguono fino a 8 moduli all’anno</a:t>
            </a:r>
          </a:p>
          <a:p>
            <a:r>
              <a:rPr lang="it-IT" dirty="0">
                <a:solidFill>
                  <a:schemeClr val="tx1"/>
                </a:solidFill>
              </a:rPr>
              <a:t>Alcuni titoli sono ‘congiunti’, ad esempio uno studente </a:t>
            </a:r>
            <a:r>
              <a:rPr lang="it-IT" dirty="0" smtClean="0">
                <a:solidFill>
                  <a:schemeClr val="tx1"/>
                </a:solidFill>
              </a:rPr>
              <a:t>può iscriversi </a:t>
            </a:r>
            <a:r>
              <a:rPr lang="it-IT" dirty="0">
                <a:solidFill>
                  <a:schemeClr val="tx1"/>
                </a:solidFill>
              </a:rPr>
              <a:t>a due differenti percorsi (come ‘contabilità’ </a:t>
            </a:r>
            <a:r>
              <a:rPr lang="it-IT" dirty="0" smtClean="0">
                <a:solidFill>
                  <a:schemeClr val="tx1"/>
                </a:solidFill>
              </a:rPr>
              <a:t>e ‘</a:t>
            </a:r>
            <a:r>
              <a:rPr lang="it-IT" dirty="0">
                <a:solidFill>
                  <a:schemeClr val="tx1"/>
                </a:solidFill>
              </a:rPr>
              <a:t>ragioneria’)</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45</a:t>
            </a:fld>
            <a:endParaRPr lang="en-US" dirty="0">
              <a:solidFill>
                <a:srgbClr val="262626">
                  <a:tint val="75000"/>
                </a:srgbClr>
              </a:solidFill>
            </a:endParaRPr>
          </a:p>
        </p:txBody>
      </p:sp>
    </p:spTree>
    <p:extLst>
      <p:ext uri="{BB962C8B-B14F-4D97-AF65-F5344CB8AC3E}">
        <p14:creationId xmlns:p14="http://schemas.microsoft.com/office/powerpoint/2010/main" val="40983774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457200" y="1196752"/>
            <a:ext cx="8219256" cy="5159598"/>
          </a:xfrm>
        </p:spPr>
        <p:txBody>
          <a:bodyPr>
            <a:normAutofit fontScale="92500" lnSpcReduction="10000"/>
          </a:bodyPr>
          <a:lstStyle/>
          <a:p>
            <a:pPr marL="0" indent="0">
              <a:buNone/>
            </a:pPr>
            <a:r>
              <a:rPr lang="it-IT" dirty="0"/>
              <a:t>Disegnare un diagramma delle classi di analisi per modellare </a:t>
            </a:r>
            <a:r>
              <a:rPr lang="it-IT" dirty="0" smtClean="0"/>
              <a:t>il dominio</a:t>
            </a:r>
            <a:r>
              <a:rPr lang="it-IT" dirty="0"/>
              <a:t>:</a:t>
            </a:r>
          </a:p>
          <a:p>
            <a:r>
              <a:rPr lang="it-IT" dirty="0"/>
              <a:t>De Montfort University (DMU) offre </a:t>
            </a:r>
            <a:r>
              <a:rPr lang="it-IT" b="1" dirty="0">
                <a:solidFill>
                  <a:srgbClr val="FF0000"/>
                </a:solidFill>
              </a:rPr>
              <a:t>percorsi </a:t>
            </a:r>
            <a:r>
              <a:rPr lang="it-IT" b="1" dirty="0" smtClean="0">
                <a:solidFill>
                  <a:srgbClr val="FF0000"/>
                </a:solidFill>
              </a:rPr>
              <a:t>formativi</a:t>
            </a:r>
            <a:r>
              <a:rPr lang="it-IT" dirty="0" smtClean="0"/>
              <a:t> ciascuno </a:t>
            </a:r>
            <a:r>
              <a:rPr lang="it-IT" dirty="0"/>
              <a:t>dei quali porta al conseguimento di un titolo </a:t>
            </a:r>
            <a:r>
              <a:rPr lang="it-IT" dirty="0" smtClean="0"/>
              <a:t>di riconoscimento</a:t>
            </a:r>
            <a:r>
              <a:rPr lang="it-IT" dirty="0"/>
              <a:t>.</a:t>
            </a:r>
          </a:p>
          <a:p>
            <a:r>
              <a:rPr lang="it-IT" dirty="0"/>
              <a:t>Ogni </a:t>
            </a:r>
            <a:r>
              <a:rPr lang="it-IT" b="1" dirty="0">
                <a:solidFill>
                  <a:srgbClr val="FF0000"/>
                </a:solidFill>
              </a:rPr>
              <a:t>titolo</a:t>
            </a:r>
            <a:r>
              <a:rPr lang="it-IT" dirty="0">
                <a:solidFill>
                  <a:srgbClr val="FF0000"/>
                </a:solidFill>
              </a:rPr>
              <a:t> </a:t>
            </a:r>
            <a:r>
              <a:rPr lang="it-IT" dirty="0"/>
              <a:t>di riconoscimento </a:t>
            </a:r>
            <a:r>
              <a:rPr lang="it-IT" b="1" i="1" dirty="0">
                <a:solidFill>
                  <a:srgbClr val="002060"/>
                </a:solidFill>
              </a:rPr>
              <a:t>è pubblicizzato</a:t>
            </a:r>
            <a:r>
              <a:rPr lang="it-IT" dirty="0"/>
              <a:t> nel </a:t>
            </a:r>
            <a:r>
              <a:rPr lang="it-IT" b="1" dirty="0" smtClean="0">
                <a:solidFill>
                  <a:srgbClr val="FF0000"/>
                </a:solidFill>
              </a:rPr>
              <a:t>prospetto</a:t>
            </a:r>
            <a:r>
              <a:rPr lang="it-IT" dirty="0" smtClean="0">
                <a:solidFill>
                  <a:srgbClr val="FF0000"/>
                </a:solidFill>
              </a:rPr>
              <a:t> </a:t>
            </a:r>
            <a:r>
              <a:rPr lang="it-IT" dirty="0" smtClean="0"/>
              <a:t>informativo </a:t>
            </a:r>
            <a:r>
              <a:rPr lang="it-IT" dirty="0"/>
              <a:t>di </a:t>
            </a:r>
            <a:r>
              <a:rPr lang="it-IT" dirty="0" smtClean="0"/>
              <a:t>DMU</a:t>
            </a:r>
          </a:p>
          <a:p>
            <a:r>
              <a:rPr lang="it-IT" dirty="0" smtClean="0"/>
              <a:t>Ogni </a:t>
            </a:r>
            <a:r>
              <a:rPr lang="it-IT" dirty="0"/>
              <a:t>percorso </a:t>
            </a:r>
            <a:r>
              <a:rPr lang="it-IT" b="1" i="1" dirty="0">
                <a:solidFill>
                  <a:srgbClr val="002060"/>
                </a:solidFill>
              </a:rPr>
              <a:t>comprende</a:t>
            </a:r>
            <a:r>
              <a:rPr lang="it-IT" dirty="0"/>
              <a:t> differenti </a:t>
            </a:r>
            <a:r>
              <a:rPr lang="it-IT" b="1" dirty="0">
                <a:solidFill>
                  <a:srgbClr val="FF0000"/>
                </a:solidFill>
              </a:rPr>
              <a:t>moduli</a:t>
            </a:r>
          </a:p>
          <a:p>
            <a:r>
              <a:rPr lang="it-IT" dirty="0"/>
              <a:t>Gli </a:t>
            </a:r>
            <a:r>
              <a:rPr lang="it-IT" b="1" dirty="0">
                <a:solidFill>
                  <a:srgbClr val="FF0000"/>
                </a:solidFill>
              </a:rPr>
              <a:t>studenti</a:t>
            </a:r>
            <a:r>
              <a:rPr lang="it-IT" dirty="0">
                <a:solidFill>
                  <a:srgbClr val="FF0000"/>
                </a:solidFill>
              </a:rPr>
              <a:t> </a:t>
            </a:r>
            <a:r>
              <a:rPr lang="it-IT" dirty="0"/>
              <a:t>di un percorso </a:t>
            </a:r>
            <a:r>
              <a:rPr lang="it-IT" b="1" i="1" dirty="0">
                <a:solidFill>
                  <a:srgbClr val="002060"/>
                </a:solidFill>
              </a:rPr>
              <a:t>seguono</a:t>
            </a:r>
            <a:r>
              <a:rPr lang="it-IT" dirty="0">
                <a:solidFill>
                  <a:srgbClr val="002060"/>
                </a:solidFill>
              </a:rPr>
              <a:t> </a:t>
            </a:r>
            <a:r>
              <a:rPr lang="it-IT" dirty="0"/>
              <a:t>fino a 8 moduli all’anno</a:t>
            </a:r>
          </a:p>
          <a:p>
            <a:r>
              <a:rPr lang="it-IT" dirty="0"/>
              <a:t>Alcuni titoli sono ‘congiunti’, ad esempio uno studente </a:t>
            </a:r>
            <a:r>
              <a:rPr lang="it-IT" b="1" i="1" dirty="0" smtClean="0">
                <a:solidFill>
                  <a:srgbClr val="002060"/>
                </a:solidFill>
              </a:rPr>
              <a:t>può iscriversi</a:t>
            </a:r>
            <a:r>
              <a:rPr lang="it-IT" dirty="0" smtClean="0"/>
              <a:t> </a:t>
            </a:r>
            <a:r>
              <a:rPr lang="it-IT" dirty="0"/>
              <a:t>a due differenti percorsi (come ‘contabilità’ </a:t>
            </a:r>
            <a:r>
              <a:rPr lang="it-IT" dirty="0" smtClean="0"/>
              <a:t>e ‘</a:t>
            </a:r>
            <a:r>
              <a:rPr lang="it-IT" dirty="0"/>
              <a:t>ragioneria’)</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46</a:t>
            </a:fld>
            <a:endParaRPr lang="en-US" dirty="0">
              <a:solidFill>
                <a:srgbClr val="262626">
                  <a:tint val="75000"/>
                </a:srgbClr>
              </a:solidFill>
            </a:endParaRPr>
          </a:p>
        </p:txBody>
      </p:sp>
    </p:spTree>
    <p:extLst>
      <p:ext uri="{BB962C8B-B14F-4D97-AF65-F5344CB8AC3E}">
        <p14:creationId xmlns:p14="http://schemas.microsoft.com/office/powerpoint/2010/main" val="26683654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47</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62000" y="972262"/>
            <a:ext cx="7020000" cy="5749213"/>
          </a:xfrm>
          <a:prstGeom prst="rect">
            <a:avLst/>
          </a:prstGeom>
        </p:spPr>
      </p:pic>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Tree>
    <p:extLst>
      <p:ext uri="{BB962C8B-B14F-4D97-AF65-F5344CB8AC3E}">
        <p14:creationId xmlns:p14="http://schemas.microsoft.com/office/powerpoint/2010/main" val="35569819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457200" y="1196752"/>
            <a:ext cx="8219256" cy="5159598"/>
          </a:xfrm>
        </p:spPr>
        <p:txBody>
          <a:bodyPr>
            <a:normAutofit fontScale="92500" lnSpcReduction="20000"/>
          </a:bodyPr>
          <a:lstStyle/>
          <a:p>
            <a:pPr marL="0" indent="0">
              <a:buNone/>
            </a:pPr>
            <a:r>
              <a:rPr lang="it-IT" dirty="0"/>
              <a:t>Completare il diagramma per rappresentare (parte 1):</a:t>
            </a:r>
          </a:p>
          <a:p>
            <a:r>
              <a:rPr lang="it-IT" dirty="0"/>
              <a:t>La DMU è composta di 6 Facoltà</a:t>
            </a:r>
          </a:p>
          <a:p>
            <a:r>
              <a:rPr lang="it-IT" dirty="0"/>
              <a:t>Ogni facoltà definisce un numero di materie (‘contabilità</a:t>
            </a:r>
            <a:r>
              <a:rPr lang="it-IT" dirty="0" smtClean="0"/>
              <a:t>’, ‘</a:t>
            </a:r>
            <a:r>
              <a:rPr lang="it-IT" dirty="0"/>
              <a:t>ragioneria’, etc.) di cui si occupano moduli differenti e </a:t>
            </a:r>
            <a:r>
              <a:rPr lang="it-IT" dirty="0" smtClean="0"/>
              <a:t>che sono </a:t>
            </a:r>
            <a:r>
              <a:rPr lang="it-IT" dirty="0"/>
              <a:t>insegnate in percorsi differenti.</a:t>
            </a:r>
          </a:p>
          <a:p>
            <a:pPr marL="0" indent="0">
              <a:buNone/>
            </a:pPr>
            <a:r>
              <a:rPr lang="it-IT" dirty="0"/>
              <a:t>E successivamente (parte 2):</a:t>
            </a:r>
          </a:p>
          <a:p>
            <a:r>
              <a:rPr lang="it-IT" dirty="0"/>
              <a:t>Il consiglio di Facoltà è composto da studenti e da </a:t>
            </a:r>
            <a:r>
              <a:rPr lang="it-IT" dirty="0" smtClean="0"/>
              <a:t>staff accademico </a:t>
            </a:r>
            <a:r>
              <a:rPr lang="it-IT" dirty="0"/>
              <a:t>o ammistrativo</a:t>
            </a:r>
          </a:p>
          <a:p>
            <a:r>
              <a:rPr lang="it-IT" dirty="0"/>
              <a:t>Lo staff accademico insegna un numero arbitrario di moduli</a:t>
            </a:r>
          </a:p>
          <a:p>
            <a:r>
              <a:rPr lang="it-IT" dirty="0"/>
              <a:t>Lo staff accademico supervisiona diversi studenti, </a:t>
            </a:r>
            <a:r>
              <a:rPr lang="it-IT" dirty="0" smtClean="0"/>
              <a:t>ciascuno dei </a:t>
            </a:r>
            <a:r>
              <a:rPr lang="it-IT" dirty="0"/>
              <a:t>quali segue un percorso formativo</a:t>
            </a:r>
          </a:p>
          <a:p>
            <a:r>
              <a:rPr lang="it-IT" dirty="0"/>
              <a:t>Alcuni rappresentanti dello staff amministrativo </a:t>
            </a:r>
            <a:r>
              <a:rPr lang="it-IT" dirty="0" smtClean="0"/>
              <a:t>sono consiglieri </a:t>
            </a:r>
            <a:r>
              <a:rPr lang="it-IT" dirty="0"/>
              <a:t>ma non insegnano</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48</a:t>
            </a:fld>
            <a:endParaRPr lang="en-US" dirty="0">
              <a:solidFill>
                <a:srgbClr val="262626">
                  <a:tint val="75000"/>
                </a:srgbClr>
              </a:solidFill>
            </a:endParaRPr>
          </a:p>
        </p:txBody>
      </p:sp>
    </p:spTree>
    <p:extLst>
      <p:ext uri="{BB962C8B-B14F-4D97-AF65-F5344CB8AC3E}">
        <p14:creationId xmlns:p14="http://schemas.microsoft.com/office/powerpoint/2010/main" val="2636338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457200" y="1196752"/>
            <a:ext cx="8219256" cy="5159598"/>
          </a:xfrm>
        </p:spPr>
        <p:txBody>
          <a:bodyPr>
            <a:normAutofit fontScale="92500" lnSpcReduction="20000"/>
          </a:bodyPr>
          <a:lstStyle/>
          <a:p>
            <a:pPr marL="0" indent="0">
              <a:buNone/>
            </a:pPr>
            <a:r>
              <a:rPr lang="it-IT" dirty="0"/>
              <a:t>Completare il diagramma per rappresentare (parte 1):</a:t>
            </a:r>
          </a:p>
          <a:p>
            <a:r>
              <a:rPr lang="it-IT" dirty="0"/>
              <a:t>La DMU </a:t>
            </a:r>
            <a:r>
              <a:rPr lang="it-IT" b="1" dirty="0">
                <a:solidFill>
                  <a:srgbClr val="002060"/>
                </a:solidFill>
              </a:rPr>
              <a:t>è composta</a:t>
            </a:r>
            <a:r>
              <a:rPr lang="it-IT" dirty="0"/>
              <a:t> di 6 </a:t>
            </a:r>
            <a:r>
              <a:rPr lang="it-IT" b="1" dirty="0">
                <a:solidFill>
                  <a:srgbClr val="FF0000"/>
                </a:solidFill>
              </a:rPr>
              <a:t>Facoltà</a:t>
            </a:r>
          </a:p>
          <a:p>
            <a:r>
              <a:rPr lang="it-IT" dirty="0"/>
              <a:t>Ogni facoltà </a:t>
            </a:r>
            <a:r>
              <a:rPr lang="it-IT" b="1" dirty="0">
                <a:solidFill>
                  <a:srgbClr val="002060"/>
                </a:solidFill>
              </a:rPr>
              <a:t>definisce</a:t>
            </a:r>
            <a:r>
              <a:rPr lang="it-IT" dirty="0">
                <a:solidFill>
                  <a:srgbClr val="002060"/>
                </a:solidFill>
              </a:rPr>
              <a:t> </a:t>
            </a:r>
            <a:r>
              <a:rPr lang="it-IT" dirty="0"/>
              <a:t>un numero di </a:t>
            </a:r>
            <a:r>
              <a:rPr lang="it-IT" b="1" dirty="0">
                <a:solidFill>
                  <a:srgbClr val="FF0000"/>
                </a:solidFill>
              </a:rPr>
              <a:t>materie</a:t>
            </a:r>
            <a:r>
              <a:rPr lang="it-IT" dirty="0">
                <a:solidFill>
                  <a:srgbClr val="FF0000"/>
                </a:solidFill>
              </a:rPr>
              <a:t> </a:t>
            </a:r>
            <a:r>
              <a:rPr lang="it-IT" dirty="0"/>
              <a:t>(‘contabilità</a:t>
            </a:r>
            <a:r>
              <a:rPr lang="it-IT" dirty="0" smtClean="0"/>
              <a:t>’, ‘</a:t>
            </a:r>
            <a:r>
              <a:rPr lang="it-IT" dirty="0"/>
              <a:t>ragioneria’, etc.) di cui si occupano moduli differenti e </a:t>
            </a:r>
            <a:r>
              <a:rPr lang="it-IT" dirty="0" smtClean="0"/>
              <a:t>che sono </a:t>
            </a:r>
            <a:r>
              <a:rPr lang="it-IT" dirty="0"/>
              <a:t>insegnate in percorsi differenti.</a:t>
            </a:r>
          </a:p>
          <a:p>
            <a:pPr marL="0" indent="0">
              <a:buNone/>
            </a:pPr>
            <a:r>
              <a:rPr lang="it-IT" dirty="0"/>
              <a:t>E successivamente (parte 2):</a:t>
            </a:r>
          </a:p>
          <a:p>
            <a:r>
              <a:rPr lang="it-IT" dirty="0"/>
              <a:t>Il </a:t>
            </a:r>
            <a:r>
              <a:rPr lang="it-IT" b="1" dirty="0">
                <a:solidFill>
                  <a:srgbClr val="FF0000"/>
                </a:solidFill>
              </a:rPr>
              <a:t>consiglio di Facoltà</a:t>
            </a:r>
            <a:r>
              <a:rPr lang="it-IT" dirty="0"/>
              <a:t> </a:t>
            </a:r>
            <a:r>
              <a:rPr lang="it-IT" b="1" dirty="0">
                <a:solidFill>
                  <a:srgbClr val="002060"/>
                </a:solidFill>
              </a:rPr>
              <a:t>è composto</a:t>
            </a:r>
            <a:r>
              <a:rPr lang="it-IT" dirty="0"/>
              <a:t> da </a:t>
            </a:r>
            <a:r>
              <a:rPr lang="it-IT" b="1" dirty="0">
                <a:solidFill>
                  <a:srgbClr val="FF0000"/>
                </a:solidFill>
              </a:rPr>
              <a:t>studenti</a:t>
            </a:r>
            <a:r>
              <a:rPr lang="it-IT" dirty="0">
                <a:solidFill>
                  <a:srgbClr val="FF0000"/>
                </a:solidFill>
              </a:rPr>
              <a:t> </a:t>
            </a:r>
            <a:r>
              <a:rPr lang="it-IT" dirty="0"/>
              <a:t>e da </a:t>
            </a:r>
            <a:r>
              <a:rPr lang="it-IT" b="1" dirty="0" smtClean="0">
                <a:solidFill>
                  <a:srgbClr val="FF0000"/>
                </a:solidFill>
              </a:rPr>
              <a:t>staff accademico</a:t>
            </a:r>
            <a:r>
              <a:rPr lang="it-IT" dirty="0" smtClean="0"/>
              <a:t> </a:t>
            </a:r>
            <a:r>
              <a:rPr lang="it-IT" dirty="0"/>
              <a:t>o </a:t>
            </a:r>
            <a:r>
              <a:rPr lang="it-IT" b="1" dirty="0">
                <a:solidFill>
                  <a:srgbClr val="FF0000"/>
                </a:solidFill>
              </a:rPr>
              <a:t>ammistrativo</a:t>
            </a:r>
          </a:p>
          <a:p>
            <a:r>
              <a:rPr lang="it-IT" dirty="0"/>
              <a:t>Lo staff accademico </a:t>
            </a:r>
            <a:r>
              <a:rPr lang="it-IT" b="1" dirty="0">
                <a:solidFill>
                  <a:srgbClr val="002060"/>
                </a:solidFill>
              </a:rPr>
              <a:t>insegna</a:t>
            </a:r>
            <a:r>
              <a:rPr lang="it-IT" dirty="0"/>
              <a:t> un numero arbitrario di moduli</a:t>
            </a:r>
          </a:p>
          <a:p>
            <a:r>
              <a:rPr lang="it-IT" dirty="0"/>
              <a:t>Lo staff accademico </a:t>
            </a:r>
            <a:r>
              <a:rPr lang="it-IT" b="1" dirty="0">
                <a:solidFill>
                  <a:srgbClr val="002060"/>
                </a:solidFill>
              </a:rPr>
              <a:t>supervisiona</a:t>
            </a:r>
            <a:r>
              <a:rPr lang="it-IT" dirty="0"/>
              <a:t> diversi studenti, </a:t>
            </a:r>
            <a:r>
              <a:rPr lang="it-IT" dirty="0" smtClean="0"/>
              <a:t>ciascuno dei </a:t>
            </a:r>
            <a:r>
              <a:rPr lang="it-IT" dirty="0"/>
              <a:t>quali segue un percorso formativo</a:t>
            </a:r>
          </a:p>
          <a:p>
            <a:r>
              <a:rPr lang="it-IT" dirty="0"/>
              <a:t>Alcuni rappresentanti dello staff amministrativo </a:t>
            </a:r>
            <a:r>
              <a:rPr lang="it-IT" dirty="0" smtClean="0"/>
              <a:t>sono consiglieri </a:t>
            </a:r>
            <a:r>
              <a:rPr lang="it-IT" dirty="0"/>
              <a:t>ma non insegnano</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49</a:t>
            </a:fld>
            <a:endParaRPr lang="en-US" dirty="0">
              <a:solidFill>
                <a:srgbClr val="262626">
                  <a:tint val="75000"/>
                </a:srgbClr>
              </a:solidFill>
            </a:endParaRPr>
          </a:p>
        </p:txBody>
      </p:sp>
    </p:spTree>
    <p:extLst>
      <p:ext uri="{BB962C8B-B14F-4D97-AF65-F5344CB8AC3E}">
        <p14:creationId xmlns:p14="http://schemas.microsoft.com/office/powerpoint/2010/main" val="631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Come  procedere: Analisi</a:t>
            </a:r>
            <a:endParaRPr lang="it-IT" dirty="0"/>
          </a:p>
        </p:txBody>
      </p:sp>
      <p:sp>
        <p:nvSpPr>
          <p:cNvPr id="3" name="Content Placeholder 2"/>
          <p:cNvSpPr>
            <a:spLocks noGrp="1"/>
          </p:cNvSpPr>
          <p:nvPr>
            <p:ph sz="half" idx="1"/>
          </p:nvPr>
        </p:nvSpPr>
        <p:spPr/>
        <p:txBody>
          <a:bodyPr>
            <a:normAutofit fontScale="92500" lnSpcReduction="20000"/>
          </a:bodyPr>
          <a:lstStyle/>
          <a:p>
            <a:r>
              <a:rPr lang="it-IT" dirty="0"/>
              <a:t>Estrarre un insieme di classi di analisi dalla specifica </a:t>
            </a:r>
            <a:r>
              <a:rPr lang="it-IT" dirty="0" smtClean="0"/>
              <a:t>del problema </a:t>
            </a:r>
            <a:r>
              <a:rPr lang="it-IT" dirty="0"/>
              <a:t>(ne parleremo tra poco)</a:t>
            </a:r>
          </a:p>
          <a:p>
            <a:r>
              <a:rPr lang="it-IT" dirty="0"/>
              <a:t>Ragionare su queste </a:t>
            </a:r>
            <a:r>
              <a:rPr lang="it-IT" b="1" dirty="0"/>
              <a:t>classi</a:t>
            </a:r>
            <a:r>
              <a:rPr lang="it-IT" dirty="0"/>
              <a:t>: quali </a:t>
            </a:r>
            <a:r>
              <a:rPr lang="it-IT" b="1" dirty="0"/>
              <a:t>attributi</a:t>
            </a:r>
            <a:r>
              <a:rPr lang="it-IT" dirty="0"/>
              <a:t> e </a:t>
            </a:r>
            <a:r>
              <a:rPr lang="it-IT" dirty="0" smtClean="0"/>
              <a:t>quali </a:t>
            </a:r>
            <a:r>
              <a:rPr lang="it-IT" b="1" dirty="0" smtClean="0"/>
              <a:t>operazioni</a:t>
            </a:r>
            <a:r>
              <a:rPr lang="it-IT" dirty="0" smtClean="0"/>
              <a:t> </a:t>
            </a:r>
            <a:r>
              <a:rPr lang="it-IT" dirty="0"/>
              <a:t>devono fornire?</a:t>
            </a:r>
          </a:p>
          <a:p>
            <a:r>
              <a:rPr lang="it-IT" dirty="0"/>
              <a:t>Stendere una mappa delle </a:t>
            </a:r>
            <a:r>
              <a:rPr lang="it-IT" b="1" dirty="0"/>
              <a:t>classi</a:t>
            </a:r>
            <a:r>
              <a:rPr lang="it-IT" dirty="0"/>
              <a:t> e delle loro </a:t>
            </a:r>
            <a:r>
              <a:rPr lang="it-IT" b="1" dirty="0"/>
              <a:t>relazioni</a:t>
            </a:r>
            <a:r>
              <a:rPr lang="it-IT" dirty="0"/>
              <a:t>.</a:t>
            </a:r>
          </a:p>
          <a:p>
            <a:r>
              <a:rPr lang="it-IT" dirty="0"/>
              <a:t>Modellare la dinamica delle classi con i </a:t>
            </a:r>
            <a:r>
              <a:rPr lang="it-IT" i="1" dirty="0"/>
              <a:t>diagrammi </a:t>
            </a:r>
            <a:r>
              <a:rPr lang="it-IT" i="1" dirty="0" smtClean="0"/>
              <a:t>di comportamento</a:t>
            </a:r>
            <a:r>
              <a:rPr lang="it-IT" dirty="0"/>
              <a:t>.</a:t>
            </a:r>
          </a:p>
          <a:p>
            <a:r>
              <a:rPr lang="it-IT" dirty="0"/>
              <a:t>Procedere per </a:t>
            </a:r>
            <a:r>
              <a:rPr lang="it-IT" b="1" dirty="0"/>
              <a:t>raffinamenti successivi</a:t>
            </a:r>
            <a:r>
              <a:rPr lang="it-IT" dirty="0"/>
              <a:t> fino a quando </a:t>
            </a:r>
            <a:r>
              <a:rPr lang="it-IT" dirty="0" smtClean="0"/>
              <a:t>il modello </a:t>
            </a:r>
            <a:r>
              <a:rPr lang="it-IT" dirty="0"/>
              <a:t>rappresenta efficacemente il dominio del problema.</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a:t>
            </a:fld>
            <a:endParaRPr lang="en-US" dirty="0">
              <a:solidFill>
                <a:srgbClr val="262626">
                  <a:tint val="75000"/>
                </a:srgbClr>
              </a:solidFill>
            </a:endParaRPr>
          </a:p>
        </p:txBody>
      </p:sp>
    </p:spTree>
    <p:extLst>
      <p:ext uri="{BB962C8B-B14F-4D97-AF65-F5344CB8AC3E}">
        <p14:creationId xmlns:p14="http://schemas.microsoft.com/office/powerpoint/2010/main" val="34559781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50</a:t>
            </a:fld>
            <a:endParaRPr lang="en-US" dirty="0">
              <a:solidFill>
                <a:srgbClr val="262626">
                  <a:tint val="75000"/>
                </a:srgbClr>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895852"/>
            <a:ext cx="9144000" cy="5557484"/>
          </a:xfrm>
          <a:prstGeom prst="rect">
            <a:avLst/>
          </a:prstGeom>
        </p:spPr>
      </p:pic>
    </p:spTree>
    <p:extLst>
      <p:ext uri="{BB962C8B-B14F-4D97-AF65-F5344CB8AC3E}">
        <p14:creationId xmlns:p14="http://schemas.microsoft.com/office/powerpoint/2010/main" val="18752871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51</a:t>
            </a:fld>
            <a:endParaRPr lang="en-US" dirty="0">
              <a:solidFill>
                <a:srgbClr val="262626">
                  <a:tint val="75000"/>
                </a:srgbClr>
              </a:solidFill>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325670"/>
            <a:ext cx="9144000" cy="5030680"/>
          </a:xfrm>
          <a:prstGeom prst="rect">
            <a:avLst/>
          </a:prstGeom>
        </p:spPr>
      </p:pic>
    </p:spTree>
    <p:extLst>
      <p:ext uri="{BB962C8B-B14F-4D97-AF65-F5344CB8AC3E}">
        <p14:creationId xmlns:p14="http://schemas.microsoft.com/office/powerpoint/2010/main" val="33977114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sz="half" idx="1"/>
          </p:nvPr>
        </p:nvSpPr>
        <p:spPr>
          <a:xfrm>
            <a:off x="457200" y="3284984"/>
            <a:ext cx="8219256" cy="1930825"/>
          </a:xfrm>
        </p:spPr>
        <p:txBody>
          <a:bodyPr>
            <a:normAutofit/>
          </a:bodyPr>
          <a:lstStyle/>
          <a:p>
            <a:pPr marL="0" indent="0" algn="ctr">
              <a:buNone/>
            </a:pPr>
            <a:r>
              <a:rPr lang="it-IT" sz="4000" dirty="0" smtClean="0"/>
              <a:t>Testi esercizi</a:t>
            </a:r>
            <a:endParaRPr lang="it-IT" sz="4000"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52</a:t>
            </a:fld>
            <a:endParaRPr lang="en-US" dirty="0">
              <a:solidFill>
                <a:srgbClr val="262626">
                  <a:tint val="75000"/>
                </a:srgbClr>
              </a:solidFill>
            </a:endParaRPr>
          </a:p>
        </p:txBody>
      </p:sp>
    </p:spTree>
    <p:extLst>
      <p:ext uri="{BB962C8B-B14F-4D97-AF65-F5344CB8AC3E}">
        <p14:creationId xmlns:p14="http://schemas.microsoft.com/office/powerpoint/2010/main" val="7743287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 Telepass</a:t>
            </a:r>
            <a:endParaRPr lang="it-IT" dirty="0"/>
          </a:p>
        </p:txBody>
      </p:sp>
      <p:sp>
        <p:nvSpPr>
          <p:cNvPr id="3" name="Content Placeholder 2"/>
          <p:cNvSpPr>
            <a:spLocks noGrp="1"/>
          </p:cNvSpPr>
          <p:nvPr>
            <p:ph sz="half" idx="1"/>
          </p:nvPr>
        </p:nvSpPr>
        <p:spPr>
          <a:xfrm>
            <a:off x="457200" y="1484784"/>
            <a:ext cx="8219256" cy="4679948"/>
          </a:xfrm>
        </p:spPr>
        <p:txBody>
          <a:bodyPr>
            <a:normAutofit fontScale="92500" lnSpcReduction="20000"/>
          </a:bodyPr>
          <a:lstStyle/>
          <a:p>
            <a:pPr marL="0" indent="0">
              <a:buNone/>
            </a:pPr>
            <a:r>
              <a:rPr lang="it-IT" dirty="0" smtClean="0"/>
              <a:t>Disegnare un diagramma delle classi per </a:t>
            </a:r>
            <a:r>
              <a:rPr lang="it-IT" dirty="0"/>
              <a:t>il servizio Telepass. Il sistema prevede l'utilizzo di un terminale collocato sul parabrezza di veicoli, e consente di pagare il pedaggio senza fermarsi alle barriere; in certi luoghi il Telepass può essere usato per pagare un parcheggio. Il servizio è dedicato alle “persone fisiche”, e non a ditte. </a:t>
            </a:r>
            <a:r>
              <a:rPr lang="it-IT" dirty="0" smtClean="0"/>
              <a:t>Il </a:t>
            </a:r>
            <a:r>
              <a:rPr lang="it-IT" dirty="0"/>
              <a:t>terminale Telepass è assegnato ad un cliente tramite un contratto che definisce la forma di pagamento, che consiste in un addebito periodico su </a:t>
            </a:r>
            <a:r>
              <a:rPr lang="it-IT" dirty="0" smtClean="0"/>
              <a:t>conto, che può essere conto </a:t>
            </a:r>
            <a:r>
              <a:rPr lang="it-IT" dirty="0"/>
              <a:t>corrente, BancoPosta o carta di </a:t>
            </a:r>
            <a:r>
              <a:rPr lang="it-IT" dirty="0" smtClean="0"/>
              <a:t>credito abilitata. </a:t>
            </a:r>
            <a:r>
              <a:rPr lang="it-IT" dirty="0"/>
              <a:t>Il terminale è identificato da codice univoco, e può essere utilizzato da un massimo di tre veicoli le cui targhe devono essere comunicate ad Autostrade per </a:t>
            </a:r>
            <a:r>
              <a:rPr lang="it-IT" smtClean="0"/>
              <a:t>l'Italia.</a:t>
            </a:r>
            <a:endParaRPr lang="it-IT" dirty="0" smtClean="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53</a:t>
            </a:fld>
            <a:endParaRPr lang="en-US" dirty="0">
              <a:solidFill>
                <a:srgbClr val="262626">
                  <a:tint val="75000"/>
                </a:srgbClr>
              </a:solidFill>
            </a:endParaRPr>
          </a:p>
        </p:txBody>
      </p:sp>
    </p:spTree>
    <p:extLst>
      <p:ext uri="{BB962C8B-B14F-4D97-AF65-F5344CB8AC3E}">
        <p14:creationId xmlns:p14="http://schemas.microsoft.com/office/powerpoint/2010/main" val="19838173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 Telepass - estensione</a:t>
            </a:r>
            <a:endParaRPr lang="it-IT" dirty="0"/>
          </a:p>
        </p:txBody>
      </p:sp>
      <p:sp>
        <p:nvSpPr>
          <p:cNvPr id="3" name="Content Placeholder 2"/>
          <p:cNvSpPr>
            <a:spLocks noGrp="1"/>
          </p:cNvSpPr>
          <p:nvPr>
            <p:ph sz="half" idx="1"/>
          </p:nvPr>
        </p:nvSpPr>
        <p:spPr>
          <a:xfrm>
            <a:off x="457200" y="1556792"/>
            <a:ext cx="8219256" cy="4560910"/>
          </a:xfrm>
        </p:spPr>
        <p:txBody>
          <a:bodyPr>
            <a:normAutofit fontScale="92500" lnSpcReduction="20000"/>
          </a:bodyPr>
          <a:lstStyle/>
          <a:p>
            <a:pPr marL="0" indent="0">
              <a:buNone/>
            </a:pPr>
            <a:r>
              <a:rPr lang="it-IT" dirty="0"/>
              <a:t>Il funzionamento </a:t>
            </a:r>
            <a:r>
              <a:rPr lang="it-IT" dirty="0" smtClean="0"/>
              <a:t>pratico del servizio Telepass </a:t>
            </a:r>
            <a:r>
              <a:rPr lang="it-IT" dirty="0"/>
              <a:t>è </a:t>
            </a:r>
            <a:r>
              <a:rPr lang="it-IT" dirty="0" smtClean="0"/>
              <a:t>relativamente </a:t>
            </a:r>
            <a:r>
              <a:rPr lang="it-IT" dirty="0"/>
              <a:t>semplice: quando un veicolo si avvicina a </a:t>
            </a:r>
            <a:r>
              <a:rPr lang="it-IT" dirty="0" smtClean="0"/>
              <a:t>una delle porta di una barriera di ingresso, </a:t>
            </a:r>
            <a:r>
              <a:rPr lang="it-IT" dirty="0"/>
              <a:t>un impianto ottico (CTV) riconosce il tipo del veicolo, </a:t>
            </a:r>
            <a:r>
              <a:rPr lang="it-IT" dirty="0" smtClean="0"/>
              <a:t>e </a:t>
            </a:r>
            <a:r>
              <a:rPr lang="it-IT" dirty="0"/>
              <a:t>attiva l’emissione, da parte della porta, del segnale di richiesta di identificazione</a:t>
            </a:r>
            <a:r>
              <a:rPr lang="it-IT" dirty="0" smtClean="0"/>
              <a:t>. Il </a:t>
            </a:r>
            <a:r>
              <a:rPr lang="it-IT" dirty="0"/>
              <a:t>terminale risponde al segnale del trasmettitore a terra, ritrasmettendo un codice identificativo univoco. Trascorso mezzo secondo, la centralina a terra dà ordine di alzare la sbarra, Se, nel frattempo, ha ricevuto dal terminale un codice corretto, registra il passaggio regolare. Altrimenti, una speciale fotocamera fotografa la targa, per poter risalire all’autore del transito irregolare. In ogni caso, un secondo impianto ottico provvede alla conferma della classificazione del tipo di veicolo.</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54</a:t>
            </a:fld>
            <a:endParaRPr lang="en-US" dirty="0">
              <a:solidFill>
                <a:srgbClr val="262626">
                  <a:tint val="75000"/>
                </a:srgbClr>
              </a:solidFill>
            </a:endParaRPr>
          </a:p>
        </p:txBody>
      </p:sp>
    </p:spTree>
    <p:extLst>
      <p:ext uri="{BB962C8B-B14F-4D97-AF65-F5344CB8AC3E}">
        <p14:creationId xmlns:p14="http://schemas.microsoft.com/office/powerpoint/2010/main" val="11850059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457200" y="1676402"/>
            <a:ext cx="8219256" cy="4560910"/>
          </a:xfrm>
        </p:spPr>
        <p:txBody>
          <a:bodyPr>
            <a:normAutofit fontScale="92500" lnSpcReduction="10000"/>
          </a:bodyPr>
          <a:lstStyle/>
          <a:p>
            <a:r>
              <a:rPr lang="it-IT" dirty="0"/>
              <a:t>Un sistema di gestione di una discoteca permette di organizzare feste private. Una festa ha un ospitante (cioè la persona che fa gli inviti), tanti invitati, un disk-jockey, alcuni camerieri, un buttafuori. Il sistema deve permettere di invitare persone, ricevere le risposte (di accettazione o rifiuto), definire un menù-bar di cocktail e bevande, una playlist. I camerieri servono le bevande. Il disk-jockey gestisce la playlist, e accetta richieste anche durante la festa. Il buttafuori controlla che alla festa entrino solo persone con invito.</a:t>
            </a:r>
          </a:p>
          <a:p>
            <a:pPr marL="0" indent="0">
              <a:buNone/>
            </a:pPr>
            <a:r>
              <a:rPr lang="it-IT" dirty="0"/>
              <a:t>Disegnare un diagramma delle classi che modella il precedente dominio</a:t>
            </a:r>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55</a:t>
            </a:fld>
            <a:endParaRPr lang="en-US" dirty="0">
              <a:solidFill>
                <a:srgbClr val="262626">
                  <a:tint val="75000"/>
                </a:srgbClr>
              </a:solidFill>
            </a:endParaRPr>
          </a:p>
        </p:txBody>
      </p:sp>
    </p:spTree>
    <p:extLst>
      <p:ext uri="{BB962C8B-B14F-4D97-AF65-F5344CB8AC3E}">
        <p14:creationId xmlns:p14="http://schemas.microsoft.com/office/powerpoint/2010/main" val="13392077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a:t>
            </a:r>
            <a:endParaRPr lang="it-IT" dirty="0"/>
          </a:p>
        </p:txBody>
      </p:sp>
      <p:sp>
        <p:nvSpPr>
          <p:cNvPr id="3" name="Content Placeholder 2"/>
          <p:cNvSpPr>
            <a:spLocks noGrp="1"/>
          </p:cNvSpPr>
          <p:nvPr>
            <p:ph sz="half" idx="1"/>
          </p:nvPr>
        </p:nvSpPr>
        <p:spPr>
          <a:xfrm>
            <a:off x="0" y="908721"/>
            <a:ext cx="8939336" cy="5040560"/>
          </a:xfrm>
        </p:spPr>
        <p:txBody>
          <a:bodyPr>
            <a:normAutofit fontScale="92500" lnSpcReduction="10000"/>
          </a:bodyPr>
          <a:lstStyle/>
          <a:p>
            <a:pPr algn="just"/>
            <a:r>
              <a:rPr lang="it-IT" sz="2300" dirty="0" smtClean="0"/>
              <a:t>La </a:t>
            </a:r>
            <a:r>
              <a:rPr lang="it-IT" sz="2300" dirty="0"/>
              <a:t>macchina del pane permette di preparare deliziose pagnotte, tonde o “a bauletto”. Usare la macchina è semplice: basta estrarre il cestello dalla macchina, aggiungere gli ingredienti (facendo attenzione a mettere prima i liquidi e poi gli altri ingredienti, ed evitando che il lievito entri a contatto con il sale), riposizionare il cestello, selezionare il programma e avviare. A fine cottura la macchina mantiene il pane caldo per un’ora. Entro quell’ora bisogna estrarlo e farlo asciugare, altrimenti si indurisce. Prima di affettarlo è necessario aspettare un’altra </a:t>
            </a:r>
            <a:r>
              <a:rPr lang="it-IT" sz="2300" dirty="0" smtClean="0"/>
              <a:t>mezzora. </a:t>
            </a:r>
          </a:p>
          <a:p>
            <a:pPr algn="just"/>
            <a:r>
              <a:rPr lang="it-IT" sz="2300" dirty="0" smtClean="0"/>
              <a:t>Tutte </a:t>
            </a:r>
            <a:r>
              <a:rPr lang="it-IT" sz="2300" dirty="0"/>
              <a:t>le pagnotte sono preparate con gli stessi ingredienti di base: liquido (acqua o latte), farina (bianca o integrale), sale, zucchero e lievito (fresco o in polvere). Inoltre le pagnotte possono essere arricchite con ingredienti extra, da aggiungere dopo il segnale acustico emesso dalla macchina: olive, semi o pomodori </a:t>
            </a:r>
            <a:r>
              <a:rPr lang="it-IT" sz="2300" dirty="0" smtClean="0"/>
              <a:t>secchi.</a:t>
            </a:r>
          </a:p>
          <a:p>
            <a:pPr algn="just"/>
            <a:r>
              <a:rPr lang="it-IT" sz="2300" dirty="0" smtClean="0"/>
              <a:t>Tutte </a:t>
            </a:r>
            <a:r>
              <a:rPr lang="it-IT" sz="2300" dirty="0"/>
              <a:t>le pagnotte inoltre sono preparate con lo stesso ciclo, ad eccezione del pane integrale che prevede un pre-riscaldamento della macchina che impasta, si ferma per due fasi di lievitazione e cuoce</a:t>
            </a:r>
            <a:r>
              <a:rPr lang="it-IT" sz="2300" dirty="0" smtClean="0"/>
              <a:t>.</a:t>
            </a:r>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56</a:t>
            </a:fld>
            <a:endParaRPr lang="en-US" dirty="0">
              <a:solidFill>
                <a:srgbClr val="262626">
                  <a:tint val="75000"/>
                </a:srgbClr>
              </a:solidFill>
            </a:endParaRPr>
          </a:p>
        </p:txBody>
      </p:sp>
      <p:sp>
        <p:nvSpPr>
          <p:cNvPr id="6" name="TextBox 5"/>
          <p:cNvSpPr txBox="1"/>
          <p:nvPr/>
        </p:nvSpPr>
        <p:spPr>
          <a:xfrm>
            <a:off x="107504" y="5909210"/>
            <a:ext cx="8831832" cy="400110"/>
          </a:xfrm>
          <a:prstGeom prst="rect">
            <a:avLst/>
          </a:prstGeom>
          <a:noFill/>
        </p:spPr>
        <p:txBody>
          <a:bodyPr wrap="square" rtlCol="0">
            <a:spAutoFit/>
          </a:bodyPr>
          <a:lstStyle/>
          <a:p>
            <a:r>
              <a:rPr lang="it-IT" sz="2000" dirty="0"/>
              <a:t>Disegnare un diagramma delle classi che modella il precedente </a:t>
            </a:r>
            <a:r>
              <a:rPr lang="it-IT" sz="2000" dirty="0" smtClean="0"/>
              <a:t>dominio</a:t>
            </a:r>
            <a:endParaRPr lang="it-IT" sz="2000" dirty="0"/>
          </a:p>
        </p:txBody>
      </p:sp>
    </p:spTree>
    <p:extLst>
      <p:ext uri="{BB962C8B-B14F-4D97-AF65-F5344CB8AC3E}">
        <p14:creationId xmlns:p14="http://schemas.microsoft.com/office/powerpoint/2010/main" val="1513246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Come procedere: Progettazione </a:t>
            </a:r>
            <a:endParaRPr lang="it-IT" dirty="0"/>
          </a:p>
        </p:txBody>
      </p:sp>
      <p:sp>
        <p:nvSpPr>
          <p:cNvPr id="3" name="Content Placeholder 2"/>
          <p:cNvSpPr>
            <a:spLocks noGrp="1"/>
          </p:cNvSpPr>
          <p:nvPr>
            <p:ph sz="half" idx="1"/>
          </p:nvPr>
        </p:nvSpPr>
        <p:spPr>
          <a:xfrm>
            <a:off x="457200" y="1628800"/>
            <a:ext cx="8219256" cy="4416894"/>
          </a:xfrm>
        </p:spPr>
        <p:txBody>
          <a:bodyPr>
            <a:normAutofit fontScale="92500" lnSpcReduction="10000"/>
          </a:bodyPr>
          <a:lstStyle/>
          <a:p>
            <a:r>
              <a:rPr lang="it-IT" dirty="0"/>
              <a:t>Si parte dal modello di analisi che contiene </a:t>
            </a:r>
            <a:r>
              <a:rPr lang="it-IT" dirty="0" smtClean="0"/>
              <a:t>classi abbastanza </a:t>
            </a:r>
            <a:r>
              <a:rPr lang="it-IT" dirty="0"/>
              <a:t>generiche, e lo si raffina.</a:t>
            </a:r>
          </a:p>
          <a:p>
            <a:r>
              <a:rPr lang="it-IT" dirty="0"/>
              <a:t>I costrutti più </a:t>
            </a:r>
            <a:r>
              <a:rPr lang="it-IT" b="1" dirty="0"/>
              <a:t>astratti</a:t>
            </a:r>
            <a:r>
              <a:rPr lang="it-IT" dirty="0"/>
              <a:t> di UML vengono trasformati in altri </a:t>
            </a:r>
            <a:r>
              <a:rPr lang="it-IT" dirty="0" smtClean="0"/>
              <a:t>più </a:t>
            </a:r>
            <a:r>
              <a:rPr lang="it-IT" b="1" dirty="0" smtClean="0"/>
              <a:t>concreti</a:t>
            </a:r>
            <a:r>
              <a:rPr lang="it-IT" dirty="0" smtClean="0"/>
              <a:t> </a:t>
            </a:r>
            <a:r>
              <a:rPr lang="it-IT" dirty="0"/>
              <a:t>che possono essere implementati in un </a:t>
            </a:r>
            <a:r>
              <a:rPr lang="it-IT" dirty="0" smtClean="0"/>
              <a:t>linguaggio di </a:t>
            </a:r>
            <a:r>
              <a:rPr lang="it-IT" dirty="0"/>
              <a:t>programmazione OO.</a:t>
            </a:r>
          </a:p>
          <a:p>
            <a:r>
              <a:rPr lang="it-IT" dirty="0"/>
              <a:t>Finalmente si considerano i vincoli di </a:t>
            </a:r>
            <a:r>
              <a:rPr lang="it-IT" b="1" dirty="0"/>
              <a:t>piattaforma</a:t>
            </a:r>
            <a:r>
              <a:rPr lang="it-IT" dirty="0"/>
              <a:t> </a:t>
            </a:r>
            <a:r>
              <a:rPr lang="it-IT" dirty="0" smtClean="0"/>
              <a:t>e </a:t>
            </a:r>
            <a:r>
              <a:rPr lang="it-IT" b="1" dirty="0" smtClean="0"/>
              <a:t>linguaggio</a:t>
            </a:r>
            <a:r>
              <a:rPr lang="it-IT" dirty="0"/>
              <a:t>, e i requisiti </a:t>
            </a:r>
            <a:r>
              <a:rPr lang="it-IT" b="1" dirty="0"/>
              <a:t>non funzionali</a:t>
            </a:r>
            <a:r>
              <a:rPr lang="it-IT" dirty="0"/>
              <a:t>.</a:t>
            </a:r>
          </a:p>
          <a:p>
            <a:r>
              <a:rPr lang="it-IT" dirty="0"/>
              <a:t>Le classi di analisi si trasformano in classi di </a:t>
            </a:r>
            <a:r>
              <a:rPr lang="it-IT" dirty="0" smtClean="0"/>
              <a:t>progettazione (</a:t>
            </a:r>
            <a:r>
              <a:rPr lang="it-IT" u="sng" dirty="0" smtClean="0"/>
              <a:t>non </a:t>
            </a:r>
            <a:r>
              <a:rPr lang="it-IT" u="sng" dirty="0"/>
              <a:t>c’è corrispondenza 1 a 1</a:t>
            </a:r>
            <a:r>
              <a:rPr lang="it-IT" dirty="0"/>
              <a:t>)</a:t>
            </a:r>
          </a:p>
          <a:p>
            <a:r>
              <a:rPr lang="it-IT" dirty="0"/>
              <a:t>Ancora una volta si procede per </a:t>
            </a:r>
            <a:r>
              <a:rPr lang="it-IT" b="1" dirty="0"/>
              <a:t>raffinamenti successivi</a:t>
            </a:r>
            <a:r>
              <a:rPr lang="it-IT" dirty="0"/>
              <a:t>.</a:t>
            </a:r>
          </a:p>
          <a:p>
            <a:r>
              <a:rPr lang="it-IT" dirty="0"/>
              <a:t>Il risultato è un modello pronto per l’implementazione.</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6</a:t>
            </a:fld>
            <a:endParaRPr lang="en-US" dirty="0">
              <a:solidFill>
                <a:srgbClr val="262626">
                  <a:tint val="75000"/>
                </a:srgbClr>
              </a:solidFill>
            </a:endParaRPr>
          </a:p>
        </p:txBody>
      </p:sp>
    </p:spTree>
    <p:extLst>
      <p:ext uri="{BB962C8B-B14F-4D97-AF65-F5344CB8AC3E}">
        <p14:creationId xmlns:p14="http://schemas.microsoft.com/office/powerpoint/2010/main" val="2813995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Come estrarre le classi di analisi</a:t>
            </a:r>
          </a:p>
        </p:txBody>
      </p:sp>
      <p:sp>
        <p:nvSpPr>
          <p:cNvPr id="3" name="Content Placeholder 2"/>
          <p:cNvSpPr>
            <a:spLocks noGrp="1"/>
          </p:cNvSpPr>
          <p:nvPr>
            <p:ph sz="half" idx="1"/>
          </p:nvPr>
        </p:nvSpPr>
        <p:spPr>
          <a:xfrm>
            <a:off x="457200" y="1484784"/>
            <a:ext cx="8219256" cy="4679948"/>
          </a:xfrm>
        </p:spPr>
        <p:txBody>
          <a:bodyPr>
            <a:normAutofit fontScale="92500" lnSpcReduction="20000"/>
          </a:bodyPr>
          <a:lstStyle/>
          <a:p>
            <a:r>
              <a:rPr lang="it-IT" dirty="0" smtClean="0"/>
              <a:t>Una </a:t>
            </a:r>
            <a:r>
              <a:rPr lang="it-IT" dirty="0"/>
              <a:t>classe di analisi modella un concetto o </a:t>
            </a:r>
            <a:r>
              <a:rPr lang="it-IT" dirty="0" smtClean="0"/>
              <a:t>entità</a:t>
            </a:r>
            <a:r>
              <a:rPr lang="it-IT" altLang="ko-KR" dirty="0" smtClean="0"/>
              <a:t>ﾠ</a:t>
            </a:r>
            <a:r>
              <a:rPr lang="it-IT" dirty="0" smtClean="0"/>
              <a:t>del problema</a:t>
            </a:r>
            <a:r>
              <a:rPr lang="it-IT" dirty="0"/>
              <a:t>: se la specifica dei casi </a:t>
            </a:r>
            <a:r>
              <a:rPr lang="it-IT" dirty="0" smtClean="0"/>
              <a:t>d’uso </a:t>
            </a:r>
            <a:r>
              <a:rPr lang="it-IT" altLang="ko-KR" dirty="0" smtClean="0"/>
              <a:t>è </a:t>
            </a:r>
            <a:r>
              <a:rPr lang="it-IT" dirty="0"/>
              <a:t>buona i </a:t>
            </a:r>
            <a:r>
              <a:rPr lang="it-IT" dirty="0" smtClean="0"/>
              <a:t>concetti basilari </a:t>
            </a:r>
            <a:r>
              <a:rPr lang="it-IT" dirty="0"/>
              <a:t>sono </a:t>
            </a:r>
            <a:r>
              <a:rPr lang="it-IT" dirty="0" smtClean="0"/>
              <a:t>gi</a:t>
            </a:r>
            <a:r>
              <a:rPr lang="it-IT" dirty="0"/>
              <a:t>à</a:t>
            </a:r>
            <a:r>
              <a:rPr lang="it-IT" altLang="ko-KR" dirty="0" smtClean="0"/>
              <a:t> </a:t>
            </a:r>
            <a:r>
              <a:rPr lang="it-IT" dirty="0"/>
              <a:t>in evidenza.</a:t>
            </a:r>
          </a:p>
          <a:p>
            <a:r>
              <a:rPr lang="it-IT" dirty="0"/>
              <a:t>I candidati </a:t>
            </a:r>
            <a:r>
              <a:rPr lang="it-IT" dirty="0" smtClean="0"/>
              <a:t>più</a:t>
            </a:r>
            <a:r>
              <a:rPr lang="it-IT" altLang="ko-KR" dirty="0" smtClean="0"/>
              <a:t> </a:t>
            </a:r>
            <a:r>
              <a:rPr lang="it-IT" dirty="0"/>
              <a:t>probabili sono nomi che compaiono </a:t>
            </a:r>
            <a:r>
              <a:rPr lang="it-IT" dirty="0" smtClean="0"/>
              <a:t>nella specifica </a:t>
            </a:r>
            <a:r>
              <a:rPr lang="it-IT" dirty="0"/>
              <a:t>e nella documentazione.</a:t>
            </a:r>
          </a:p>
          <a:p>
            <a:r>
              <a:rPr lang="it-IT" dirty="0"/>
              <a:t>Una ragione in </a:t>
            </a:r>
            <a:r>
              <a:rPr lang="it-IT" dirty="0" smtClean="0"/>
              <a:t>più per </a:t>
            </a:r>
            <a:r>
              <a:rPr lang="it-IT" dirty="0"/>
              <a:t>tenere un glossario di progetto: </a:t>
            </a:r>
            <a:r>
              <a:rPr lang="it-IT" dirty="0" smtClean="0"/>
              <a:t>le parole </a:t>
            </a:r>
            <a:r>
              <a:rPr lang="it-IT" dirty="0"/>
              <a:t>nel glossario sono spesso candidati ideali </a:t>
            </a:r>
            <a:r>
              <a:rPr lang="it-IT" dirty="0" smtClean="0"/>
              <a:t>per diventare </a:t>
            </a:r>
            <a:r>
              <a:rPr lang="it-IT" dirty="0"/>
              <a:t>classi di analisi.</a:t>
            </a:r>
          </a:p>
          <a:p>
            <a:r>
              <a:rPr lang="it-IT" dirty="0"/>
              <a:t>Le classi di analisi non sopravviveranno </a:t>
            </a:r>
            <a:r>
              <a:rPr lang="it-IT" dirty="0" smtClean="0"/>
              <a:t>necessariamente alla </a:t>
            </a:r>
            <a:r>
              <a:rPr lang="it-IT" dirty="0"/>
              <a:t>progettazione.</a:t>
            </a:r>
          </a:p>
          <a:p>
            <a:r>
              <a:rPr lang="it-IT" dirty="0"/>
              <a:t>Due metodi molto diffusi per trovare le classi di analisi:</a:t>
            </a:r>
          </a:p>
          <a:p>
            <a:pPr lvl="1"/>
            <a:r>
              <a:rPr lang="it-IT" dirty="0" smtClean="0"/>
              <a:t>analisi </a:t>
            </a:r>
            <a:r>
              <a:rPr lang="it-IT" dirty="0"/>
              <a:t>nome-verbo</a:t>
            </a:r>
          </a:p>
          <a:p>
            <a:pPr lvl="1"/>
            <a:r>
              <a:rPr lang="it-IT" dirty="0"/>
              <a:t>analisi CRC</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7</a:t>
            </a:fld>
            <a:endParaRPr lang="en-US" dirty="0">
              <a:solidFill>
                <a:srgbClr val="262626">
                  <a:tint val="75000"/>
                </a:srgbClr>
              </a:solidFill>
            </a:endParaRPr>
          </a:p>
        </p:txBody>
      </p:sp>
    </p:spTree>
    <p:extLst>
      <p:ext uri="{BB962C8B-B14F-4D97-AF65-F5344CB8AC3E}">
        <p14:creationId xmlns:p14="http://schemas.microsoft.com/office/powerpoint/2010/main" val="2472635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Analisi nome-verbo</a:t>
            </a:r>
            <a:endParaRPr lang="it-IT" dirty="0"/>
          </a:p>
        </p:txBody>
      </p:sp>
      <p:sp>
        <p:nvSpPr>
          <p:cNvPr id="3" name="Content Placeholder 2"/>
          <p:cNvSpPr>
            <a:spLocks noGrp="1"/>
          </p:cNvSpPr>
          <p:nvPr>
            <p:ph sz="half" idx="1"/>
          </p:nvPr>
        </p:nvSpPr>
        <p:spPr>
          <a:xfrm>
            <a:off x="457200" y="1676402"/>
            <a:ext cx="8219256" cy="4344886"/>
          </a:xfrm>
        </p:spPr>
        <p:txBody>
          <a:bodyPr>
            <a:normAutofit lnSpcReduction="10000"/>
          </a:bodyPr>
          <a:lstStyle/>
          <a:p>
            <a:pPr marL="0" indent="0">
              <a:buNone/>
            </a:pPr>
            <a:r>
              <a:rPr lang="it-IT" dirty="0"/>
              <a:t>Si analizza tutta la documentazione </a:t>
            </a:r>
            <a:r>
              <a:rPr lang="it-IT" dirty="0" smtClean="0"/>
              <a:t>disponibile, selezionando </a:t>
            </a:r>
            <a:r>
              <a:rPr lang="it-IT" dirty="0"/>
              <a:t>nomi e verbi.</a:t>
            </a:r>
          </a:p>
          <a:p>
            <a:r>
              <a:rPr lang="it-IT" dirty="0" smtClean="0"/>
              <a:t>I </a:t>
            </a:r>
            <a:r>
              <a:rPr lang="it-IT" b="1" dirty="0"/>
              <a:t>nomi</a:t>
            </a:r>
            <a:r>
              <a:rPr lang="it-IT" dirty="0"/>
              <a:t>: (es: conto corrente) sono i potenziali candidati </a:t>
            </a:r>
            <a:r>
              <a:rPr lang="it-IT" dirty="0" smtClean="0"/>
              <a:t>per divenire </a:t>
            </a:r>
            <a:r>
              <a:rPr lang="it-IT" dirty="0"/>
              <a:t>classi o attributi.</a:t>
            </a:r>
          </a:p>
          <a:p>
            <a:r>
              <a:rPr lang="it-IT" dirty="0"/>
              <a:t>I </a:t>
            </a:r>
            <a:r>
              <a:rPr lang="it-IT" b="1" dirty="0" smtClean="0"/>
              <a:t>‘predicati nominali’</a:t>
            </a:r>
            <a:r>
              <a:rPr lang="it-IT" dirty="0" smtClean="0"/>
              <a:t>: </a:t>
            </a:r>
            <a:r>
              <a:rPr lang="it-IT" dirty="0"/>
              <a:t>(es: numero del conto corrente) sono </a:t>
            </a:r>
            <a:r>
              <a:rPr lang="it-IT" dirty="0" smtClean="0"/>
              <a:t>i potenziali </a:t>
            </a:r>
            <a:r>
              <a:rPr lang="it-IT" dirty="0"/>
              <a:t>candidati per divenire classi o attributi.</a:t>
            </a:r>
          </a:p>
          <a:p>
            <a:r>
              <a:rPr lang="it-IT" dirty="0"/>
              <a:t>I </a:t>
            </a:r>
            <a:r>
              <a:rPr lang="it-IT" b="1" dirty="0"/>
              <a:t>verbi</a:t>
            </a:r>
            <a:r>
              <a:rPr lang="it-IT" dirty="0"/>
              <a:t>: (es: aprire) sono potenziali candidati a </a:t>
            </a:r>
            <a:r>
              <a:rPr lang="it-IT" dirty="0" smtClean="0"/>
              <a:t>divenire responsabilità di </a:t>
            </a:r>
            <a:r>
              <a:rPr lang="it-IT" dirty="0"/>
              <a:t>classe.</a:t>
            </a:r>
          </a:p>
          <a:p>
            <a:pPr marL="0" indent="0">
              <a:buNone/>
            </a:pPr>
            <a:r>
              <a:rPr lang="it-IT" dirty="0"/>
              <a:t>Notate che ancora non parliamo di UML!</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8</a:t>
            </a:fld>
            <a:endParaRPr lang="en-US" dirty="0">
              <a:solidFill>
                <a:srgbClr val="262626">
                  <a:tint val="75000"/>
                </a:srgbClr>
              </a:solidFill>
            </a:endParaRPr>
          </a:p>
        </p:txBody>
      </p:sp>
    </p:spTree>
    <p:extLst>
      <p:ext uri="{BB962C8B-B14F-4D97-AF65-F5344CB8AC3E}">
        <p14:creationId xmlns:p14="http://schemas.microsoft.com/office/powerpoint/2010/main" val="1633622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CRC cards</a:t>
            </a:r>
            <a:endParaRPr lang="it-IT" dirty="0"/>
          </a:p>
        </p:txBody>
      </p:sp>
      <p:sp>
        <p:nvSpPr>
          <p:cNvPr id="3" name="Content Placeholder 2"/>
          <p:cNvSpPr>
            <a:spLocks noGrp="1"/>
          </p:cNvSpPr>
          <p:nvPr>
            <p:ph sz="half" idx="1"/>
          </p:nvPr>
        </p:nvSpPr>
        <p:spPr>
          <a:xfrm>
            <a:off x="457200" y="1412776"/>
            <a:ext cx="8219256" cy="5045073"/>
          </a:xfrm>
        </p:spPr>
        <p:txBody>
          <a:bodyPr>
            <a:normAutofit fontScale="92500" lnSpcReduction="20000"/>
          </a:bodyPr>
          <a:lstStyle/>
          <a:p>
            <a:r>
              <a:rPr lang="en-US" dirty="0" smtClean="0"/>
              <a:t>Le carte CRC </a:t>
            </a:r>
            <a:r>
              <a:rPr lang="en-US" dirty="0" err="1" smtClean="0"/>
              <a:t>sono</a:t>
            </a:r>
            <a:r>
              <a:rPr lang="en-US" dirty="0" smtClean="0"/>
              <a:t> state </a:t>
            </a:r>
            <a:r>
              <a:rPr lang="en-US" dirty="0" err="1" smtClean="0"/>
              <a:t>proposte</a:t>
            </a:r>
            <a:r>
              <a:rPr lang="en-US" dirty="0" smtClean="0"/>
              <a:t> da Kent </a:t>
            </a:r>
            <a:r>
              <a:rPr lang="en-US" dirty="0"/>
              <a:t>Beck </a:t>
            </a:r>
            <a:r>
              <a:rPr lang="en-US" dirty="0" smtClean="0"/>
              <a:t>e </a:t>
            </a:r>
            <a:r>
              <a:rPr lang="en-US" dirty="0"/>
              <a:t>Ward </a:t>
            </a:r>
            <a:r>
              <a:rPr lang="en-US" dirty="0" smtClean="0"/>
              <a:t>Cunningham </a:t>
            </a:r>
            <a:r>
              <a:rPr lang="en-US" dirty="0" err="1" smtClean="0"/>
              <a:t>nel</a:t>
            </a:r>
            <a:r>
              <a:rPr lang="en-US" dirty="0" smtClean="0"/>
              <a:t> 1989 come </a:t>
            </a:r>
            <a:r>
              <a:rPr lang="en-US" dirty="0" err="1" smtClean="0"/>
              <a:t>strumento</a:t>
            </a:r>
            <a:r>
              <a:rPr lang="en-US" dirty="0" smtClean="0"/>
              <a:t> </a:t>
            </a:r>
            <a:r>
              <a:rPr lang="en-US" dirty="0" err="1" smtClean="0"/>
              <a:t>didattico</a:t>
            </a:r>
            <a:r>
              <a:rPr lang="en-US" dirty="0" smtClean="0"/>
              <a:t> per </a:t>
            </a:r>
            <a:r>
              <a:rPr lang="en-US" dirty="0" err="1" smtClean="0"/>
              <a:t>insegnare</a:t>
            </a:r>
            <a:r>
              <a:rPr lang="en-US" dirty="0" smtClean="0"/>
              <a:t> la </a:t>
            </a:r>
            <a:r>
              <a:rPr lang="en-US" dirty="0" err="1" smtClean="0"/>
              <a:t>progettazione</a:t>
            </a:r>
            <a:r>
              <a:rPr lang="en-US" dirty="0" smtClean="0"/>
              <a:t> Object-Oriented.</a:t>
            </a:r>
          </a:p>
          <a:p>
            <a:r>
              <a:rPr lang="it-IT" dirty="0"/>
              <a:t>Si tratta di un metodo di brainstorming </a:t>
            </a:r>
            <a:r>
              <a:rPr lang="it-IT" dirty="0" smtClean="0"/>
              <a:t>iterativo che coinvolge </a:t>
            </a:r>
            <a:r>
              <a:rPr lang="it-IT" dirty="0"/>
              <a:t>sviluppatori, esperti, </a:t>
            </a:r>
            <a:r>
              <a:rPr lang="it-IT" dirty="0" smtClean="0"/>
              <a:t>committenti.</a:t>
            </a:r>
          </a:p>
          <a:p>
            <a:r>
              <a:rPr lang="it-IT" dirty="0" smtClean="0"/>
              <a:t>Servono per definire </a:t>
            </a:r>
            <a:r>
              <a:rPr lang="it-IT" dirty="0"/>
              <a:t>le </a:t>
            </a:r>
            <a:r>
              <a:rPr lang="it-IT" dirty="0" smtClean="0"/>
              <a:t>classi principali </a:t>
            </a:r>
            <a:r>
              <a:rPr lang="it-IT" dirty="0"/>
              <a:t>e le loro </a:t>
            </a:r>
            <a:r>
              <a:rPr lang="it-IT" dirty="0" smtClean="0"/>
              <a:t>interazioni.</a:t>
            </a:r>
            <a:endParaRPr lang="en-US" dirty="0" smtClean="0"/>
          </a:p>
          <a:p>
            <a:r>
              <a:rPr lang="it-IT" b="1" dirty="0"/>
              <a:t>C</a:t>
            </a:r>
            <a:r>
              <a:rPr lang="it-IT" dirty="0"/>
              <a:t>lasse, </a:t>
            </a:r>
            <a:r>
              <a:rPr lang="it-IT" b="1" dirty="0"/>
              <a:t>R</a:t>
            </a:r>
            <a:r>
              <a:rPr lang="it-IT" dirty="0"/>
              <a:t>esponsabilità, </a:t>
            </a:r>
            <a:r>
              <a:rPr lang="it-IT" b="1" dirty="0" smtClean="0"/>
              <a:t>C</a:t>
            </a:r>
            <a:r>
              <a:rPr lang="it-IT" dirty="0" smtClean="0"/>
              <a:t>ollaborazione:</a:t>
            </a:r>
            <a:endParaRPr lang="it-IT" dirty="0"/>
          </a:p>
          <a:p>
            <a:pPr lvl="1"/>
            <a:r>
              <a:rPr lang="it-IT" b="1" dirty="0" smtClean="0"/>
              <a:t>Classe:</a:t>
            </a:r>
            <a:r>
              <a:rPr lang="it-IT" dirty="0" smtClean="0"/>
              <a:t> gli oggetti più importanti</a:t>
            </a:r>
          </a:p>
          <a:p>
            <a:pPr lvl="1"/>
            <a:r>
              <a:rPr lang="it-IT" b="1" dirty="0"/>
              <a:t>R</a:t>
            </a:r>
            <a:r>
              <a:rPr lang="it-IT" b="1" dirty="0" smtClean="0"/>
              <a:t>esponsabilità</a:t>
            </a:r>
            <a:r>
              <a:rPr lang="it-IT" b="1" dirty="0"/>
              <a:t>:</a:t>
            </a:r>
            <a:r>
              <a:rPr lang="it-IT" dirty="0"/>
              <a:t> compiti </a:t>
            </a:r>
            <a:r>
              <a:rPr lang="it-IT" dirty="0" smtClean="0"/>
              <a:t>principali da </a:t>
            </a:r>
            <a:r>
              <a:rPr lang="it-IT" dirty="0"/>
              <a:t>eseguire</a:t>
            </a:r>
          </a:p>
          <a:p>
            <a:pPr lvl="1"/>
            <a:r>
              <a:rPr lang="it-IT" b="1" dirty="0"/>
              <a:t>C</a:t>
            </a:r>
            <a:r>
              <a:rPr lang="it-IT" b="1" dirty="0" smtClean="0"/>
              <a:t>ollaborazioni</a:t>
            </a:r>
            <a:r>
              <a:rPr lang="it-IT" b="1" dirty="0"/>
              <a:t>:</a:t>
            </a:r>
            <a:r>
              <a:rPr lang="it-IT" dirty="0"/>
              <a:t> altri oggetti che cooperano </a:t>
            </a:r>
            <a:r>
              <a:rPr lang="it-IT" dirty="0" smtClean="0"/>
              <a:t>per soddisfare una responsabilità</a:t>
            </a:r>
            <a:endParaRPr lang="it-IT" dirty="0"/>
          </a:p>
          <a:p>
            <a:r>
              <a:rPr lang="it-IT" dirty="0"/>
              <a:t>Si usano post-it divisi in tre sezioni chiamate proprio </a:t>
            </a:r>
            <a:r>
              <a:rPr lang="it-IT" dirty="0" smtClean="0"/>
              <a:t>in questo </a:t>
            </a:r>
            <a:r>
              <a:rPr lang="it-IT" dirty="0"/>
              <a:t>modo.</a:t>
            </a:r>
          </a:p>
          <a:p>
            <a:endParaRPr lang="it-IT" dirty="0"/>
          </a:p>
        </p:txBody>
      </p:sp>
      <p:sp>
        <p:nvSpPr>
          <p:cNvPr id="4" name="Date Placeholder 3"/>
          <p:cNvSpPr>
            <a:spLocks noGrp="1"/>
          </p:cNvSpPr>
          <p:nvPr>
            <p:ph type="dt" sz="half" idx="10"/>
          </p:nvPr>
        </p:nvSpPr>
        <p:spPr/>
        <p:txBody>
          <a:bodyPr/>
          <a:lstStyle/>
          <a:p>
            <a:fld id="{2E95AC54-F545-4AB0-9F14-D01C6115EE4F}" type="datetime1">
              <a:rPr lang="en-US" smtClean="0">
                <a:solidFill>
                  <a:srgbClr val="262626">
                    <a:tint val="75000"/>
                  </a:srgbClr>
                </a:solidFill>
              </a:rPr>
              <a:t>10/6/2015</a:t>
            </a:fld>
            <a:endParaRPr lang="en-US" dirty="0">
              <a:solidFill>
                <a:srgbClr val="262626">
                  <a:tint val="75000"/>
                </a:srgbClr>
              </a:solidFill>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solidFill>
                  <a:srgbClr val="262626">
                    <a:tint val="75000"/>
                  </a:srgbClr>
                </a:solidFill>
              </a:rPr>
              <a:pPr/>
              <a:t>9</a:t>
            </a:fld>
            <a:endParaRPr lang="en-US" dirty="0">
              <a:solidFill>
                <a:srgbClr val="262626">
                  <a:tint val="75000"/>
                </a:srgbClr>
              </a:solidFill>
            </a:endParaRPr>
          </a:p>
        </p:txBody>
      </p:sp>
    </p:spTree>
    <p:extLst>
      <p:ext uri="{BB962C8B-B14F-4D97-AF65-F5344CB8AC3E}">
        <p14:creationId xmlns:p14="http://schemas.microsoft.com/office/powerpoint/2010/main" val="4020243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AD14C5-6E05-4732-8930-CBD406590B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3060</Words>
  <Application>Microsoft Office PowerPoint</Application>
  <PresentationFormat>On-screen Show (4:3)</PresentationFormat>
  <Paragraphs>372</Paragraphs>
  <Slides>56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맑은 고딕</vt:lpstr>
      <vt:lpstr>Arial</vt:lpstr>
      <vt:lpstr>Calibri</vt:lpstr>
      <vt:lpstr>Georgia</vt:lpstr>
      <vt:lpstr>StarSymbol</vt:lpstr>
      <vt:lpstr>2_IntroducingPowerPoint2010</vt:lpstr>
      <vt:lpstr>Schede crc  e diagramma delle classi</vt:lpstr>
      <vt:lpstr>Premessa</vt:lpstr>
      <vt:lpstr>Outline</vt:lpstr>
      <vt:lpstr>Analisi vs. Progettazione</vt:lpstr>
      <vt:lpstr>Come  procedere: Analisi</vt:lpstr>
      <vt:lpstr>Come procedere: Progettazione </vt:lpstr>
      <vt:lpstr>Come estrarre le classi di analisi</vt:lpstr>
      <vt:lpstr>Analisi nome-verbo</vt:lpstr>
      <vt:lpstr>CRC cards</vt:lpstr>
      <vt:lpstr>CRC cards: esempio</vt:lpstr>
      <vt:lpstr>CRC cards: esempio</vt:lpstr>
      <vt:lpstr>Esercizio Birreria</vt:lpstr>
      <vt:lpstr>Esercizio Birreria</vt:lpstr>
      <vt:lpstr>Esercizio Birreria: CRC staff</vt:lpstr>
      <vt:lpstr>Esercizio Birreria: CRC staff</vt:lpstr>
      <vt:lpstr>Esercizio Birreria: CRC gestore</vt:lpstr>
      <vt:lpstr>Esercizio Birreria: CRC cliente</vt:lpstr>
      <vt:lpstr>Esercizio Birreria: CRC birra e frigo</vt:lpstr>
      <vt:lpstr>Esercizio Elezioni</vt:lpstr>
      <vt:lpstr>Esercizio Elezioni</vt:lpstr>
      <vt:lpstr>Esercizio Elezioni</vt:lpstr>
      <vt:lpstr>Esercizio Elezioni</vt:lpstr>
      <vt:lpstr>Diagramma delle classi</vt:lpstr>
      <vt:lpstr>L’icona di Classe in UML</vt:lpstr>
      <vt:lpstr>Attributi e Operazioni: Signature</vt:lpstr>
      <vt:lpstr>Attributi e Operazioni: Tipi di Visibilità</vt:lpstr>
      <vt:lpstr>L’icona di Oggetto in UML</vt:lpstr>
      <vt:lpstr>Relazione tra Classe ed Oggetto</vt:lpstr>
      <vt:lpstr>Relazioni tra classi</vt:lpstr>
      <vt:lpstr>Generalizzazione</vt:lpstr>
      <vt:lpstr>Realizzazione</vt:lpstr>
      <vt:lpstr>Associazione</vt:lpstr>
      <vt:lpstr>Associazione: ornamenti</vt:lpstr>
      <vt:lpstr>Associazione: Navigabilità</vt:lpstr>
      <vt:lpstr>Navigabilità: in pratica...</vt:lpstr>
      <vt:lpstr>Dipendenza</vt:lpstr>
      <vt:lpstr>Aggregazione e Composizione</vt:lpstr>
      <vt:lpstr>Aggregazione e Composizione: Notazione 1</vt:lpstr>
      <vt:lpstr>Aggregazione e Composizione: Notazione 2</vt:lpstr>
      <vt:lpstr>Diagramma delle classi: esempio</vt:lpstr>
      <vt:lpstr>PowerPoint Presentation</vt:lpstr>
      <vt:lpstr>Esercizio</vt:lpstr>
      <vt:lpstr>Esercizio</vt:lpstr>
      <vt:lpstr>Esercizio</vt:lpstr>
      <vt:lpstr>Esercizio</vt:lpstr>
      <vt:lpstr>Esercizio</vt:lpstr>
      <vt:lpstr>Esercizio</vt:lpstr>
      <vt:lpstr>Esercizio</vt:lpstr>
      <vt:lpstr>Esercizio</vt:lpstr>
      <vt:lpstr>Esercizio</vt:lpstr>
      <vt:lpstr>Esercizio</vt:lpstr>
      <vt:lpstr>PowerPoint Presentation</vt:lpstr>
      <vt:lpstr>Esercizio Telepass</vt:lpstr>
      <vt:lpstr>Esercizio Telepass - estensione</vt:lpstr>
      <vt:lpstr>Esercizio</vt:lpstr>
      <vt:lpstr>Esercizio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2012-07-22T10:36:55Z</dcterms:created>
  <dcterms:modified xsi:type="dcterms:W3CDTF">2015-10-06T13:01:01Z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