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257" r:id="rId4"/>
    <p:sldId id="310" r:id="rId5"/>
    <p:sldId id="308" r:id="rId6"/>
    <p:sldId id="258" r:id="rId7"/>
    <p:sldId id="261" r:id="rId8"/>
    <p:sldId id="262" r:id="rId9"/>
    <p:sldId id="260" r:id="rId10"/>
    <p:sldId id="263" r:id="rId11"/>
    <p:sldId id="303" r:id="rId12"/>
    <p:sldId id="264" r:id="rId13"/>
    <p:sldId id="350" r:id="rId14"/>
    <p:sldId id="304" r:id="rId15"/>
    <p:sldId id="265" r:id="rId16"/>
    <p:sldId id="266" r:id="rId17"/>
    <p:sldId id="267" r:id="rId18"/>
    <p:sldId id="270" r:id="rId19"/>
    <p:sldId id="268" r:id="rId20"/>
    <p:sldId id="269" r:id="rId21"/>
    <p:sldId id="272" r:id="rId22"/>
    <p:sldId id="273" r:id="rId23"/>
    <p:sldId id="278" r:id="rId24"/>
    <p:sldId id="279" r:id="rId25"/>
    <p:sldId id="274" r:id="rId26"/>
    <p:sldId id="275" r:id="rId27"/>
    <p:sldId id="276" r:id="rId28"/>
    <p:sldId id="280" r:id="rId29"/>
    <p:sldId id="281" r:id="rId30"/>
    <p:sldId id="282" r:id="rId31"/>
    <p:sldId id="299" r:id="rId32"/>
    <p:sldId id="300" r:id="rId33"/>
    <p:sldId id="301" r:id="rId34"/>
    <p:sldId id="339" r:id="rId35"/>
    <p:sldId id="283" r:id="rId36"/>
    <p:sldId id="298" r:id="rId37"/>
    <p:sldId id="284" r:id="rId38"/>
    <p:sldId id="285" r:id="rId39"/>
    <p:sldId id="287" r:id="rId40"/>
    <p:sldId id="297" r:id="rId41"/>
    <p:sldId id="286" r:id="rId42"/>
    <p:sldId id="288" r:id="rId43"/>
    <p:sldId id="290" r:id="rId44"/>
    <p:sldId id="291" r:id="rId45"/>
    <p:sldId id="292" r:id="rId46"/>
    <p:sldId id="293" r:id="rId47"/>
    <p:sldId id="294" r:id="rId48"/>
    <p:sldId id="295" r:id="rId49"/>
    <p:sldId id="305" r:id="rId50"/>
    <p:sldId id="306" r:id="rId51"/>
    <p:sldId id="312" r:id="rId52"/>
    <p:sldId id="311" r:id="rId53"/>
    <p:sldId id="315" r:id="rId54"/>
    <p:sldId id="317" r:id="rId55"/>
    <p:sldId id="319" r:id="rId56"/>
    <p:sldId id="320" r:id="rId57"/>
    <p:sldId id="321" r:id="rId58"/>
    <p:sldId id="318" r:id="rId59"/>
    <p:sldId id="322" r:id="rId60"/>
    <p:sldId id="323" r:id="rId61"/>
    <p:sldId id="324" r:id="rId62"/>
    <p:sldId id="325" r:id="rId63"/>
    <p:sldId id="326" r:id="rId64"/>
    <p:sldId id="340" r:id="rId65"/>
    <p:sldId id="341" r:id="rId66"/>
    <p:sldId id="337" r:id="rId67"/>
    <p:sldId id="338" r:id="rId68"/>
    <p:sldId id="313" r:id="rId69"/>
    <p:sldId id="327" r:id="rId70"/>
    <p:sldId id="314" r:id="rId71"/>
    <p:sldId id="344" r:id="rId72"/>
    <p:sldId id="328" r:id="rId73"/>
    <p:sldId id="329" r:id="rId74"/>
    <p:sldId id="334" r:id="rId75"/>
    <p:sldId id="330" r:id="rId76"/>
    <p:sldId id="331" r:id="rId77"/>
    <p:sldId id="332" r:id="rId78"/>
    <p:sldId id="335" r:id="rId79"/>
    <p:sldId id="333" r:id="rId80"/>
    <p:sldId id="336" r:id="rId81"/>
    <p:sldId id="342" r:id="rId82"/>
    <p:sldId id="343" r:id="rId83"/>
    <p:sldId id="345" r:id="rId84"/>
    <p:sldId id="346" r:id="rId85"/>
    <p:sldId id="347" r:id="rId86"/>
    <p:sldId id="348" r:id="rId87"/>
    <p:sldId id="349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1576" y="-120"/>
      </p:cViewPr>
      <p:guideLst>
        <p:guide orient="horz" pos="2228"/>
        <p:guide pos="24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esProps" Target="presProps.xml"/><Relationship Id="rId91" Type="http://schemas.openxmlformats.org/officeDocument/2006/relationships/viewProps" Target="viewProps.xml"/><Relationship Id="rId92" Type="http://schemas.openxmlformats.org/officeDocument/2006/relationships/theme" Target="theme/theme1.xml"/><Relationship Id="rId9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Python: </a:t>
            </a: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esercizi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Python: </a:t>
            </a: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esercizi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Python: </a:t>
            </a: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esercizi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Corso</a:t>
            </a:r>
            <a:r>
              <a:rPr lang="en-US" dirty="0" smtClean="0"/>
              <a:t> di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Python: </a:t>
            </a: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esercizi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878" y="1523999"/>
            <a:ext cx="7523653" cy="17248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Python</a:t>
            </a:r>
            <a:r>
              <a:rPr lang="en-US" dirty="0" smtClean="0"/>
              <a:t>: </a:t>
            </a:r>
            <a:r>
              <a:rPr lang="en-US" dirty="0" err="1" smtClean="0"/>
              <a:t>Introduzione</a:t>
            </a:r>
            <a:r>
              <a:rPr lang="en-US" dirty="0" smtClean="0"/>
              <a:t> al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esercizi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1"/>
            <a:ext cx="6498158" cy="301021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Marco Di Felice</a:t>
            </a:r>
          </a:p>
          <a:p>
            <a:endParaRPr lang="en-US" dirty="0" smtClean="0"/>
          </a:p>
          <a:p>
            <a:r>
              <a:rPr lang="en-US" b="1" dirty="0" err="1" smtClean="0"/>
              <a:t>Sistemi</a:t>
            </a:r>
            <a:r>
              <a:rPr lang="en-US" b="1" dirty="0" smtClean="0"/>
              <a:t> </a:t>
            </a:r>
            <a:r>
              <a:rPr lang="en-US" b="1" dirty="0" err="1" smtClean="0"/>
              <a:t>Operativi</a:t>
            </a:r>
            <a:r>
              <a:rPr lang="en-US" b="1" dirty="0" smtClean="0"/>
              <a:t>, AA 2010-2011</a:t>
            </a:r>
          </a:p>
          <a:p>
            <a:endParaRPr lang="en-US" b="1" dirty="0" smtClean="0"/>
          </a:p>
          <a:p>
            <a:r>
              <a:rPr lang="en-US" b="1" dirty="0" err="1" smtClean="0"/>
              <a:t>Dipartimento</a:t>
            </a:r>
            <a:r>
              <a:rPr lang="en-US" b="1" dirty="0" smtClean="0"/>
              <a:t> di </a:t>
            </a:r>
            <a:r>
              <a:rPr lang="en-US" b="1" dirty="0" err="1" smtClean="0"/>
              <a:t>Scienze</a:t>
            </a:r>
            <a:r>
              <a:rPr lang="en-US" b="1" dirty="0" smtClean="0"/>
              <a:t> </a:t>
            </a:r>
            <a:r>
              <a:rPr lang="en-US" b="1" dirty="0" err="1" smtClean="0"/>
              <a:t>dell’Informazione</a:t>
            </a:r>
            <a:endParaRPr lang="en-US" b="1" dirty="0" smtClean="0"/>
          </a:p>
          <a:p>
            <a:r>
              <a:rPr lang="en-US" b="1" dirty="0" err="1" smtClean="0"/>
              <a:t>Universita</a:t>
            </a:r>
            <a:r>
              <a:rPr lang="en-US" b="1" dirty="0" smtClean="0"/>
              <a:t>’ </a:t>
            </a:r>
            <a:r>
              <a:rPr lang="en-US" b="1" dirty="0" err="1" smtClean="0"/>
              <a:t>degli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di Bologna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616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Dichiarazione</a:t>
            </a:r>
            <a:r>
              <a:rPr lang="en-US" dirty="0" smtClean="0"/>
              <a:t> di </a:t>
            </a:r>
            <a:r>
              <a:rPr lang="en-US" dirty="0" err="1" smtClean="0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Keyword </a:t>
            </a:r>
            <a:r>
              <a:rPr lang="en-US" dirty="0" err="1">
                <a:latin typeface="Lucida Console"/>
                <a:cs typeface="Lucida Console"/>
              </a:rPr>
              <a:t>def</a:t>
            </a:r>
            <a:r>
              <a:rPr lang="en-US" dirty="0" smtClean="0"/>
              <a:t> per </a:t>
            </a:r>
            <a:r>
              <a:rPr lang="en-US" dirty="0" err="1" smtClean="0"/>
              <a:t>identificare</a:t>
            </a:r>
            <a:r>
              <a:rPr lang="en-US" dirty="0" smtClean="0"/>
              <a:t> </a:t>
            </a:r>
            <a:r>
              <a:rPr lang="en-US" dirty="0" err="1" smtClean="0"/>
              <a:t>l’inizio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nomeFUNZIONE</a:t>
            </a:r>
            <a:r>
              <a:rPr lang="en-US" dirty="0" smtClean="0"/>
              <a:t> (</a:t>
            </a:r>
            <a:r>
              <a:rPr lang="en-US" dirty="0" err="1" smtClean="0"/>
              <a:t>argomenti</a:t>
            </a:r>
            <a:r>
              <a:rPr lang="en-US" dirty="0" smtClean="0"/>
              <a:t>):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CORPO </a:t>
            </a:r>
            <a:r>
              <a:rPr lang="en-US" dirty="0" err="1" smtClean="0"/>
              <a:t>della</a:t>
            </a:r>
            <a:r>
              <a:rPr lang="en-US" dirty="0" smtClean="0"/>
              <a:t> FUNZIONE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valore</a:t>
            </a:r>
            <a:r>
              <a:rPr lang="en-US" dirty="0" smtClean="0"/>
              <a:t> (</a:t>
            </a:r>
            <a:r>
              <a:rPr lang="en-US" dirty="0" err="1" smtClean="0"/>
              <a:t>opzionale</a:t>
            </a:r>
            <a:r>
              <a:rPr lang="en-US" dirty="0" smtClean="0"/>
              <a:t>)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Per </a:t>
            </a:r>
            <a:r>
              <a:rPr lang="en-US" dirty="0" err="1" smtClean="0"/>
              <a:t>richiamare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nomeFUNZIONE</a:t>
            </a:r>
            <a:r>
              <a:rPr lang="en-US" dirty="0" smtClean="0"/>
              <a:t> (</a:t>
            </a:r>
            <a:r>
              <a:rPr lang="en-US" dirty="0" err="1" smtClean="0"/>
              <a:t>argomenti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771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Funzioni</a:t>
            </a:r>
            <a:r>
              <a:rPr lang="en-US" dirty="0" smtClean="0"/>
              <a:t>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Python </a:t>
            </a:r>
            <a:r>
              <a:rPr lang="en-US" dirty="0" err="1" smtClean="0"/>
              <a:t>consente</a:t>
            </a:r>
            <a:r>
              <a:rPr lang="en-US" dirty="0" smtClean="0"/>
              <a:t> di </a:t>
            </a:r>
            <a:r>
              <a:rPr lang="en-US" dirty="0" err="1" smtClean="0"/>
              <a:t>definire</a:t>
            </a:r>
            <a:r>
              <a:rPr lang="en-US" dirty="0" smtClean="0"/>
              <a:t> al </a:t>
            </a:r>
            <a:r>
              <a:rPr lang="en-US" dirty="0" err="1" smtClean="0"/>
              <a:t>volo</a:t>
            </a:r>
            <a:r>
              <a:rPr lang="en-US" dirty="0" smtClean="0"/>
              <a:t> </a:t>
            </a:r>
            <a:r>
              <a:rPr lang="en-US" dirty="0" err="1" smtClean="0"/>
              <a:t>piccole</a:t>
            </a:r>
            <a:r>
              <a:rPr lang="en-US" dirty="0" smtClean="0"/>
              <a:t> </a:t>
            </a:r>
            <a:r>
              <a:rPr lang="en-US" dirty="0" err="1" smtClean="0"/>
              <a:t>funzioni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sola </a:t>
            </a:r>
            <a:r>
              <a:rPr lang="en-US" dirty="0" err="1" smtClean="0"/>
              <a:t>riga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lambda</a:t>
            </a:r>
            <a:r>
              <a:rPr lang="en-US" dirty="0" smtClean="0"/>
              <a:t>-</a:t>
            </a:r>
            <a:r>
              <a:rPr lang="en-US" dirty="0" err="1" smtClean="0"/>
              <a:t>funzioni</a:t>
            </a:r>
            <a:r>
              <a:rPr lang="en-US" dirty="0" smtClean="0"/>
              <a:t>).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onsole"/>
                <a:cs typeface="Lucida Console"/>
              </a:rPr>
              <a:t>&gt;&gt; g= </a:t>
            </a:r>
            <a:r>
              <a:rPr lang="en-US" dirty="0" err="1" smtClean="0">
                <a:latin typeface="Lucida Console"/>
                <a:cs typeface="Lucida Console"/>
              </a:rPr>
              <a:t>lamdba</a:t>
            </a:r>
            <a:r>
              <a:rPr lang="en-US" dirty="0" smtClean="0">
                <a:latin typeface="Lucida Console"/>
                <a:cs typeface="Lucida Console"/>
              </a:rPr>
              <a:t> x: x**2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g(4)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	&gt;&gt; 16</a:t>
            </a: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cs typeface="Lucida Console"/>
              </a:rPr>
              <a:t>Le </a:t>
            </a:r>
            <a:r>
              <a:rPr lang="en-US" dirty="0" err="1" smtClean="0">
                <a:cs typeface="Lucida Console"/>
              </a:rPr>
              <a:t>funzioni</a:t>
            </a:r>
            <a:r>
              <a:rPr lang="en-US" dirty="0" smtClean="0">
                <a:cs typeface="Lucida Console"/>
              </a:rPr>
              <a:t> </a:t>
            </a:r>
            <a:r>
              <a:rPr lang="en-US" b="1" dirty="0" smtClean="0">
                <a:cs typeface="Lucida Console"/>
              </a:rPr>
              <a:t>lambda</a:t>
            </a:r>
            <a:r>
              <a:rPr lang="en-US" dirty="0" smtClean="0">
                <a:cs typeface="Lucida Console"/>
              </a:rPr>
              <a:t> non </a:t>
            </a:r>
            <a:r>
              <a:rPr lang="en-US" dirty="0" err="1" smtClean="0">
                <a:cs typeface="Lucida Console"/>
              </a:rPr>
              <a:t>possono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contenere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comandi</a:t>
            </a:r>
            <a:r>
              <a:rPr lang="en-US" dirty="0" smtClean="0">
                <a:cs typeface="Lucida Console"/>
              </a:rPr>
              <a:t> e non </a:t>
            </a:r>
            <a:r>
              <a:rPr lang="en-US" dirty="0" err="1" smtClean="0">
                <a:cs typeface="Lucida Console"/>
              </a:rPr>
              <a:t>possono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contenere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piu</a:t>
            </a:r>
            <a:r>
              <a:rPr lang="en-US" dirty="0" smtClean="0">
                <a:cs typeface="Lucida Console"/>
              </a:rPr>
              <a:t>’ di </a:t>
            </a:r>
            <a:r>
              <a:rPr lang="en-US" dirty="0" err="1" smtClean="0">
                <a:cs typeface="Lucida Console"/>
              </a:rPr>
              <a:t>un’espressione</a:t>
            </a:r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28283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Dichiarazione</a:t>
            </a:r>
            <a:r>
              <a:rPr lang="en-US" dirty="0" smtClean="0"/>
              <a:t> di </a:t>
            </a:r>
            <a:r>
              <a:rPr lang="en-US" dirty="0" err="1" smtClean="0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</a:t>
            </a:r>
            <a:r>
              <a:rPr lang="en-US" dirty="0" smtClean="0"/>
              <a:t>):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fattoriale</a:t>
            </a:r>
            <a:r>
              <a:rPr lang="en-US" dirty="0" smtClean="0"/>
              <a:t>: 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1712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Dichiarazione</a:t>
            </a:r>
            <a:r>
              <a:rPr lang="en-US" dirty="0" smtClean="0"/>
              <a:t> di </a:t>
            </a:r>
            <a:r>
              <a:rPr lang="en-US" dirty="0" err="1" smtClean="0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</a:t>
            </a:r>
            <a:r>
              <a:rPr lang="en-US" dirty="0" smtClean="0"/>
              <a:t>):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fattoriale</a:t>
            </a:r>
            <a:r>
              <a:rPr lang="en-US" dirty="0" smtClean="0"/>
              <a:t>: 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onsole"/>
                <a:cs typeface="Lucida Console"/>
              </a:rPr>
              <a:t># Factorial function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def</a:t>
            </a:r>
            <a:r>
              <a:rPr lang="en-US" dirty="0" smtClean="0">
                <a:latin typeface="Lucida Console"/>
                <a:cs typeface="Lucida Console"/>
              </a:rPr>
              <a:t> factorial(n):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	if (n==0):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		return 1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	else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		return n*factorial(n-1)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print factorial(4)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24 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89310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Parametri</a:t>
            </a:r>
            <a:r>
              <a:rPr lang="en-US" dirty="0" smtClean="0"/>
              <a:t> e </a:t>
            </a:r>
            <a:r>
              <a:rPr lang="en-US" dirty="0" err="1" smtClean="0"/>
              <a:t>Funzioni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Python </a:t>
            </a:r>
            <a:r>
              <a:rPr lang="en-US" dirty="0" err="1" smtClean="0"/>
              <a:t>consente</a:t>
            </a:r>
            <a:r>
              <a:rPr lang="en-US" dirty="0" smtClean="0"/>
              <a:t> di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funzioni</a:t>
            </a:r>
            <a:r>
              <a:rPr lang="en-US" dirty="0" smtClean="0"/>
              <a:t> con </a:t>
            </a:r>
            <a:r>
              <a:rPr lang="en-US" b="1" dirty="0" err="1" smtClean="0"/>
              <a:t>parametri</a:t>
            </a:r>
            <a:r>
              <a:rPr lang="en-US" b="1" dirty="0" smtClean="0"/>
              <a:t> </a:t>
            </a:r>
            <a:r>
              <a:rPr lang="en-US" b="1" dirty="0" err="1" smtClean="0"/>
              <a:t>opzionali</a:t>
            </a:r>
            <a:r>
              <a:rPr lang="en-US" dirty="0" smtClean="0"/>
              <a:t>; se la </a:t>
            </a:r>
            <a:r>
              <a:rPr lang="en-US" dirty="0" err="1" smtClean="0"/>
              <a:t>funzione</a:t>
            </a:r>
            <a:r>
              <a:rPr lang="en-US" dirty="0" smtClean="0"/>
              <a:t> e’ </a:t>
            </a:r>
            <a:r>
              <a:rPr lang="en-US" dirty="0" err="1" smtClean="0"/>
              <a:t>chiamata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argomento</a:t>
            </a:r>
            <a:r>
              <a:rPr lang="en-US" dirty="0" smtClean="0"/>
              <a:t>, </a:t>
            </a:r>
            <a:r>
              <a:rPr lang="en-US" dirty="0" err="1" smtClean="0"/>
              <a:t>l’argomento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predefinito</a:t>
            </a:r>
            <a:r>
              <a:rPr lang="en-US" dirty="0" smtClean="0"/>
              <a:t> (</a:t>
            </a:r>
            <a:r>
              <a:rPr lang="en-US" dirty="0" err="1" smtClean="0"/>
              <a:t>indicato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signature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err="1" smtClean="0">
                <a:latin typeface="Lucida Console"/>
                <a:cs typeface="Lucida Console"/>
              </a:rPr>
              <a:t>def</a:t>
            </a:r>
            <a:r>
              <a:rPr lang="en-US" dirty="0" smtClean="0">
                <a:latin typeface="Lucida Console"/>
                <a:cs typeface="Lucida Console"/>
              </a:rPr>
              <a:t> power(</a:t>
            </a:r>
            <a:r>
              <a:rPr lang="en-US" dirty="0" err="1" smtClean="0">
                <a:latin typeface="Lucida Console"/>
                <a:cs typeface="Lucida Console"/>
              </a:rPr>
              <a:t>a,b</a:t>
            </a:r>
            <a:r>
              <a:rPr lang="en-US" dirty="0" smtClean="0">
                <a:latin typeface="Lucida Console"/>
                <a:cs typeface="Lucida Console"/>
              </a:rPr>
              <a:t>=2):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	return a**b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power(4,3)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power(4)</a:t>
            </a:r>
          </a:p>
        </p:txBody>
      </p:sp>
    </p:spTree>
    <p:extLst>
      <p:ext uri="{BB962C8B-B14F-4D97-AF65-F5344CB8AC3E}">
        <p14:creationId xmlns:p14="http://schemas.microsoft.com/office/powerpoint/2010/main" val="428283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Python,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stringa</a:t>
            </a:r>
            <a:r>
              <a:rPr lang="en-US" dirty="0" smtClean="0"/>
              <a:t> e’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caratteri</a:t>
            </a:r>
            <a:r>
              <a:rPr lang="en-US" dirty="0" smtClean="0"/>
              <a:t>.  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onsole"/>
                <a:cs typeface="Lucida Console"/>
              </a:rPr>
              <a:t>message=“Hello world”</a:t>
            </a:r>
            <a:endParaRPr lang="en-US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/>
              <a:t>La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>
                <a:latin typeface="Lucida Console"/>
                <a:cs typeface="Lucida Console"/>
              </a:rPr>
              <a:t>len</a:t>
            </a:r>
            <a:r>
              <a:rPr lang="en-US" dirty="0"/>
              <a:t> </a:t>
            </a:r>
            <a:r>
              <a:rPr lang="en-US" dirty="0" err="1"/>
              <a:t>restituisce</a:t>
            </a:r>
            <a:r>
              <a:rPr lang="en-US" dirty="0"/>
              <a:t> la </a:t>
            </a:r>
            <a:r>
              <a:rPr lang="en-US" dirty="0" err="1" smtClean="0"/>
              <a:t>lunghezza</a:t>
            </a: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Lucida Console"/>
                <a:cs typeface="Lucida Console"/>
              </a:rPr>
              <a:t>&gt;&gt; </a:t>
            </a:r>
            <a:r>
              <a:rPr lang="en-US" dirty="0" err="1">
                <a:latin typeface="Lucida Console"/>
                <a:cs typeface="Lucida Console"/>
              </a:rPr>
              <a:t>len</a:t>
            </a:r>
            <a:r>
              <a:rPr lang="en-US" dirty="0">
                <a:latin typeface="Lucida Console"/>
                <a:cs typeface="Lucida Console"/>
              </a:rPr>
              <a:t>(message)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&gt;&gt; </a:t>
            </a:r>
            <a:r>
              <a:rPr lang="en-US" dirty="0" smtClean="0">
                <a:latin typeface="Lucida Console"/>
                <a:cs typeface="Lucida Console"/>
              </a:rPr>
              <a:t>11</a:t>
            </a:r>
            <a:endParaRPr lang="en-US" dirty="0">
              <a:latin typeface="Lucida Console"/>
              <a:cs typeface="Lucida Console"/>
            </a:endParaRPr>
          </a:p>
          <a:p>
            <a:pPr>
              <a:lnSpc>
                <a:spcPct val="120000"/>
              </a:lnSpc>
            </a:pPr>
            <a:r>
              <a:rPr lang="en-US" dirty="0" err="1"/>
              <a:t>L’operatore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[] </a:t>
            </a:r>
            <a:r>
              <a:rPr lang="en-US" dirty="0" err="1"/>
              <a:t>consente</a:t>
            </a:r>
            <a:r>
              <a:rPr lang="en-US" dirty="0"/>
              <a:t> di </a:t>
            </a:r>
            <a:r>
              <a:rPr lang="en-US" dirty="0" err="1"/>
              <a:t>accedere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caratteri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compongono</a:t>
            </a:r>
            <a:r>
              <a:rPr lang="en-US" dirty="0"/>
              <a:t> la </a:t>
            </a:r>
            <a:r>
              <a:rPr lang="en-US" dirty="0" err="1" smtClean="0"/>
              <a:t>stringa</a:t>
            </a:r>
            <a:r>
              <a:rPr lang="en-US" dirty="0" smtClean="0"/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>
                <a:latin typeface="Lucida Console"/>
                <a:cs typeface="Lucida Console"/>
              </a:rPr>
              <a:t>&gt;&gt; print message[0]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&gt;&gt; ‘H’</a:t>
            </a:r>
          </a:p>
        </p:txBody>
      </p:sp>
    </p:spTree>
    <p:extLst>
      <p:ext uri="{BB962C8B-B14F-4D97-AF65-F5344CB8AC3E}">
        <p14:creationId xmlns:p14="http://schemas.microsoft.com/office/powerpoint/2010/main" val="427811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&gt;&gt; </a:t>
            </a:r>
            <a:r>
              <a:rPr lang="en-US" dirty="0" smtClean="0">
                <a:latin typeface="Lucida Console"/>
                <a:cs typeface="Lucida Console"/>
              </a:rPr>
              <a:t>message=“Hello world”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message [0]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‘H’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message [2:3]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‘l’	     </a:t>
            </a:r>
            <a:r>
              <a:rPr lang="en-US" dirty="0" smtClean="0">
                <a:cs typeface="Lucida Console"/>
              </a:rPr>
              <a:t>(</a:t>
            </a:r>
            <a:r>
              <a:rPr lang="en-US" dirty="0" err="1" smtClean="0">
                <a:cs typeface="Lucida Console"/>
              </a:rPr>
              <a:t>Seleziona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sottostringa</a:t>
            </a:r>
            <a:r>
              <a:rPr lang="en-US" dirty="0" smtClean="0">
                <a:cs typeface="Lucida Console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message [2:]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‘</a:t>
            </a:r>
            <a:r>
              <a:rPr lang="en-US" dirty="0" err="1" smtClean="0">
                <a:latin typeface="Lucida Console"/>
                <a:cs typeface="Lucida Console"/>
              </a:rPr>
              <a:t>llo</a:t>
            </a:r>
            <a:r>
              <a:rPr lang="en-US" dirty="0" smtClean="0">
                <a:latin typeface="Lucida Console"/>
                <a:cs typeface="Lucida Console"/>
              </a:rPr>
              <a:t> World’  </a:t>
            </a:r>
            <a:r>
              <a:rPr lang="en-US" dirty="0" smtClean="0">
                <a:cs typeface="Lucida Console"/>
              </a:rPr>
              <a:t>(</a:t>
            </a:r>
            <a:r>
              <a:rPr lang="en-US" dirty="0" err="1">
                <a:cs typeface="Lucida Console"/>
              </a:rPr>
              <a:t>Seleziona</a:t>
            </a:r>
            <a:r>
              <a:rPr lang="en-US" dirty="0">
                <a:cs typeface="Lucida Console"/>
              </a:rPr>
              <a:t> </a:t>
            </a:r>
            <a:r>
              <a:rPr lang="en-US" dirty="0" err="1">
                <a:cs typeface="Lucida Console"/>
              </a:rPr>
              <a:t>una</a:t>
            </a:r>
            <a:r>
              <a:rPr lang="en-US" dirty="0">
                <a:cs typeface="Lucida Console"/>
              </a:rPr>
              <a:t> </a:t>
            </a:r>
            <a:r>
              <a:rPr lang="en-US" dirty="0" err="1">
                <a:cs typeface="Lucida Console"/>
              </a:rPr>
              <a:t>sottostringa</a:t>
            </a:r>
            <a:r>
              <a:rPr lang="en-US" dirty="0" smtClean="0">
                <a:cs typeface="Lucida Console"/>
              </a:rPr>
              <a:t>)</a:t>
            </a: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message [-1]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‘d’</a:t>
            </a:r>
          </a:p>
        </p:txBody>
      </p:sp>
    </p:spTree>
    <p:extLst>
      <p:ext uri="{BB962C8B-B14F-4D97-AF65-F5344CB8AC3E}">
        <p14:creationId xmlns:p14="http://schemas.microsoft.com/office/powerpoint/2010/main" val="369874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stringhe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b="1" dirty="0" smtClean="0"/>
              <a:t>IMMUTABILI</a:t>
            </a:r>
            <a:r>
              <a:rPr lang="en-US" dirty="0" smtClean="0"/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onsole"/>
                <a:cs typeface="Lucida Console"/>
              </a:rPr>
              <a:t>message[0]=‘G’    </a:t>
            </a:r>
            <a:r>
              <a:rPr lang="en-US" b="1" dirty="0" smtClean="0">
                <a:solidFill>
                  <a:srgbClr val="FF0000"/>
                </a:solidFill>
                <a:cs typeface="Lucida Console"/>
              </a:rPr>
              <a:t>NON SI PUO’ FARE!!</a:t>
            </a:r>
            <a:endParaRPr lang="en-US" b="1" dirty="0">
              <a:solidFill>
                <a:srgbClr val="FF0000"/>
              </a:solidFill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 err="1" smtClean="0"/>
              <a:t>Libreria</a:t>
            </a:r>
            <a:r>
              <a:rPr lang="en-US" dirty="0" smtClean="0"/>
              <a:t> di </a:t>
            </a:r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>
                <a:latin typeface="Lucida Console"/>
                <a:cs typeface="Lucida Console"/>
              </a:rPr>
              <a:t>import string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 smtClean="0"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err="1" smtClean="0">
                <a:cs typeface="Lucida Console"/>
              </a:rPr>
              <a:t>Liste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predefinite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della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classe</a:t>
            </a:r>
            <a:r>
              <a:rPr lang="en-US" dirty="0" smtClean="0">
                <a:cs typeface="Lucida Console"/>
              </a:rPr>
              <a:t> string: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err="1" smtClean="0">
                <a:latin typeface="Lucida Console"/>
                <a:cs typeface="Lucida Console"/>
              </a:rPr>
              <a:t>string.lowercase</a:t>
            </a:r>
            <a:endParaRPr lang="en-US" dirty="0" smtClean="0">
              <a:latin typeface="Lucida Console"/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err="1" smtClean="0">
                <a:latin typeface="Lucida Console"/>
                <a:cs typeface="Lucida Console"/>
              </a:rPr>
              <a:t>string.uppercase</a:t>
            </a:r>
            <a:endParaRPr lang="en-US" dirty="0" smtClean="0">
              <a:latin typeface="Lucida Console"/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err="1" smtClean="0">
                <a:latin typeface="Lucida Console"/>
                <a:cs typeface="Lucida Console"/>
              </a:rPr>
              <a:t>String.digits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41736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L’operatore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for … in </a:t>
            </a:r>
            <a:r>
              <a:rPr lang="en-US" dirty="0" err="1" smtClean="0"/>
              <a:t>consente</a:t>
            </a:r>
            <a:r>
              <a:rPr lang="en-US" dirty="0" smtClean="0"/>
              <a:t> di </a:t>
            </a:r>
            <a:r>
              <a:rPr lang="en-US" dirty="0" err="1" smtClean="0"/>
              <a:t>ciclare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sz="2400" dirty="0">
                <a:latin typeface="Lucida Console"/>
                <a:cs typeface="Lucida Console"/>
              </a:rPr>
              <a:t>for c in </a:t>
            </a:r>
            <a:r>
              <a:rPr lang="en-US" sz="2400" dirty="0" err="1">
                <a:latin typeface="Lucida Console"/>
                <a:cs typeface="Lucida Console"/>
              </a:rPr>
              <a:t>str</a:t>
            </a:r>
            <a:r>
              <a:rPr lang="en-US" sz="2400" dirty="0">
                <a:latin typeface="Lucida Console"/>
                <a:cs typeface="Lucida Console"/>
              </a:rPr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	print c</a:t>
            </a:r>
          </a:p>
          <a:p>
            <a:pPr marL="355600" indent="-342900">
              <a:lnSpc>
                <a:spcPct val="120000"/>
              </a:lnSpc>
            </a:pPr>
            <a:r>
              <a:rPr lang="en-US" dirty="0" err="1" smtClean="0"/>
              <a:t>L’operatore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in </a:t>
            </a:r>
            <a:r>
              <a:rPr lang="en-US" dirty="0" err="1"/>
              <a:t>verifica</a:t>
            </a:r>
            <a:r>
              <a:rPr lang="en-US" dirty="0"/>
              <a:t> la </a:t>
            </a:r>
            <a:r>
              <a:rPr lang="en-US" dirty="0" err="1"/>
              <a:t>presenza</a:t>
            </a:r>
            <a:r>
              <a:rPr lang="en-US" dirty="0"/>
              <a:t> di un </a:t>
            </a:r>
            <a:r>
              <a:rPr lang="en-US" dirty="0" err="1"/>
              <a:t>carattere</a:t>
            </a:r>
            <a:r>
              <a:rPr lang="en-US" dirty="0"/>
              <a:t> in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stringa</a:t>
            </a:r>
            <a:r>
              <a:rPr lang="en-US" dirty="0"/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cs typeface="Lucida Console"/>
              </a:rPr>
              <a:t>	</a:t>
            </a:r>
            <a:r>
              <a:rPr lang="en-US" sz="2400" dirty="0">
                <a:latin typeface="Lucida Console"/>
                <a:cs typeface="Lucida Console"/>
              </a:rPr>
              <a:t>if c in </a:t>
            </a:r>
            <a:r>
              <a:rPr lang="en-US" sz="2400" dirty="0" err="1">
                <a:latin typeface="Lucida Console"/>
                <a:cs typeface="Lucida Console"/>
              </a:rPr>
              <a:t>str</a:t>
            </a:r>
            <a:r>
              <a:rPr lang="en-US" sz="2400" dirty="0">
                <a:latin typeface="Lucida Console"/>
                <a:cs typeface="Lucida Console"/>
              </a:rPr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	print “Found!”</a:t>
            </a:r>
          </a:p>
        </p:txBody>
      </p:sp>
    </p:spTree>
    <p:extLst>
      <p:ext uri="{BB962C8B-B14F-4D97-AF65-F5344CB8AC3E}">
        <p14:creationId xmlns:p14="http://schemas.microsoft.com/office/powerpoint/2010/main" val="250065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ES2</a:t>
            </a:r>
            <a:r>
              <a:rPr lang="en-US" dirty="0" smtClean="0"/>
              <a:t>):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check_string</a:t>
            </a:r>
            <a:r>
              <a:rPr lang="en-US" dirty="0" smtClean="0">
                <a:latin typeface="Lucida Console"/>
                <a:cs typeface="Lucida Console"/>
              </a:rPr>
              <a:t>(</a:t>
            </a:r>
            <a:r>
              <a:rPr lang="en-US" dirty="0" err="1" smtClean="0">
                <a:latin typeface="Lucida Console"/>
                <a:cs typeface="Lucida Console"/>
              </a:rPr>
              <a:t>str</a:t>
            </a:r>
            <a:r>
              <a:rPr lang="en-US" dirty="0" smtClean="0">
                <a:latin typeface="Lucida Console"/>
                <a:cs typeface="Lucida Console"/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riceve</a:t>
            </a:r>
            <a:r>
              <a:rPr lang="en-US" dirty="0" smtClean="0"/>
              <a:t> in input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stringa</a:t>
            </a:r>
            <a:r>
              <a:rPr lang="en-US" dirty="0" smtClean="0"/>
              <a:t>, e </a:t>
            </a:r>
            <a:r>
              <a:rPr lang="en-US" dirty="0" err="1" smtClean="0"/>
              <a:t>ritorna</a:t>
            </a:r>
            <a:r>
              <a:rPr lang="en-US" dirty="0" smtClean="0"/>
              <a:t> 0 se la </a:t>
            </a:r>
            <a:r>
              <a:rPr lang="en-US" dirty="0" err="1" smtClean="0"/>
              <a:t>stringa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str</a:t>
            </a:r>
            <a:r>
              <a:rPr lang="en-US" dirty="0" smtClean="0"/>
              <a:t> e ben </a:t>
            </a:r>
            <a:r>
              <a:rPr lang="en-US" dirty="0" err="1" smtClean="0"/>
              <a:t>formata</a:t>
            </a:r>
            <a:r>
              <a:rPr lang="en-US" dirty="0" smtClean="0"/>
              <a:t>, 1 </a:t>
            </a:r>
            <a:r>
              <a:rPr lang="en-US" dirty="0" err="1" smtClean="0"/>
              <a:t>altrimenti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Assumiamo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stringa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ben </a:t>
            </a:r>
            <a:r>
              <a:rPr lang="en-US" dirty="0" err="1" smtClean="0"/>
              <a:t>formata</a:t>
            </a:r>
            <a:r>
              <a:rPr lang="en-US" dirty="0" smtClean="0"/>
              <a:t> se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i="1" dirty="0" smtClean="0"/>
              <a:t>solo </a:t>
            </a:r>
            <a:r>
              <a:rPr lang="en-US" i="1" dirty="0" err="1" smtClean="0"/>
              <a:t>caratteri</a:t>
            </a:r>
            <a:r>
              <a:rPr lang="en-US" i="1" dirty="0" smtClean="0"/>
              <a:t> </a:t>
            </a:r>
            <a:r>
              <a:rPr lang="en-US" i="1" dirty="0" err="1" smtClean="0"/>
              <a:t>minuscoli</a:t>
            </a:r>
            <a:r>
              <a:rPr lang="en-US" i="1" dirty="0" smtClean="0"/>
              <a:t>. 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93245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Da dove </a:t>
            </a:r>
            <a:r>
              <a:rPr lang="en-US" dirty="0" err="1" smtClean="0"/>
              <a:t>iniziare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2200" dirty="0" smtClean="0">
              <a:cs typeface="Lucida Console"/>
            </a:endParaRPr>
          </a:p>
          <a:p>
            <a:pPr>
              <a:lnSpc>
                <a:spcPct val="120000"/>
              </a:lnSpc>
            </a:pPr>
            <a:r>
              <a:rPr lang="en-US" sz="2200" dirty="0" err="1" smtClean="0">
                <a:cs typeface="Lucida Console"/>
              </a:rPr>
              <a:t>Qualche</a:t>
            </a:r>
            <a:r>
              <a:rPr lang="en-US" sz="2200" dirty="0" smtClean="0">
                <a:cs typeface="Lucida Console"/>
              </a:rPr>
              <a:t> </a:t>
            </a:r>
            <a:r>
              <a:rPr lang="en-US" sz="2200" dirty="0" err="1" smtClean="0">
                <a:cs typeface="Lucida Console"/>
              </a:rPr>
              <a:t>testo</a:t>
            </a:r>
            <a:r>
              <a:rPr lang="en-US" sz="2200" dirty="0" smtClean="0">
                <a:cs typeface="Lucida Console"/>
              </a:rPr>
              <a:t> </a:t>
            </a:r>
            <a:r>
              <a:rPr lang="en-US" sz="2200" dirty="0" err="1" smtClean="0">
                <a:cs typeface="Lucida Console"/>
              </a:rPr>
              <a:t>consigliato</a:t>
            </a:r>
            <a:r>
              <a:rPr lang="en-US" sz="2200" dirty="0" smtClean="0">
                <a:cs typeface="Lucida Console"/>
              </a:rPr>
              <a:t> (e </a:t>
            </a:r>
            <a:r>
              <a:rPr lang="en-US" sz="2200" dirty="0" err="1" smtClean="0">
                <a:cs typeface="Lucida Console"/>
              </a:rPr>
              <a:t>reperibile</a:t>
            </a:r>
            <a:r>
              <a:rPr lang="en-US" sz="2200" dirty="0" smtClean="0">
                <a:cs typeface="Lucida Console"/>
              </a:rPr>
              <a:t> ON-LINE) per </a:t>
            </a:r>
            <a:r>
              <a:rPr lang="en-US" sz="2200" dirty="0" err="1" smtClean="0">
                <a:cs typeface="Lucida Console"/>
              </a:rPr>
              <a:t>iniziare</a:t>
            </a:r>
            <a:r>
              <a:rPr lang="en-US" sz="2200" dirty="0" smtClean="0">
                <a:cs typeface="Lucida Console"/>
              </a:rPr>
              <a:t> a </a:t>
            </a:r>
            <a:r>
              <a:rPr lang="en-US" sz="2200" dirty="0" err="1" smtClean="0">
                <a:cs typeface="Lucida Console"/>
              </a:rPr>
              <a:t>programmare</a:t>
            </a:r>
            <a:r>
              <a:rPr lang="en-US" sz="2200" dirty="0" smtClean="0">
                <a:cs typeface="Lucida Console"/>
              </a:rPr>
              <a:t> in Python: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cs typeface="Lucida Console"/>
              </a:rPr>
              <a:t>How to think like a Computer Scientist. Learning with Python</a:t>
            </a:r>
            <a:r>
              <a:rPr lang="en-US" dirty="0" smtClean="0">
                <a:cs typeface="Lucida Console"/>
              </a:rPr>
              <a:t> – </a:t>
            </a:r>
            <a:r>
              <a:rPr lang="en-US" dirty="0" err="1" smtClean="0">
                <a:cs typeface="Lucida Console"/>
              </a:rPr>
              <a:t>A.Downey</a:t>
            </a:r>
            <a:r>
              <a:rPr lang="en-US" dirty="0" smtClean="0">
                <a:cs typeface="Lucida Console"/>
              </a:rPr>
              <a:t>, J. </a:t>
            </a:r>
            <a:r>
              <a:rPr lang="en-US" dirty="0" err="1" smtClean="0">
                <a:cs typeface="Lucida Console"/>
              </a:rPr>
              <a:t>Elkner</a:t>
            </a:r>
            <a:r>
              <a:rPr lang="en-US" dirty="0" smtClean="0">
                <a:cs typeface="Lucida Console"/>
              </a:rPr>
              <a:t>, C. Meyers (GNU)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cs typeface="Lucida Console"/>
              </a:rPr>
              <a:t>Dave into Python </a:t>
            </a:r>
            <a:r>
              <a:rPr lang="en-US" dirty="0" smtClean="0">
                <a:cs typeface="Lucida Console"/>
              </a:rPr>
              <a:t>– Mark Pilgrim-  </a:t>
            </a:r>
          </a:p>
          <a:p>
            <a:pPr>
              <a:lnSpc>
                <a:spcPct val="120000"/>
              </a:lnSpc>
            </a:pPr>
            <a:endParaRPr lang="en-US" sz="20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47431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tringhe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i</a:t>
            </a:r>
            <a:r>
              <a:rPr lang="en-US" dirty="0" smtClean="0"/>
              <a:t>mport string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check_string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):	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for c in </a:t>
            </a:r>
            <a:r>
              <a:rPr lang="en-US" dirty="0" err="1" smtClean="0"/>
              <a:t>str</a:t>
            </a:r>
            <a:r>
              <a:rPr lang="en-US" dirty="0" smtClean="0"/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if not(c in </a:t>
            </a:r>
            <a:r>
              <a:rPr lang="en-US" dirty="0" err="1" smtClean="0"/>
              <a:t>string.lowercase</a:t>
            </a:r>
            <a:r>
              <a:rPr lang="en-US" dirty="0" smtClean="0"/>
              <a:t>):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return 0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return 1 </a:t>
            </a:r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&gt;&gt; print </a:t>
            </a:r>
            <a:r>
              <a:rPr lang="en-US" dirty="0" err="1" smtClean="0"/>
              <a:t>check_string</a:t>
            </a:r>
            <a:r>
              <a:rPr lang="en-US" dirty="0" smtClean="0"/>
              <a:t>(“hello), “ “, </a:t>
            </a:r>
            <a:r>
              <a:rPr lang="en-US" dirty="0" err="1" smtClean="0"/>
              <a:t>check_string</a:t>
            </a:r>
            <a:r>
              <a:rPr lang="en-US" dirty="0" smtClean="0"/>
              <a:t>(“Hello”)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1 0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4743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Python,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e’ un 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ordinato</a:t>
            </a:r>
            <a:r>
              <a:rPr lang="en-US" dirty="0" smtClean="0"/>
              <a:t> di </a:t>
            </a:r>
            <a:r>
              <a:rPr lang="en-US" dirty="0" err="1" smtClean="0"/>
              <a:t>valori</a:t>
            </a:r>
            <a:r>
              <a:rPr lang="en-US" dirty="0" smtClean="0"/>
              <a:t>, in cui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e’ </a:t>
            </a:r>
            <a:r>
              <a:rPr lang="en-US" dirty="0" err="1" smtClean="0"/>
              <a:t>identificato</a:t>
            </a:r>
            <a:r>
              <a:rPr lang="en-US" dirty="0" smtClean="0"/>
              <a:t> da un </a:t>
            </a:r>
            <a:r>
              <a:rPr lang="en-US" dirty="0" err="1" smtClean="0"/>
              <a:t>indice</a:t>
            </a:r>
            <a:r>
              <a:rPr lang="en-US" dirty="0" smtClean="0"/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sz="2400" dirty="0">
                <a:latin typeface="Lucida Console"/>
                <a:cs typeface="Lucida Console"/>
              </a:rPr>
              <a:t>[]  </a:t>
            </a:r>
            <a:r>
              <a:rPr lang="en-US" sz="2400" b="1" dirty="0">
                <a:solidFill>
                  <a:srgbClr val="FF0000"/>
                </a:solidFill>
                <a:cs typeface="Lucida Console"/>
              </a:rPr>
              <a:t>LISTA VUOTA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[1,2,3,4,5]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400" dirty="0" smtClean="0">
                <a:latin typeface="Lucida Console"/>
                <a:cs typeface="Lucida Console"/>
              </a:rPr>
              <a:t>[“Hello”, “World”, “Python”]</a:t>
            </a:r>
            <a:endParaRPr lang="en-US" sz="2400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eterogenei</a:t>
            </a:r>
            <a:r>
              <a:rPr lang="en-US" dirty="0" smtClean="0"/>
              <a:t>: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400" dirty="0" smtClean="0">
                <a:latin typeface="Lucida Console"/>
                <a:cs typeface="Lucida Console"/>
              </a:rPr>
              <a:t>[“Hello”,1,3.4,5]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[“Hello”, [1,2], 4, 10, [1,2,3]]</a:t>
            </a:r>
            <a:endParaRPr lang="en-US" sz="2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03756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Come</a:t>
            </a:r>
            <a:r>
              <a:rPr lang="en-US" dirty="0" smtClean="0"/>
              <a:t> con le </a:t>
            </a:r>
            <a:r>
              <a:rPr lang="en-US" dirty="0" err="1" smtClean="0"/>
              <a:t>stringhe</a:t>
            </a:r>
            <a:r>
              <a:rPr lang="en-US" dirty="0" smtClean="0"/>
              <a:t>:</a:t>
            </a:r>
            <a:endParaRPr lang="en-US" sz="2400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[] </a:t>
            </a:r>
            <a:r>
              <a:rPr lang="en-US" dirty="0" smtClean="0"/>
              <a:t>per </a:t>
            </a:r>
            <a:r>
              <a:rPr lang="en-US" dirty="0" err="1" smtClean="0"/>
              <a:t>accedere</a:t>
            </a:r>
            <a:r>
              <a:rPr lang="en-US" dirty="0" smtClean="0"/>
              <a:t> ad un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355600" indent="-342900">
              <a:lnSpc>
                <a:spcPct val="120000"/>
              </a:lnSpc>
            </a:pPr>
            <a:r>
              <a:rPr lang="en-US" dirty="0">
                <a:latin typeface="Lucida Console"/>
                <a:cs typeface="Lucida Console"/>
              </a:rPr>
              <a:t>in</a:t>
            </a:r>
            <a:r>
              <a:rPr lang="en-US" dirty="0" smtClean="0"/>
              <a:t> </a:t>
            </a:r>
            <a:r>
              <a:rPr lang="en-US" dirty="0" err="1" smtClean="0"/>
              <a:t>verifica</a:t>
            </a:r>
            <a:r>
              <a:rPr lang="en-US" dirty="0" smtClean="0"/>
              <a:t> la </a:t>
            </a:r>
            <a:r>
              <a:rPr lang="en-US" dirty="0" err="1" smtClean="0"/>
              <a:t>presenza</a:t>
            </a:r>
            <a:r>
              <a:rPr lang="en-US" dirty="0" smtClean="0"/>
              <a:t> di un </a:t>
            </a:r>
            <a:r>
              <a:rPr lang="en-US" dirty="0" err="1" smtClean="0"/>
              <a:t>elemento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355600" indent="-342900">
              <a:lnSpc>
                <a:spcPct val="120000"/>
              </a:lnSpc>
            </a:pPr>
            <a:r>
              <a:rPr lang="en-US" dirty="0" err="1">
                <a:latin typeface="Lucida Console"/>
                <a:cs typeface="Lucida Console"/>
              </a:rPr>
              <a:t>len</a:t>
            </a:r>
            <a:r>
              <a:rPr lang="en-US" dirty="0" smtClean="0"/>
              <a:t> </a:t>
            </a:r>
            <a:r>
              <a:rPr lang="en-US" dirty="0" err="1" smtClean="0"/>
              <a:t>restituisce</a:t>
            </a:r>
            <a:r>
              <a:rPr lang="en-US" dirty="0" smtClean="0"/>
              <a:t> la </a:t>
            </a:r>
            <a:r>
              <a:rPr lang="en-US" dirty="0" err="1" smtClean="0"/>
              <a:t>lunghezza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355600" indent="-342900">
              <a:lnSpc>
                <a:spcPct val="120000"/>
              </a:lnSpc>
            </a:pPr>
            <a:r>
              <a:rPr lang="en-US" b="1" dirty="0" smtClean="0">
                <a:latin typeface="Lucida Console"/>
                <a:cs typeface="Lucida Console"/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concatena</a:t>
            </a:r>
            <a:r>
              <a:rPr lang="en-US" dirty="0" smtClean="0"/>
              <a:t> due </a:t>
            </a:r>
            <a:r>
              <a:rPr lang="en-US" dirty="0" err="1" smtClean="0"/>
              <a:t>liste</a:t>
            </a:r>
            <a:endParaRPr lang="en-US" dirty="0" smtClean="0"/>
          </a:p>
          <a:p>
            <a:pPr marL="355600" indent="-342900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*</a:t>
            </a:r>
            <a:r>
              <a:rPr lang="en-US" dirty="0" smtClean="0"/>
              <a:t> </a:t>
            </a:r>
            <a:r>
              <a:rPr lang="en-US" dirty="0" err="1" smtClean="0"/>
              <a:t>ripete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un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volte </a:t>
            </a:r>
          </a:p>
        </p:txBody>
      </p:sp>
    </p:spTree>
    <p:extLst>
      <p:ext uri="{BB962C8B-B14F-4D97-AF65-F5344CB8AC3E}">
        <p14:creationId xmlns:p14="http://schemas.microsoft.com/office/powerpoint/2010/main" val="198266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/>
              <a:t>A </a:t>
            </a:r>
            <a:r>
              <a:rPr lang="en-US" b="1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stringhe</a:t>
            </a:r>
            <a:r>
              <a:rPr lang="en-US" dirty="0" smtClean="0"/>
              <a:t>, le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b="1" dirty="0" smtClean="0"/>
              <a:t>MUTABILI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latin typeface="Lucida Console"/>
                <a:cs typeface="Lucida Console"/>
              </a:rPr>
              <a:t> </a:t>
            </a:r>
            <a:r>
              <a:rPr lang="en-US" b="1" dirty="0" smtClean="0">
                <a:latin typeface="Lucida Console"/>
                <a:cs typeface="Lucida Console"/>
              </a:rPr>
              <a:t> 	</a:t>
            </a:r>
            <a:r>
              <a:rPr lang="en-US" dirty="0" smtClean="0">
                <a:latin typeface="Lucida Console"/>
                <a:cs typeface="Lucida Console"/>
              </a:rPr>
              <a:t>a</a:t>
            </a:r>
            <a:r>
              <a:rPr lang="en-US" dirty="0">
                <a:latin typeface="Lucida Console"/>
                <a:cs typeface="Lucida Console"/>
              </a:rPr>
              <a:t>=[1,2,3,4</a:t>
            </a:r>
            <a:r>
              <a:rPr lang="en-US" dirty="0" smtClean="0">
                <a:latin typeface="Lucida Console"/>
                <a:cs typeface="Lucida Console"/>
              </a:rPr>
              <a:t>], </a:t>
            </a:r>
            <a:r>
              <a:rPr lang="en-US" sz="2400" b="1" dirty="0" smtClean="0">
                <a:latin typeface="Lucida Console"/>
                <a:cs typeface="Lucida Console"/>
              </a:rPr>
              <a:t>a[0]=-1</a:t>
            </a:r>
            <a:endParaRPr lang="en-US" sz="2400" b="1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>
                <a:latin typeface="Lucida Console"/>
                <a:cs typeface="Lucida Console"/>
              </a:rPr>
              <a:t>d</a:t>
            </a:r>
            <a:r>
              <a:rPr lang="en-US" dirty="0" smtClean="0">
                <a:latin typeface="Lucida Console"/>
                <a:cs typeface="Lucida Console"/>
              </a:rPr>
              <a:t>el </a:t>
            </a:r>
            <a:r>
              <a:rPr lang="en-US" dirty="0" smtClean="0"/>
              <a:t>per </a:t>
            </a:r>
            <a:r>
              <a:rPr lang="en-US" dirty="0" err="1" smtClean="0"/>
              <a:t>rimuovere</a:t>
            </a:r>
            <a:r>
              <a:rPr lang="en-US" dirty="0" smtClean="0"/>
              <a:t> un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631825" lvl="2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sz="2400" dirty="0">
                <a:latin typeface="Lucida Console"/>
                <a:cs typeface="Lucida Console"/>
              </a:rPr>
              <a:t>del a[0]</a:t>
            </a:r>
          </a:p>
          <a:p>
            <a:pPr marL="355600" indent="-342900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append</a:t>
            </a:r>
            <a:r>
              <a:rPr lang="en-US" dirty="0" smtClean="0"/>
              <a:t> </a:t>
            </a:r>
            <a:r>
              <a:rPr lang="en-US" dirty="0" err="1" smtClean="0"/>
              <a:t>aggiunge</a:t>
            </a:r>
            <a:r>
              <a:rPr lang="en-US" dirty="0" smtClean="0"/>
              <a:t> un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(in </a:t>
            </a:r>
            <a:r>
              <a:rPr lang="en-US" dirty="0" err="1" smtClean="0"/>
              <a:t>fondo</a:t>
            </a:r>
            <a:r>
              <a:rPr lang="en-US" dirty="0" smtClean="0"/>
              <a:t>)</a:t>
            </a:r>
          </a:p>
          <a:p>
            <a:pPr marL="355600" indent="-342900">
              <a:lnSpc>
                <a:spcPct val="120000"/>
              </a:lnSpc>
            </a:pPr>
            <a:r>
              <a:rPr lang="en-US" dirty="0">
                <a:latin typeface="Lucida Console"/>
                <a:cs typeface="Lucida Console"/>
              </a:rPr>
              <a:t>i</a:t>
            </a:r>
            <a:r>
              <a:rPr lang="en-US" dirty="0" smtClean="0">
                <a:latin typeface="Lucida Console"/>
                <a:cs typeface="Lucida Console"/>
              </a:rPr>
              <a:t>nsert</a:t>
            </a:r>
            <a:r>
              <a:rPr lang="en-US" dirty="0" smtClean="0"/>
              <a:t> </a:t>
            </a:r>
            <a:r>
              <a:rPr lang="en-US" dirty="0" err="1" smtClean="0"/>
              <a:t>aggiunge</a:t>
            </a:r>
            <a:r>
              <a:rPr lang="en-US" dirty="0" smtClean="0"/>
              <a:t> un </a:t>
            </a:r>
            <a:r>
              <a:rPr lang="en-US" dirty="0" err="1" smtClean="0"/>
              <a:t>elemento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r>
              <a:rPr lang="en-US" dirty="0" smtClean="0"/>
              <a:t> </a:t>
            </a:r>
            <a:r>
              <a:rPr lang="en-US" dirty="0" err="1" smtClean="0"/>
              <a:t>specifica</a:t>
            </a:r>
            <a:endParaRPr lang="en-US" dirty="0" smtClean="0"/>
          </a:p>
          <a:p>
            <a:pPr marL="127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latin typeface="Lucida Console"/>
                <a:cs typeface="Lucida Console"/>
              </a:rPr>
              <a:t>	</a:t>
            </a:r>
            <a:r>
              <a:rPr lang="en-US" dirty="0" err="1">
                <a:latin typeface="Lucida Console"/>
                <a:cs typeface="Lucida Console"/>
              </a:rPr>
              <a:t>a.append</a:t>
            </a:r>
            <a:r>
              <a:rPr lang="en-US" dirty="0">
                <a:latin typeface="Lucida Console"/>
                <a:cs typeface="Lucida Console"/>
              </a:rPr>
              <a:t>(6) </a:t>
            </a:r>
            <a:endParaRPr lang="en-US" dirty="0" smtClean="0">
              <a:latin typeface="Lucida Console"/>
              <a:cs typeface="Lucida Console"/>
            </a:endParaRPr>
          </a:p>
          <a:p>
            <a:pPr marL="1270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a.insert</a:t>
            </a:r>
            <a:r>
              <a:rPr lang="en-US" dirty="0" smtClean="0">
                <a:latin typeface="Lucida Console"/>
                <a:cs typeface="Lucida Console"/>
              </a:rPr>
              <a:t>(0,6)</a:t>
            </a:r>
          </a:p>
          <a:p>
            <a:pPr marL="1270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00021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passate</a:t>
            </a:r>
            <a:r>
              <a:rPr lang="en-US" dirty="0" smtClean="0"/>
              <a:t> </a:t>
            </a:r>
            <a:r>
              <a:rPr lang="en-US" b="1" dirty="0" smtClean="0"/>
              <a:t>per </a:t>
            </a:r>
            <a:r>
              <a:rPr lang="en-US" b="1" dirty="0" err="1" smtClean="0"/>
              <a:t>riferimento</a:t>
            </a:r>
            <a:r>
              <a:rPr lang="en-US" b="1" dirty="0" smtClean="0"/>
              <a:t> </a:t>
            </a:r>
            <a:r>
              <a:rPr lang="en-US" dirty="0" smtClean="0"/>
              <a:t>e non per </a:t>
            </a:r>
            <a:r>
              <a:rPr lang="en-US" dirty="0" err="1" smtClean="0"/>
              <a:t>valore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latin typeface="Lucida Console"/>
                <a:cs typeface="Lucida Console"/>
              </a:rPr>
              <a:t> </a:t>
            </a:r>
            <a:r>
              <a:rPr lang="en-US" b="1" dirty="0" smtClean="0">
                <a:latin typeface="Lucida Console"/>
                <a:cs typeface="Lucida Console"/>
              </a:rPr>
              <a:t> 	</a:t>
            </a:r>
            <a:r>
              <a:rPr lang="en-US" dirty="0" smtClean="0">
                <a:latin typeface="Lucida Console"/>
                <a:cs typeface="Lucida Console"/>
              </a:rPr>
              <a:t>a</a:t>
            </a:r>
            <a:r>
              <a:rPr lang="en-US" dirty="0">
                <a:latin typeface="Lucida Console"/>
                <a:cs typeface="Lucida Console"/>
              </a:rPr>
              <a:t>=[</a:t>
            </a:r>
            <a:r>
              <a:rPr lang="en-US" dirty="0" smtClean="0">
                <a:latin typeface="Lucida Console"/>
                <a:cs typeface="Lucida Console"/>
              </a:rPr>
              <a:t>1,2,3]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Lucida Console"/>
                <a:cs typeface="Lucida Console"/>
              </a:rPr>
              <a:t>	</a:t>
            </a:r>
            <a:r>
              <a:rPr lang="en-US" b="1" dirty="0" smtClean="0">
                <a:latin typeface="Lucida Console"/>
                <a:cs typeface="Lucida Console"/>
              </a:rPr>
              <a:t>b=a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Lucida Console"/>
                <a:cs typeface="Lucida Console"/>
              </a:rPr>
              <a:t>	</a:t>
            </a:r>
            <a:r>
              <a:rPr lang="en-US" sz="2400" b="1" dirty="0" smtClean="0">
                <a:latin typeface="Lucida Console"/>
                <a:cs typeface="Lucida Console"/>
              </a:rPr>
              <a:t>a                  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latin typeface="Lucida Console"/>
                <a:cs typeface="Lucida Console"/>
              </a:rPr>
              <a:t>	</a:t>
            </a:r>
            <a:r>
              <a:rPr lang="en-US" b="1" dirty="0" smtClean="0">
                <a:latin typeface="Lucida Console"/>
                <a:cs typeface="Lucida Console"/>
              </a:rPr>
              <a:t>b                  b</a:t>
            </a:r>
            <a:endParaRPr lang="en-US" sz="2400" b="1" dirty="0">
              <a:latin typeface="Lucida Console"/>
              <a:cs typeface="Lucida Conso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3901" y="4500677"/>
            <a:ext cx="148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Lucida Console"/>
                <a:cs typeface="Lucida Console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1,2,3]</a:t>
            </a:r>
            <a:endParaRPr lang="en-US" sz="2400" dirty="0">
              <a:solidFill>
                <a:srgbClr val="FF0000"/>
              </a:solidFill>
              <a:latin typeface="Lucida Console"/>
              <a:cs typeface="Lucida Console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91267" y="4500677"/>
            <a:ext cx="662634" cy="22088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91267" y="4845814"/>
            <a:ext cx="662634" cy="23469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6131" y="4259897"/>
            <a:ext cx="148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Lucida Console"/>
                <a:cs typeface="Lucida Console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1,2,3]</a:t>
            </a:r>
            <a:endParaRPr lang="en-US" sz="2400" dirty="0">
              <a:solidFill>
                <a:srgbClr val="FF0000"/>
              </a:solidFill>
              <a:latin typeface="Lucida Console"/>
              <a:cs typeface="Lucida Consol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6131" y="4962342"/>
            <a:ext cx="148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Lucida Console"/>
                <a:cs typeface="Lucida Console"/>
              </a:rPr>
              <a:t>[</a:t>
            </a:r>
            <a:r>
              <a:rPr lang="en-US" sz="2400" dirty="0" smtClean="0">
                <a:solidFill>
                  <a:srgbClr val="FF0000"/>
                </a:solidFill>
                <a:latin typeface="Lucida Console"/>
                <a:cs typeface="Lucida Console"/>
              </a:rPr>
              <a:t>1,2,3]</a:t>
            </a:r>
            <a:endParaRPr lang="en-US" sz="2400" dirty="0">
              <a:solidFill>
                <a:srgbClr val="FF0000"/>
              </a:solidFill>
              <a:latin typeface="Lucida Console"/>
              <a:cs typeface="Lucida Console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43031" y="4500677"/>
            <a:ext cx="8967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43031" y="5205307"/>
            <a:ext cx="8967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35752" y="4127915"/>
            <a:ext cx="1477121" cy="149102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73801" y="4127915"/>
            <a:ext cx="1339072" cy="149102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0682" y="5784604"/>
            <a:ext cx="654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… E se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invece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Console"/>
                <a:cs typeface="Lucida Console"/>
              </a:rPr>
              <a:t>b=a[:]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425403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(</a:t>
            </a:r>
            <a:r>
              <a:rPr lang="en-US" sz="3100" b="1" dirty="0" smtClean="0">
                <a:solidFill>
                  <a:srgbClr val="FF0000"/>
                </a:solidFill>
              </a:rPr>
              <a:t>ES3</a:t>
            </a:r>
            <a:r>
              <a:rPr lang="en-US" sz="3100" dirty="0" smtClean="0"/>
              <a:t>) Data la </a:t>
            </a:r>
            <a:r>
              <a:rPr lang="en-US" sz="3100" dirty="0" err="1" smtClean="0"/>
              <a:t>lista</a:t>
            </a:r>
            <a:r>
              <a:rPr lang="en-US" sz="3100" dirty="0" smtClean="0"/>
              <a:t> </a:t>
            </a:r>
            <a:r>
              <a:rPr lang="en-US" sz="3100" dirty="0" err="1" smtClean="0"/>
              <a:t>seguente</a:t>
            </a:r>
            <a:r>
              <a:rPr lang="en-US" sz="31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a=[</a:t>
            </a:r>
            <a:r>
              <a:rPr lang="en-US" sz="2400" dirty="0" smtClean="0">
                <a:latin typeface="Lucida Console"/>
                <a:cs typeface="Lucida Console"/>
              </a:rPr>
              <a:t>[1,2],3,4,5,6]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100" dirty="0" err="1"/>
              <a:t>Definire</a:t>
            </a:r>
            <a:r>
              <a:rPr lang="en-US" sz="3100" dirty="0"/>
              <a:t> </a:t>
            </a:r>
            <a:r>
              <a:rPr lang="en-US" sz="3100" dirty="0" err="1"/>
              <a:t>quali</a:t>
            </a:r>
            <a:r>
              <a:rPr lang="en-US" sz="3100" dirty="0"/>
              <a:t> </a:t>
            </a:r>
            <a:r>
              <a:rPr lang="en-US" sz="3100" dirty="0" err="1"/>
              <a:t>delle</a:t>
            </a:r>
            <a:r>
              <a:rPr lang="en-US" sz="3100" dirty="0"/>
              <a:t> </a:t>
            </a:r>
            <a:r>
              <a:rPr lang="en-US" sz="3100" dirty="0" err="1"/>
              <a:t>operazioni</a:t>
            </a:r>
            <a:r>
              <a:rPr lang="en-US" sz="3100" dirty="0"/>
              <a:t> </a:t>
            </a:r>
            <a:r>
              <a:rPr lang="en-US" sz="3100" dirty="0" err="1"/>
              <a:t>sono</a:t>
            </a:r>
            <a:r>
              <a:rPr lang="en-US" sz="3100" dirty="0"/>
              <a:t> </a:t>
            </a:r>
            <a:r>
              <a:rPr lang="en-US" sz="3100" dirty="0" err="1" smtClean="0"/>
              <a:t>valide</a:t>
            </a:r>
            <a:r>
              <a:rPr lang="en-US" sz="3100" dirty="0" smtClean="0"/>
              <a:t> e </a:t>
            </a:r>
            <a:r>
              <a:rPr lang="en-US" sz="3100" dirty="0" err="1" smtClean="0"/>
              <a:t>quali</a:t>
            </a:r>
            <a:r>
              <a:rPr lang="en-US" sz="3100" dirty="0" smtClean="0"/>
              <a:t> no.</a:t>
            </a:r>
            <a:endParaRPr lang="en-US" sz="3100" dirty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400" dirty="0" smtClean="0">
                <a:latin typeface="Lucida Console"/>
                <a:cs typeface="Lucida Console"/>
              </a:rPr>
              <a:t>a[0][0]=5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latin typeface="Lucida Console"/>
                <a:cs typeface="Lucida Console"/>
              </a:rPr>
              <a:t>print a[0][-3]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>
                <a:latin typeface="Lucida Console"/>
                <a:cs typeface="Lucida Console"/>
              </a:rPr>
              <a:t>p</a:t>
            </a:r>
            <a:r>
              <a:rPr lang="en-US" dirty="0" smtClean="0">
                <a:latin typeface="Lucida Console"/>
                <a:cs typeface="Lucida Console"/>
              </a:rPr>
              <a:t>rint a[0][-1]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>
                <a:latin typeface="Lucida Console"/>
                <a:cs typeface="Lucida Console"/>
              </a:rPr>
              <a:t>a</a:t>
            </a:r>
            <a:r>
              <a:rPr lang="en-US" dirty="0" smtClean="0">
                <a:latin typeface="Lucida Console"/>
                <a:cs typeface="Lucida Console"/>
              </a:rPr>
              <a:t>[5]=‘b’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latin typeface="Lucida Console"/>
                <a:cs typeface="Lucida Console"/>
              </a:rPr>
              <a:t>a[2:4]=[2] </a:t>
            </a:r>
            <a:endParaRPr lang="en-US" sz="2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0585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3999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5500" dirty="0" smtClean="0"/>
              <a:t>(</a:t>
            </a:r>
            <a:r>
              <a:rPr lang="en-US" sz="5500" b="1" dirty="0" smtClean="0">
                <a:solidFill>
                  <a:srgbClr val="FF0000"/>
                </a:solidFill>
              </a:rPr>
              <a:t>ES4</a:t>
            </a:r>
            <a:r>
              <a:rPr lang="en-US" sz="5500" dirty="0" smtClean="0"/>
              <a:t>) </a:t>
            </a:r>
            <a:r>
              <a:rPr lang="en-US" sz="5500" dirty="0" err="1" smtClean="0"/>
              <a:t>Determinare</a:t>
            </a:r>
            <a:r>
              <a:rPr lang="en-US" sz="5500" dirty="0" smtClean="0"/>
              <a:t> </a:t>
            </a:r>
            <a:r>
              <a:rPr lang="en-US" sz="5500" dirty="0" err="1" smtClean="0"/>
              <a:t>l’output</a:t>
            </a:r>
            <a:r>
              <a:rPr lang="en-US" sz="5500" dirty="0" smtClean="0"/>
              <a:t> del </a:t>
            </a:r>
            <a:r>
              <a:rPr lang="en-US" sz="5500" dirty="0" err="1" smtClean="0"/>
              <a:t>programma</a:t>
            </a:r>
            <a:r>
              <a:rPr lang="en-US" sz="5500" dirty="0" smtClean="0"/>
              <a:t> </a:t>
            </a:r>
            <a:r>
              <a:rPr lang="en-US" sz="5500" dirty="0" err="1" smtClean="0"/>
              <a:t>seguente</a:t>
            </a:r>
            <a:r>
              <a:rPr lang="en-US" sz="55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a=[‘</a:t>
            </a:r>
            <a:r>
              <a:rPr lang="en-US" sz="5000" dirty="0" err="1" smtClean="0">
                <a:latin typeface="Lucida Console"/>
                <a:cs typeface="Lucida Console"/>
              </a:rPr>
              <a:t>a’,’b</a:t>
            </a:r>
            <a:r>
              <a:rPr lang="en-US" sz="5000" dirty="0" smtClean="0">
                <a:latin typeface="Lucida Console"/>
                <a:cs typeface="Lucida Console"/>
              </a:rPr>
              <a:t>’,[‘</a:t>
            </a:r>
            <a:r>
              <a:rPr lang="en-US" sz="5000" dirty="0" err="1" smtClean="0">
                <a:latin typeface="Lucida Console"/>
                <a:cs typeface="Lucida Console"/>
              </a:rPr>
              <a:t>b’,’c</a:t>
            </a:r>
            <a:r>
              <a:rPr lang="en-US" sz="5000" dirty="0" smtClean="0">
                <a:latin typeface="Lucida Console"/>
                <a:cs typeface="Lucida Console"/>
              </a:rPr>
              <a:t>’],1,2,3]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del a[0]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a[1][0]=‘a’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c=a[2:4]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d=a[1]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e=</a:t>
            </a:r>
            <a:r>
              <a:rPr lang="en-US" sz="5000" dirty="0" err="1" smtClean="0">
                <a:latin typeface="Lucida Console"/>
                <a:cs typeface="Lucida Console"/>
              </a:rPr>
              <a:t>c+d</a:t>
            </a:r>
            <a:endParaRPr lang="en-US" sz="5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000" dirty="0">
                <a:latin typeface="Lucida Console"/>
                <a:cs typeface="Lucida Console"/>
              </a:rPr>
              <a:t>	</a:t>
            </a:r>
            <a:r>
              <a:rPr lang="en-US" sz="5000" dirty="0" smtClean="0">
                <a:latin typeface="Lucida Console"/>
                <a:cs typeface="Lucida Console"/>
              </a:rPr>
              <a:t>print e</a:t>
            </a:r>
            <a:endParaRPr lang="en-US" sz="50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226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6395"/>
            <a:ext cx="8042276" cy="46399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dirty="0" smtClean="0"/>
              <a:t>(</a:t>
            </a:r>
            <a:r>
              <a:rPr lang="en-US" sz="8000" b="1" dirty="0" smtClean="0">
                <a:solidFill>
                  <a:srgbClr val="FF0000"/>
                </a:solidFill>
              </a:rPr>
              <a:t>ES5</a:t>
            </a:r>
            <a:r>
              <a:rPr lang="en-US" sz="8000" dirty="0" smtClean="0"/>
              <a:t>) </a:t>
            </a:r>
            <a:r>
              <a:rPr lang="en-US" sz="8000" dirty="0" err="1" smtClean="0"/>
              <a:t>Determinare</a:t>
            </a:r>
            <a:r>
              <a:rPr lang="en-US" sz="8000" dirty="0" smtClean="0"/>
              <a:t> </a:t>
            </a:r>
            <a:r>
              <a:rPr lang="en-US" sz="8000" dirty="0" err="1" smtClean="0"/>
              <a:t>l’output</a:t>
            </a:r>
            <a:r>
              <a:rPr lang="en-US" sz="8000" dirty="0" smtClean="0"/>
              <a:t> del </a:t>
            </a:r>
            <a:r>
              <a:rPr lang="en-US" sz="8000" dirty="0" err="1" smtClean="0"/>
              <a:t>programma</a:t>
            </a:r>
            <a:r>
              <a:rPr lang="en-US" sz="8000" dirty="0" smtClean="0"/>
              <a:t> </a:t>
            </a:r>
            <a:r>
              <a:rPr lang="en-US" sz="8000" dirty="0" err="1" smtClean="0"/>
              <a:t>seguente</a:t>
            </a:r>
            <a:r>
              <a:rPr lang="en-US" sz="80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</a:t>
            </a:r>
            <a:r>
              <a:rPr lang="en-US" sz="7200" dirty="0" err="1" smtClean="0">
                <a:latin typeface="Lucida Console"/>
                <a:cs typeface="Lucida Console"/>
              </a:rPr>
              <a:t>def</a:t>
            </a:r>
            <a:r>
              <a:rPr lang="en-US" sz="7200" dirty="0" smtClean="0">
                <a:latin typeface="Lucida Console"/>
                <a:cs typeface="Lucida Console"/>
              </a:rPr>
              <a:t> fun(a):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	return a[2:]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a=[1,2,3,4,5]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b=a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b[3]=6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c=fun(a)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c[2]=3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Lucida Console"/>
                <a:cs typeface="Lucida Console"/>
              </a:rPr>
              <a:t>	</a:t>
            </a:r>
            <a:r>
              <a:rPr lang="en-US" sz="7200" dirty="0" smtClean="0">
                <a:latin typeface="Lucida Console"/>
                <a:cs typeface="Lucida Console"/>
              </a:rPr>
              <a:t>print c</a:t>
            </a:r>
            <a:endParaRPr lang="en-US" sz="72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48729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6395"/>
            <a:ext cx="8042276" cy="46399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dirty="0" smtClean="0"/>
              <a:t>(</a:t>
            </a:r>
            <a:r>
              <a:rPr lang="en-US" sz="8000" b="1" dirty="0" smtClean="0">
                <a:solidFill>
                  <a:srgbClr val="FF0000"/>
                </a:solidFill>
              </a:rPr>
              <a:t>ES6</a:t>
            </a:r>
            <a:r>
              <a:rPr lang="en-US" sz="8000" dirty="0" smtClean="0"/>
              <a:t>) </a:t>
            </a:r>
            <a:r>
              <a:rPr lang="en-US" sz="8000" dirty="0" err="1" smtClean="0"/>
              <a:t>Scrivere</a:t>
            </a:r>
            <a:r>
              <a:rPr lang="en-US" sz="8000" dirty="0" smtClean="0"/>
              <a:t> un </a:t>
            </a:r>
            <a:r>
              <a:rPr lang="en-US" sz="8000" dirty="0" err="1" smtClean="0"/>
              <a:t>programma</a:t>
            </a:r>
            <a:r>
              <a:rPr lang="en-US" sz="8000" dirty="0" smtClean="0"/>
              <a:t> </a:t>
            </a:r>
            <a:r>
              <a:rPr lang="en-US" sz="8000" dirty="0" err="1" smtClean="0"/>
              <a:t>che</a:t>
            </a:r>
            <a:r>
              <a:rPr lang="en-US" sz="8000" dirty="0" smtClean="0"/>
              <a:t> </a:t>
            </a:r>
            <a:r>
              <a:rPr lang="en-US" sz="8000" dirty="0" err="1" smtClean="0"/>
              <a:t>legge</a:t>
            </a:r>
            <a:r>
              <a:rPr lang="en-US" sz="8000" dirty="0" smtClean="0"/>
              <a:t> input 5 </a:t>
            </a:r>
            <a:r>
              <a:rPr lang="en-US" sz="8000" dirty="0" err="1" smtClean="0"/>
              <a:t>numeri</a:t>
            </a:r>
            <a:r>
              <a:rPr lang="en-US" sz="8000" dirty="0" smtClean="0"/>
              <a:t> </a:t>
            </a:r>
            <a:r>
              <a:rPr lang="en-US" sz="8000" dirty="0" err="1" smtClean="0"/>
              <a:t>interi</a:t>
            </a:r>
            <a:r>
              <a:rPr lang="en-US" sz="8000" dirty="0" smtClean="0"/>
              <a:t> da </a:t>
            </a:r>
            <a:r>
              <a:rPr lang="en-US" sz="8000" dirty="0" err="1" smtClean="0"/>
              <a:t>tastiera</a:t>
            </a:r>
            <a:r>
              <a:rPr lang="en-US" sz="8000" dirty="0" smtClean="0"/>
              <a:t>. </a:t>
            </a:r>
            <a:r>
              <a:rPr lang="en-US" sz="8000" dirty="0" err="1" smtClean="0"/>
              <a:t>Ogni</a:t>
            </a:r>
            <a:r>
              <a:rPr lang="en-US" sz="8000" dirty="0" smtClean="0"/>
              <a:t> </a:t>
            </a:r>
            <a:r>
              <a:rPr lang="en-US" sz="8000" dirty="0" err="1" smtClean="0"/>
              <a:t>numero</a:t>
            </a:r>
            <a:r>
              <a:rPr lang="en-US" sz="8000" dirty="0" smtClean="0"/>
              <a:t> </a:t>
            </a:r>
            <a:r>
              <a:rPr lang="en-US" sz="8000" dirty="0" err="1" smtClean="0"/>
              <a:t>letto</a:t>
            </a:r>
            <a:r>
              <a:rPr lang="en-US" sz="8000" dirty="0" smtClean="0"/>
              <a:t> </a:t>
            </a:r>
            <a:r>
              <a:rPr lang="en-US" sz="8000" dirty="0" err="1" smtClean="0"/>
              <a:t>viene</a:t>
            </a:r>
            <a:r>
              <a:rPr lang="en-US" sz="8000" dirty="0" smtClean="0"/>
              <a:t> </a:t>
            </a:r>
            <a:r>
              <a:rPr lang="en-US" sz="8000" dirty="0" err="1" smtClean="0"/>
              <a:t>inserito</a:t>
            </a:r>
            <a:r>
              <a:rPr lang="en-US" sz="8000" dirty="0" smtClean="0"/>
              <a:t> in </a:t>
            </a:r>
            <a:r>
              <a:rPr lang="en-US" sz="8000" dirty="0" err="1" smtClean="0"/>
              <a:t>una</a:t>
            </a:r>
            <a:r>
              <a:rPr lang="en-US" sz="8000" dirty="0" smtClean="0"/>
              <a:t> </a:t>
            </a:r>
            <a:r>
              <a:rPr lang="en-US" sz="8000" dirty="0" err="1" smtClean="0"/>
              <a:t>lista</a:t>
            </a:r>
            <a:r>
              <a:rPr lang="en-US" sz="8000" dirty="0" smtClean="0"/>
              <a:t> solo se non e’ un </a:t>
            </a:r>
            <a:r>
              <a:rPr lang="en-US" sz="8000" dirty="0" err="1" smtClean="0"/>
              <a:t>duplicato</a:t>
            </a:r>
            <a:r>
              <a:rPr lang="en-US" sz="8000" dirty="0" smtClean="0"/>
              <a:t> di un </a:t>
            </a:r>
            <a:r>
              <a:rPr lang="en-US" sz="8000" dirty="0" err="1" smtClean="0"/>
              <a:t>numero</a:t>
            </a:r>
            <a:r>
              <a:rPr lang="en-US" sz="8000" dirty="0" smtClean="0"/>
              <a:t> </a:t>
            </a:r>
            <a:r>
              <a:rPr lang="en-US" sz="8000" dirty="0" err="1" smtClean="0"/>
              <a:t>gia</a:t>
            </a:r>
            <a:r>
              <a:rPr lang="en-US" sz="8000" dirty="0" smtClean="0"/>
              <a:t>’ </a:t>
            </a:r>
            <a:r>
              <a:rPr lang="en-US" sz="8000" dirty="0" err="1" smtClean="0"/>
              <a:t>letto</a:t>
            </a:r>
            <a:r>
              <a:rPr lang="en-US" sz="8000" dirty="0" smtClean="0"/>
              <a:t>. Se e’ un </a:t>
            </a:r>
            <a:r>
              <a:rPr lang="en-US" sz="8000" dirty="0" err="1" smtClean="0"/>
              <a:t>duplicato</a:t>
            </a:r>
            <a:r>
              <a:rPr lang="en-US" sz="8000" dirty="0" smtClean="0"/>
              <a:t>, </a:t>
            </a:r>
            <a:r>
              <a:rPr lang="en-US" sz="8000" dirty="0" err="1" smtClean="0"/>
              <a:t>il</a:t>
            </a:r>
            <a:r>
              <a:rPr lang="en-US" sz="8000" dirty="0" smtClean="0"/>
              <a:t> </a:t>
            </a:r>
            <a:r>
              <a:rPr lang="en-US" sz="8000" dirty="0" err="1" smtClean="0"/>
              <a:t>programma</a:t>
            </a:r>
            <a:r>
              <a:rPr lang="en-US" sz="8000" dirty="0" smtClean="0"/>
              <a:t> continua la </a:t>
            </a:r>
            <a:r>
              <a:rPr lang="en-US" sz="8000" dirty="0" err="1" smtClean="0"/>
              <a:t>lettura</a:t>
            </a:r>
            <a:r>
              <a:rPr lang="en-US" sz="8000" dirty="0" smtClean="0"/>
              <a:t> da </a:t>
            </a:r>
            <a:r>
              <a:rPr lang="en-US" sz="8000" dirty="0" err="1" smtClean="0"/>
              <a:t>tastiera</a:t>
            </a:r>
            <a:r>
              <a:rPr lang="en-US" sz="8000" dirty="0" smtClean="0"/>
              <a:t> </a:t>
            </a:r>
            <a:r>
              <a:rPr lang="en-US" sz="8000" dirty="0" err="1" smtClean="0"/>
              <a:t>finche</a:t>
            </a:r>
            <a:r>
              <a:rPr lang="en-US" sz="8000" dirty="0" smtClean="0"/>
              <a:t>’ un </a:t>
            </a:r>
            <a:r>
              <a:rPr lang="en-US" sz="8000" dirty="0" err="1" smtClean="0"/>
              <a:t>numero</a:t>
            </a:r>
            <a:r>
              <a:rPr lang="en-US" sz="8000" dirty="0" smtClean="0"/>
              <a:t> non </a:t>
            </a:r>
            <a:r>
              <a:rPr lang="en-US" sz="8000" dirty="0" err="1" smtClean="0"/>
              <a:t>duplicato</a:t>
            </a:r>
            <a:r>
              <a:rPr lang="en-US" sz="8000" dirty="0" smtClean="0"/>
              <a:t> </a:t>
            </a:r>
            <a:r>
              <a:rPr lang="en-US" sz="8000" dirty="0" err="1" smtClean="0"/>
              <a:t>viene</a:t>
            </a:r>
            <a:r>
              <a:rPr lang="en-US" sz="8000" dirty="0" smtClean="0"/>
              <a:t> </a:t>
            </a:r>
            <a:r>
              <a:rPr lang="en-US" sz="8000" dirty="0" err="1" smtClean="0"/>
              <a:t>digitato</a:t>
            </a:r>
            <a:r>
              <a:rPr lang="en-US" sz="8000" dirty="0" smtClean="0"/>
              <a:t>. </a:t>
            </a:r>
            <a:r>
              <a:rPr lang="en-US" sz="8000" dirty="0" err="1" smtClean="0"/>
              <a:t>Dopo</a:t>
            </a:r>
            <a:r>
              <a:rPr lang="en-US" sz="8000" dirty="0" smtClean="0"/>
              <a:t> aver </a:t>
            </a:r>
            <a:r>
              <a:rPr lang="en-US" sz="8000" dirty="0" err="1" smtClean="0"/>
              <a:t>letto</a:t>
            </a:r>
            <a:r>
              <a:rPr lang="en-US" sz="8000" dirty="0" smtClean="0"/>
              <a:t> </a:t>
            </a:r>
            <a:r>
              <a:rPr lang="en-US" sz="8000" dirty="0" err="1" smtClean="0"/>
              <a:t>i</a:t>
            </a:r>
            <a:r>
              <a:rPr lang="en-US" sz="8000" dirty="0" smtClean="0"/>
              <a:t> 5 </a:t>
            </a:r>
            <a:r>
              <a:rPr lang="en-US" sz="8000" dirty="0" err="1" smtClean="0"/>
              <a:t>valori</a:t>
            </a:r>
            <a:r>
              <a:rPr lang="en-US" sz="8000" dirty="0" smtClean="0"/>
              <a:t>, </a:t>
            </a:r>
            <a:r>
              <a:rPr lang="en-US" sz="8000" dirty="0" err="1" smtClean="0"/>
              <a:t>il</a:t>
            </a:r>
            <a:r>
              <a:rPr lang="en-US" sz="8000" dirty="0" smtClean="0"/>
              <a:t> </a:t>
            </a:r>
            <a:r>
              <a:rPr lang="en-US" sz="8000" dirty="0" err="1" smtClean="0"/>
              <a:t>programma</a:t>
            </a:r>
            <a:r>
              <a:rPr lang="en-US" sz="8000" dirty="0" smtClean="0"/>
              <a:t> ne </a:t>
            </a:r>
            <a:r>
              <a:rPr lang="en-US" sz="8000" dirty="0" err="1" smtClean="0"/>
              <a:t>calcola</a:t>
            </a:r>
            <a:r>
              <a:rPr lang="en-US" sz="8000" dirty="0" smtClean="0"/>
              <a:t> la media e la </a:t>
            </a:r>
            <a:r>
              <a:rPr lang="en-US" sz="8000" dirty="0" err="1" smtClean="0"/>
              <a:t>stampa</a:t>
            </a:r>
            <a:r>
              <a:rPr lang="en-US" sz="8000" dirty="0" smtClean="0"/>
              <a:t> a video.</a:t>
            </a:r>
            <a:endParaRPr lang="en-US" sz="72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60981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6395"/>
            <a:ext cx="8042276" cy="4639992"/>
          </a:xfrm>
        </p:spPr>
        <p:txBody>
          <a:bodyPr>
            <a:noAutofit/>
          </a:bodyPr>
          <a:lstStyle/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# Read an integer value from the </a:t>
            </a:r>
            <a:r>
              <a:rPr lang="en-US" sz="1600" dirty="0" err="1">
                <a:latin typeface="Lucida Console"/>
                <a:cs typeface="Lucida Console"/>
              </a:rPr>
              <a:t>keybord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read_number</a:t>
            </a:r>
            <a:r>
              <a:rPr lang="en-US" sz="1600" dirty="0">
                <a:latin typeface="Lucida Console"/>
                <a:cs typeface="Lucida Console"/>
              </a:rPr>
              <a:t>():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message="Please insert an integer value "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read=input(message)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return </a:t>
            </a:r>
            <a:r>
              <a:rPr lang="en-US" sz="1600" dirty="0" smtClean="0">
                <a:latin typeface="Lucida Console"/>
                <a:cs typeface="Lucida Console"/>
              </a:rPr>
              <a:t>read</a:t>
            </a:r>
          </a:p>
          <a:p>
            <a:pPr marL="0" indent="0">
              <a:lnSpc>
                <a:spcPct val="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# Returns a list of 5 non-replicated values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read_list_values</a:t>
            </a:r>
            <a:r>
              <a:rPr lang="en-US" sz="1600" dirty="0">
                <a:latin typeface="Lucida Console"/>
                <a:cs typeface="Lucida Console"/>
              </a:rPr>
              <a:t>():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listread</a:t>
            </a:r>
            <a:r>
              <a:rPr lang="en-US" sz="1600" dirty="0">
                <a:latin typeface="Lucida Console"/>
                <a:cs typeface="Lucida Console"/>
              </a:rPr>
              <a:t>=[]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# Number of readings from the input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numread</a:t>
            </a:r>
            <a:r>
              <a:rPr lang="en-US" sz="1600" dirty="0">
                <a:latin typeface="Lucida Console"/>
                <a:cs typeface="Lucida Console"/>
              </a:rPr>
              <a:t>=0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while (</a:t>
            </a:r>
            <a:r>
              <a:rPr lang="en-US" sz="1600" dirty="0" err="1">
                <a:latin typeface="Lucida Console"/>
                <a:cs typeface="Lucida Console"/>
              </a:rPr>
              <a:t>numread</a:t>
            </a:r>
            <a:r>
              <a:rPr lang="en-US" sz="1600" dirty="0">
                <a:latin typeface="Lucida Console"/>
                <a:cs typeface="Lucida Console"/>
              </a:rPr>
              <a:t> &lt;5):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err="1">
                <a:latin typeface="Lucida Console"/>
                <a:cs typeface="Lucida Console"/>
              </a:rPr>
              <a:t>val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read_number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# Check if the reading is valid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if not (</a:t>
            </a:r>
            <a:r>
              <a:rPr lang="en-US" sz="1600" dirty="0" err="1">
                <a:latin typeface="Lucida Console"/>
                <a:cs typeface="Lucida Console"/>
              </a:rPr>
              <a:t>val</a:t>
            </a:r>
            <a:r>
              <a:rPr lang="en-US" sz="1600" dirty="0">
                <a:latin typeface="Lucida Console"/>
                <a:cs typeface="Lucida Console"/>
              </a:rPr>
              <a:t> in </a:t>
            </a:r>
            <a:r>
              <a:rPr lang="en-US" sz="1600" dirty="0" err="1">
                <a:latin typeface="Lucida Console"/>
                <a:cs typeface="Lucida Console"/>
              </a:rPr>
              <a:t>listread</a:t>
            </a:r>
            <a:r>
              <a:rPr lang="en-US" sz="16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</a:t>
            </a:r>
            <a:r>
              <a:rPr lang="en-US" sz="1600" dirty="0" err="1">
                <a:latin typeface="Lucida Console"/>
                <a:cs typeface="Lucida Console"/>
              </a:rPr>
              <a:t>listread.append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val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</a:t>
            </a:r>
            <a:r>
              <a:rPr lang="en-US" sz="1600" dirty="0" err="1">
                <a:latin typeface="Lucida Console"/>
                <a:cs typeface="Lucida Console"/>
              </a:rPr>
              <a:t>numread</a:t>
            </a:r>
            <a:r>
              <a:rPr lang="en-US" sz="1600" dirty="0">
                <a:latin typeface="Lucida Console"/>
                <a:cs typeface="Lucida Console"/>
              </a:rPr>
              <a:t>+=1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else: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print "This is a duplicated value ..."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return </a:t>
            </a:r>
            <a:r>
              <a:rPr lang="en-US" sz="1600" dirty="0" err="1">
                <a:latin typeface="Lucida Console"/>
                <a:cs typeface="Lucida Console"/>
              </a:rPr>
              <a:t>listread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25000"/>
              </a:lnSpc>
              <a:buNone/>
            </a:pP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3636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Pyhton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Ideato</a:t>
            </a:r>
            <a:r>
              <a:rPr lang="en-US" dirty="0" smtClean="0"/>
              <a:t> </a:t>
            </a:r>
            <a:r>
              <a:rPr lang="en-US" dirty="0" err="1" smtClean="0"/>
              <a:t>negli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 ‘80 da G. van </a:t>
            </a:r>
            <a:r>
              <a:rPr lang="en-US" dirty="0" err="1" smtClean="0"/>
              <a:t>Rossum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 del </a:t>
            </a:r>
            <a:r>
              <a:rPr lang="en-US" dirty="0" err="1" smtClean="0"/>
              <a:t>linguaggio</a:t>
            </a:r>
            <a:r>
              <a:rPr lang="en-US" dirty="0" smtClean="0"/>
              <a:t>: </a:t>
            </a:r>
            <a:r>
              <a:rPr lang="en-US" b="1" dirty="0" smtClean="0"/>
              <a:t>2.6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Prevalentemente</a:t>
            </a:r>
            <a:r>
              <a:rPr lang="en-US" dirty="0" smtClean="0"/>
              <a:t> object-oriented, ma </a:t>
            </a:r>
            <a:r>
              <a:rPr lang="en-US" b="1" dirty="0" smtClean="0"/>
              <a:t>multi-</a:t>
            </a:r>
            <a:r>
              <a:rPr lang="en-US" b="1" dirty="0" err="1" smtClean="0"/>
              <a:t>paradigma</a:t>
            </a:r>
            <a:r>
              <a:rPr lang="en-US" dirty="0" smtClean="0"/>
              <a:t> </a:t>
            </a:r>
            <a:r>
              <a:rPr lang="en-US" sz="1800" dirty="0" smtClean="0"/>
              <a:t>(object-oriented, </a:t>
            </a:r>
            <a:r>
              <a:rPr lang="en-US" sz="1800" dirty="0" err="1" smtClean="0"/>
              <a:t>procedurale</a:t>
            </a:r>
            <a:r>
              <a:rPr lang="en-US" sz="1800" dirty="0" smtClean="0"/>
              <a:t>, </a:t>
            </a:r>
            <a:r>
              <a:rPr lang="en-US" sz="1800" dirty="0" err="1" smtClean="0"/>
              <a:t>funzionale</a:t>
            </a:r>
            <a:r>
              <a:rPr lang="en-US" sz="1800" dirty="0" smtClean="0"/>
              <a:t>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Utilizza</a:t>
            </a:r>
            <a:r>
              <a:rPr lang="en-US" dirty="0" smtClean="0"/>
              <a:t> un </a:t>
            </a:r>
            <a:r>
              <a:rPr lang="en-US" b="1" dirty="0" err="1" smtClean="0"/>
              <a:t>interprete</a:t>
            </a:r>
            <a:r>
              <a:rPr lang="en-US" dirty="0" smtClean="0"/>
              <a:t> per </a:t>
            </a:r>
            <a:r>
              <a:rPr lang="en-US" dirty="0" err="1" smtClean="0"/>
              <a:t>l’esecuzione</a:t>
            </a:r>
            <a:r>
              <a:rPr lang="en-US" dirty="0" smtClean="0"/>
              <a:t> </a:t>
            </a:r>
            <a:r>
              <a:rPr lang="en-US" sz="1800" dirty="0" smtClean="0"/>
              <a:t>(non </a:t>
            </a:r>
            <a:r>
              <a:rPr lang="en-US" sz="1800" dirty="0" err="1" smtClean="0"/>
              <a:t>compilato</a:t>
            </a:r>
            <a:r>
              <a:rPr lang="en-US" sz="1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Dispone</a:t>
            </a:r>
            <a:r>
              <a:rPr lang="en-US" dirty="0" smtClean="0"/>
              <a:t> di </a:t>
            </a:r>
            <a:r>
              <a:rPr lang="en-US" b="1" dirty="0" err="1" smtClean="0"/>
              <a:t>librerie</a:t>
            </a:r>
            <a:r>
              <a:rPr lang="en-US" dirty="0" smtClean="0"/>
              <a:t> molto </a:t>
            </a:r>
            <a:r>
              <a:rPr lang="en-US" dirty="0" err="1" smtClean="0"/>
              <a:t>vaste</a:t>
            </a:r>
            <a:r>
              <a:rPr lang="en-US" dirty="0" smtClean="0"/>
              <a:t> per: </a:t>
            </a:r>
            <a:r>
              <a:rPr lang="en-US" sz="1800" dirty="0" smtClean="0"/>
              <a:t>parsing (HTML/XML), networking, GUI, </a:t>
            </a:r>
            <a:r>
              <a:rPr lang="en-US" sz="1800" dirty="0" err="1" smtClean="0"/>
              <a:t>accesso</a:t>
            </a:r>
            <a:r>
              <a:rPr lang="en-US" sz="1800" dirty="0" smtClean="0"/>
              <a:t> a database, Web scripting, </a:t>
            </a:r>
            <a:r>
              <a:rPr lang="en-US" sz="1800" dirty="0" err="1" smtClean="0"/>
              <a:t>etc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8506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6395"/>
            <a:ext cx="8042276" cy="4639992"/>
          </a:xfrm>
        </p:spPr>
        <p:txBody>
          <a:bodyPr>
            <a:noAutofit/>
          </a:bodyPr>
          <a:lstStyle/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endParaRPr lang="en-US" dirty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# </a:t>
            </a:r>
            <a:r>
              <a:rPr lang="en-US" dirty="0">
                <a:latin typeface="Lucida Console"/>
                <a:cs typeface="Lucida Console"/>
              </a:rPr>
              <a:t>Main program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dirty="0" err="1">
                <a:latin typeface="Lucida Console"/>
                <a:cs typeface="Lucida Console"/>
              </a:rPr>
              <a:t>listv</a:t>
            </a:r>
            <a:r>
              <a:rPr lang="en-US" dirty="0">
                <a:latin typeface="Lucida Console"/>
                <a:cs typeface="Lucida Console"/>
              </a:rPr>
              <a:t>=</a:t>
            </a:r>
            <a:r>
              <a:rPr lang="en-US" dirty="0" err="1">
                <a:latin typeface="Lucida Console"/>
                <a:cs typeface="Lucida Console"/>
              </a:rPr>
              <a:t>read_list_values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# </a:t>
            </a:r>
            <a:r>
              <a:rPr lang="en-US" dirty="0">
                <a:latin typeface="Lucida Console"/>
                <a:cs typeface="Lucida Console"/>
              </a:rPr>
              <a:t>Initialize the average value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average</a:t>
            </a:r>
            <a:r>
              <a:rPr lang="en-US" dirty="0">
                <a:latin typeface="Lucida Console"/>
                <a:cs typeface="Lucida Console"/>
              </a:rPr>
              <a:t>=0.0</a:t>
            </a:r>
          </a:p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# </a:t>
            </a:r>
            <a:r>
              <a:rPr lang="en-US" dirty="0">
                <a:latin typeface="Lucida Console"/>
                <a:cs typeface="Lucida Console"/>
              </a:rPr>
              <a:t>Compute the average value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for </a:t>
            </a:r>
            <a:r>
              <a:rPr lang="en-US" dirty="0" err="1">
                <a:latin typeface="Lucida Console"/>
                <a:cs typeface="Lucida Console"/>
              </a:rPr>
              <a:t>val</a:t>
            </a:r>
            <a:r>
              <a:rPr lang="en-US" dirty="0">
                <a:latin typeface="Lucida Console"/>
                <a:cs typeface="Lucida Console"/>
              </a:rPr>
              <a:t> in </a:t>
            </a:r>
            <a:r>
              <a:rPr lang="en-US" dirty="0" err="1">
                <a:latin typeface="Lucida Console"/>
                <a:cs typeface="Lucida Console"/>
              </a:rPr>
              <a:t>listv</a:t>
            </a:r>
            <a:r>
              <a:rPr lang="en-US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        average+=</a:t>
            </a:r>
            <a:r>
              <a:rPr lang="en-US" dirty="0" err="1">
                <a:latin typeface="Lucida Console"/>
                <a:cs typeface="Lucida Console"/>
              </a:rPr>
              <a:t>val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average</a:t>
            </a:r>
            <a:r>
              <a:rPr lang="en-US" dirty="0">
                <a:latin typeface="Lucida Console"/>
                <a:cs typeface="Lucida Console"/>
              </a:rPr>
              <a:t>=average / </a:t>
            </a:r>
            <a:r>
              <a:rPr lang="en-US" dirty="0" err="1">
                <a:latin typeface="Lucida Console"/>
                <a:cs typeface="Lucida Console"/>
              </a:rPr>
              <a:t>len</a:t>
            </a:r>
            <a:r>
              <a:rPr lang="en-US" dirty="0">
                <a:latin typeface="Lucida Console"/>
                <a:cs typeface="Lucida Console"/>
              </a:rPr>
              <a:t>(</a:t>
            </a:r>
            <a:r>
              <a:rPr lang="en-US" dirty="0" err="1">
                <a:latin typeface="Lucida Console"/>
                <a:cs typeface="Lucida Console"/>
              </a:rPr>
              <a:t>listv</a:t>
            </a:r>
            <a:r>
              <a:rPr lang="en-US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print </a:t>
            </a:r>
            <a:r>
              <a:rPr lang="en-US" dirty="0">
                <a:latin typeface="Lucida Console"/>
                <a:cs typeface="Lucida Console"/>
              </a:rPr>
              <a:t>" The average value is ...", average</a:t>
            </a:r>
          </a:p>
        </p:txBody>
      </p:sp>
    </p:spTree>
    <p:extLst>
      <p:ext uri="{BB962C8B-B14F-4D97-AF65-F5344CB8AC3E}">
        <p14:creationId xmlns:p14="http://schemas.microsoft.com/office/powerpoint/2010/main" val="401202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List comprehension </a:t>
            </a:r>
            <a:r>
              <a:rPr lang="en-US" dirty="0" smtClean="0">
                <a:cs typeface="Lucida Console"/>
              </a:rPr>
              <a:t>=&gt; </a:t>
            </a:r>
            <a:r>
              <a:rPr lang="en-US" dirty="0" err="1" smtClean="0">
                <a:cs typeface="Lucida Console"/>
              </a:rPr>
              <a:t>Tecnica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compatta</a:t>
            </a:r>
            <a:r>
              <a:rPr lang="en-US" dirty="0" smtClean="0">
                <a:cs typeface="Lucida Console"/>
              </a:rPr>
              <a:t> per </a:t>
            </a:r>
            <a:r>
              <a:rPr lang="en-US" dirty="0" err="1" smtClean="0">
                <a:cs typeface="Lucida Console"/>
              </a:rPr>
              <a:t>mappare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lista</a:t>
            </a:r>
            <a:r>
              <a:rPr lang="en-US" dirty="0" smtClean="0">
                <a:cs typeface="Lucida Console"/>
              </a:rPr>
              <a:t> in </a:t>
            </a:r>
            <a:r>
              <a:rPr lang="en-US" dirty="0" err="1" smtClean="0">
                <a:cs typeface="Lucida Console"/>
              </a:rPr>
              <a:t>un’altra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applicando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funzione</a:t>
            </a:r>
            <a:r>
              <a:rPr lang="en-US" dirty="0" smtClean="0">
                <a:cs typeface="Lucida Console"/>
              </a:rPr>
              <a:t> a </a:t>
            </a:r>
            <a:r>
              <a:rPr lang="en-US" dirty="0" err="1" smtClean="0">
                <a:cs typeface="Lucida Console"/>
              </a:rPr>
              <a:t>ciascuno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degli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elementi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della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lista</a:t>
            </a:r>
            <a:r>
              <a:rPr lang="en-US" dirty="0" smtClean="0">
                <a:cs typeface="Lucida Console"/>
              </a:rPr>
              <a:t>.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 smtClean="0"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li=[1,2,3,4,5]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li2=[</a:t>
            </a:r>
            <a:r>
              <a:rPr lang="en-US" dirty="0" err="1" smtClean="0">
                <a:latin typeface="Lucida Console"/>
                <a:cs typeface="Lucida Console"/>
              </a:rPr>
              <a:t>elem</a:t>
            </a:r>
            <a:r>
              <a:rPr lang="en-US" dirty="0" smtClean="0">
                <a:latin typeface="Lucida Console"/>
                <a:cs typeface="Lucida Console"/>
              </a:rPr>
              <a:t> * 4 for </a:t>
            </a:r>
            <a:r>
              <a:rPr lang="en-US" dirty="0" err="1" smtClean="0">
                <a:latin typeface="Lucida Console"/>
                <a:cs typeface="Lucida Console"/>
              </a:rPr>
              <a:t>elem</a:t>
            </a:r>
            <a:r>
              <a:rPr lang="en-US" dirty="0" smtClean="0">
                <a:latin typeface="Lucida Console"/>
                <a:cs typeface="Lucida Console"/>
              </a:rPr>
              <a:t> in li]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li2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[4,8,12,16,20]</a:t>
            </a:r>
          </a:p>
          <a:p>
            <a:pPr marL="1270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08384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List comprehension + </a:t>
            </a:r>
            <a:r>
              <a:rPr lang="en-US" dirty="0" err="1" smtClean="0">
                <a:latin typeface="Lucida Console"/>
                <a:cs typeface="Lucida Console"/>
              </a:rPr>
              <a:t>Filtri</a:t>
            </a: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dirty="0" smtClean="0">
                <a:cs typeface="Lucida Console"/>
              </a:rPr>
              <a:t>=&gt; E’ </a:t>
            </a:r>
            <a:r>
              <a:rPr lang="en-US" dirty="0" err="1" smtClean="0">
                <a:cs typeface="Lucida Console"/>
              </a:rPr>
              <a:t>possibile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aggiungere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filtri</a:t>
            </a:r>
            <a:r>
              <a:rPr lang="en-US" dirty="0" smtClean="0">
                <a:cs typeface="Lucida Console"/>
              </a:rPr>
              <a:t>, in </a:t>
            </a:r>
            <a:r>
              <a:rPr lang="en-US" dirty="0" err="1" smtClean="0">
                <a:cs typeface="Lucida Console"/>
              </a:rPr>
              <a:t>modo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che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alcuni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elementi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vengano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mappati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ed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altri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restino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alterati</a:t>
            </a:r>
            <a:r>
              <a:rPr lang="en-US" dirty="0" smtClean="0">
                <a:cs typeface="Lucida Console"/>
              </a:rPr>
              <a:t>.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&gt;&gt; li=[1,2,3,4,5]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&gt;&gt; li2=[</a:t>
            </a:r>
            <a:r>
              <a:rPr lang="en-US" sz="2000" dirty="0" err="1" smtClean="0">
                <a:latin typeface="Lucida Console"/>
                <a:cs typeface="Lucida Console"/>
              </a:rPr>
              <a:t>elem</a:t>
            </a:r>
            <a:r>
              <a:rPr lang="en-US" sz="2000" dirty="0" smtClean="0">
                <a:latin typeface="Lucida Console"/>
                <a:cs typeface="Lucida Console"/>
              </a:rPr>
              <a:t> * 4 for </a:t>
            </a:r>
            <a:r>
              <a:rPr lang="en-US" sz="2000" dirty="0" err="1" smtClean="0">
                <a:latin typeface="Lucida Console"/>
                <a:cs typeface="Lucida Console"/>
              </a:rPr>
              <a:t>elem</a:t>
            </a:r>
            <a:r>
              <a:rPr lang="en-US" sz="2000" dirty="0" smtClean="0">
                <a:latin typeface="Lucida Console"/>
                <a:cs typeface="Lucida Console"/>
              </a:rPr>
              <a:t> in li if </a:t>
            </a:r>
            <a:r>
              <a:rPr lang="en-US" sz="2000" dirty="0" err="1" smtClean="0">
                <a:latin typeface="Lucida Console"/>
                <a:cs typeface="Lucida Console"/>
              </a:rPr>
              <a:t>elem</a:t>
            </a:r>
            <a:r>
              <a:rPr lang="en-US" sz="2000" dirty="0" smtClean="0">
                <a:latin typeface="Lucida Console"/>
                <a:cs typeface="Lucida Console"/>
              </a:rPr>
              <a:t> &gt;2 ]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print li2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&gt;&gt; [12,16,20]</a:t>
            </a:r>
          </a:p>
          <a:p>
            <a:pPr marL="1270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8431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20000"/>
              </a:lnSpc>
            </a:pPr>
            <a:r>
              <a:rPr lang="en-US" dirty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ES7</a:t>
            </a:r>
            <a:r>
              <a:rPr lang="en-US" dirty="0" smtClean="0"/>
              <a:t>)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check_sum_present</a:t>
            </a:r>
            <a:r>
              <a:rPr lang="en-US" dirty="0" smtClean="0">
                <a:latin typeface="Lucida Console"/>
                <a:cs typeface="Lucida Console"/>
              </a:rPr>
              <a:t>(li, value)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in input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interi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assume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duplicati</a:t>
            </a:r>
            <a:r>
              <a:rPr lang="en-US" dirty="0" smtClean="0"/>
              <a:t>) </a:t>
            </a:r>
            <a:r>
              <a:rPr lang="en-US" dirty="0" err="1" smtClean="0"/>
              <a:t>ed</a:t>
            </a:r>
            <a:r>
              <a:rPr lang="en-US" dirty="0" smtClean="0"/>
              <a:t> un </a:t>
            </a:r>
            <a:r>
              <a:rPr lang="en-US" dirty="0" err="1" smtClean="0"/>
              <a:t>valore</a:t>
            </a:r>
            <a:r>
              <a:rPr lang="en-US" dirty="0" smtClean="0"/>
              <a:t> e </a:t>
            </a:r>
            <a:r>
              <a:rPr lang="en-US" dirty="0" err="1" smtClean="0"/>
              <a:t>verifica</a:t>
            </a:r>
            <a:r>
              <a:rPr lang="en-US" dirty="0" smtClean="0"/>
              <a:t> se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ci </a:t>
            </a:r>
            <a:r>
              <a:rPr lang="en-US" dirty="0" err="1" smtClean="0"/>
              <a:t>sono</a:t>
            </a:r>
            <a:r>
              <a:rPr lang="en-US" dirty="0" smtClean="0"/>
              <a:t> due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a+b</a:t>
            </a:r>
            <a:r>
              <a:rPr lang="en-US" dirty="0" smtClean="0">
                <a:latin typeface="Lucida Console"/>
                <a:cs typeface="Lucida Console"/>
              </a:rPr>
              <a:t>=value</a:t>
            </a:r>
            <a:r>
              <a:rPr lang="en-US" dirty="0" smtClean="0"/>
              <a:t>.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restituire</a:t>
            </a:r>
            <a:r>
              <a:rPr lang="en-US" dirty="0" smtClean="0"/>
              <a:t> </a:t>
            </a: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coppie</a:t>
            </a:r>
            <a:r>
              <a:rPr lang="en-US" dirty="0" smtClean="0"/>
              <a:t> [</a:t>
            </a:r>
            <a:r>
              <a:rPr lang="en-US" dirty="0" err="1" smtClean="0"/>
              <a:t>a,b</a:t>
            </a:r>
            <a:r>
              <a:rPr lang="en-US" dirty="0" smtClean="0"/>
              <a:t>]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soddisfano</a:t>
            </a:r>
            <a:r>
              <a:rPr lang="en-US" dirty="0" smtClean="0"/>
              <a:t> la </a:t>
            </a:r>
            <a:r>
              <a:rPr lang="en-US" dirty="0" err="1" smtClean="0"/>
              <a:t>condizione</a:t>
            </a:r>
            <a:r>
              <a:rPr lang="en-US" dirty="0" smtClean="0"/>
              <a:t>. </a:t>
            </a: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8431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86395"/>
            <a:ext cx="8042276" cy="4639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>
                <a:latin typeface="Lucida Console"/>
                <a:cs typeface="Lucida Console"/>
              </a:rPr>
              <a:t>def</a:t>
            </a: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dirty="0" err="1">
                <a:latin typeface="Lucida Console"/>
                <a:cs typeface="Lucida Console"/>
              </a:rPr>
              <a:t>check_sum_present</a:t>
            </a:r>
            <a:r>
              <a:rPr lang="en-US" dirty="0">
                <a:latin typeface="Lucida Console"/>
                <a:cs typeface="Lucida Console"/>
              </a:rPr>
              <a:t>(li, value):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 </a:t>
            </a:r>
            <a:r>
              <a:rPr lang="en-US" dirty="0">
                <a:latin typeface="Lucida Console"/>
                <a:cs typeface="Lucida Console"/>
              </a:rPr>
              <a:t>return [ [</a:t>
            </a:r>
            <a:r>
              <a:rPr lang="en-US" dirty="0" err="1">
                <a:latin typeface="Lucida Console"/>
                <a:cs typeface="Lucida Console"/>
              </a:rPr>
              <a:t>elem,value-elem</a:t>
            </a:r>
            <a:r>
              <a:rPr lang="en-US" dirty="0">
                <a:latin typeface="Lucida Console"/>
                <a:cs typeface="Lucida Console"/>
              </a:rPr>
              <a:t>] for </a:t>
            </a:r>
            <a:r>
              <a:rPr lang="en-US" dirty="0" err="1">
                <a:latin typeface="Lucida Console"/>
                <a:cs typeface="Lucida Console"/>
              </a:rPr>
              <a:t>elem</a:t>
            </a:r>
            <a:r>
              <a:rPr lang="en-US" dirty="0">
                <a:latin typeface="Lucida Console"/>
                <a:cs typeface="Lucida Console"/>
              </a:rPr>
              <a:t> in li if (((value-</a:t>
            </a:r>
            <a:r>
              <a:rPr lang="en-US" dirty="0" err="1">
                <a:latin typeface="Lucida Console"/>
                <a:cs typeface="Lucida Console"/>
              </a:rPr>
              <a:t>elem</a:t>
            </a:r>
            <a:r>
              <a:rPr lang="en-US" dirty="0">
                <a:latin typeface="Lucida Console"/>
                <a:cs typeface="Lucida Console"/>
              </a:rPr>
              <a:t>) in li) and (value-</a:t>
            </a:r>
            <a:r>
              <a:rPr lang="en-US" dirty="0" err="1">
                <a:latin typeface="Lucida Console"/>
                <a:cs typeface="Lucida Console"/>
              </a:rPr>
              <a:t>elem</a:t>
            </a:r>
            <a:r>
              <a:rPr lang="en-US" dirty="0">
                <a:latin typeface="Lucida Console"/>
                <a:cs typeface="Lucida Console"/>
              </a:rPr>
              <a:t> !=</a:t>
            </a:r>
            <a:r>
              <a:rPr lang="en-US" dirty="0" err="1">
                <a:latin typeface="Lucida Console"/>
                <a:cs typeface="Lucida Console"/>
              </a:rPr>
              <a:t>elem</a:t>
            </a:r>
            <a:r>
              <a:rPr lang="en-US" dirty="0">
                <a:latin typeface="Lucida Console"/>
                <a:cs typeface="Lucida Console"/>
              </a:rPr>
              <a:t> )) ]</a:t>
            </a:r>
          </a:p>
          <a:p>
            <a:pPr marL="0" indent="0">
              <a:buNone/>
            </a:pP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li</a:t>
            </a:r>
            <a:r>
              <a:rPr lang="en-US" dirty="0">
                <a:latin typeface="Lucida Console"/>
                <a:cs typeface="Lucida Console"/>
              </a:rPr>
              <a:t>=[1,2,3,4,5,6,7,8]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print </a:t>
            </a:r>
            <a:r>
              <a:rPr lang="en-US" dirty="0" err="1">
                <a:latin typeface="Lucida Console"/>
                <a:cs typeface="Lucida Console"/>
              </a:rPr>
              <a:t>check_sum_present</a:t>
            </a:r>
            <a:r>
              <a:rPr lang="en-US" dirty="0">
                <a:latin typeface="Lucida Console"/>
                <a:cs typeface="Lucida Console"/>
              </a:rPr>
              <a:t>(li,11)</a:t>
            </a:r>
            <a:endParaRPr lang="en-US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74454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Tupla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tupla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r>
              <a:rPr lang="en-US" dirty="0" smtClean="0"/>
              <a:t> e’ simile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, ma a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e’ </a:t>
            </a:r>
            <a:r>
              <a:rPr lang="en-US" b="1" dirty="0" smtClean="0"/>
              <a:t>IMMUTABILE</a:t>
            </a:r>
            <a:r>
              <a:rPr lang="en-US" dirty="0" smtClean="0"/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Lucida Console"/>
                <a:cs typeface="Lucida Console"/>
              </a:rPr>
              <a:t>tuple=1,2,3,4,5</a:t>
            </a:r>
            <a:endParaRPr lang="en-US" sz="2400" dirty="0">
              <a:latin typeface="Lucida Console"/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400" dirty="0" smtClean="0">
                <a:latin typeface="Lucida Console"/>
                <a:cs typeface="Lucida Console"/>
              </a:rPr>
              <a:t>tuple=(‘</a:t>
            </a:r>
            <a:r>
              <a:rPr lang="en-US" sz="2400" dirty="0" err="1" smtClean="0">
                <a:latin typeface="Lucida Console"/>
                <a:cs typeface="Lucida Console"/>
              </a:rPr>
              <a:t>a’,’b’,’c’,’d’,’e</a:t>
            </a:r>
            <a:r>
              <a:rPr lang="en-US" sz="2400" dirty="0" smtClean="0">
                <a:latin typeface="Lucida Console"/>
                <a:cs typeface="Lucida Console"/>
              </a:rPr>
              <a:t>’)</a:t>
            </a:r>
            <a:endParaRPr lang="en-US" sz="2400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 smtClean="0"/>
              <a:t>Le tuple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per fare swap di </a:t>
            </a:r>
            <a:r>
              <a:rPr lang="en-US" dirty="0" err="1" smtClean="0"/>
              <a:t>variabili</a:t>
            </a:r>
            <a:r>
              <a:rPr lang="en-US" dirty="0" smtClean="0"/>
              <a:t>  o </a:t>
            </a:r>
            <a:r>
              <a:rPr lang="en-US" dirty="0" err="1" smtClean="0"/>
              <a:t>assegnamenti</a:t>
            </a:r>
            <a:r>
              <a:rPr lang="en-US" dirty="0" smtClean="0"/>
              <a:t> </a:t>
            </a:r>
            <a:r>
              <a:rPr lang="en-US" dirty="0" err="1" smtClean="0"/>
              <a:t>multipli</a:t>
            </a:r>
            <a:r>
              <a:rPr lang="en-US" dirty="0" smtClean="0"/>
              <a:t>: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400" dirty="0" smtClean="0">
                <a:latin typeface="Lucida Console"/>
                <a:cs typeface="Lucida Console"/>
              </a:rPr>
              <a:t>y, x = x, y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a, b, c, d = 1, ‘Hello’, 4, 5.6</a:t>
            </a:r>
            <a:endParaRPr lang="en-US" sz="2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58320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Tupla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servono</a:t>
            </a:r>
            <a:r>
              <a:rPr lang="en-US" dirty="0" smtClean="0"/>
              <a:t> le tuple?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 tuple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i="1" dirty="0" err="1" smtClean="0"/>
              <a:t>piu</a:t>
            </a:r>
            <a:r>
              <a:rPr lang="en-US" i="1" dirty="0" smtClean="0"/>
              <a:t>’ </a:t>
            </a:r>
            <a:r>
              <a:rPr lang="en-US" i="1" dirty="0" err="1" smtClean="0"/>
              <a:t>veloci</a:t>
            </a:r>
            <a:r>
              <a:rPr lang="en-US" i="1" dirty="0" smtClean="0"/>
              <a:t> </a:t>
            </a:r>
            <a:r>
              <a:rPr lang="en-US" i="1" dirty="0" err="1" smtClean="0"/>
              <a:t>delle</a:t>
            </a:r>
            <a:r>
              <a:rPr lang="en-US" i="1" dirty="0" smtClean="0"/>
              <a:t> </a:t>
            </a:r>
            <a:r>
              <a:rPr lang="en-US" i="1" dirty="0" err="1" smtClean="0"/>
              <a:t>liste</a:t>
            </a:r>
            <a:r>
              <a:rPr lang="en-US" i="1" dirty="0"/>
              <a:t> </a:t>
            </a:r>
            <a:r>
              <a:rPr lang="en-US" dirty="0" smtClean="0"/>
              <a:t>=&gt;  </a:t>
            </a:r>
            <a:r>
              <a:rPr lang="en-US" sz="2000" dirty="0" err="1" smtClean="0"/>
              <a:t>utilizzare</a:t>
            </a:r>
            <a:r>
              <a:rPr lang="en-US" sz="2000" dirty="0" smtClean="0"/>
              <a:t> le tuple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caso</a:t>
            </a:r>
            <a:r>
              <a:rPr lang="en-US" sz="2000" dirty="0" smtClean="0"/>
              <a:t> in cui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debba</a:t>
            </a:r>
            <a:r>
              <a:rPr lang="en-US" sz="2000" dirty="0" smtClean="0"/>
              <a:t> solo </a:t>
            </a:r>
            <a:r>
              <a:rPr lang="en-US" sz="2000" dirty="0" err="1" smtClean="0"/>
              <a:t>iterare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un </a:t>
            </a:r>
            <a:r>
              <a:rPr lang="en-US" sz="2000" dirty="0" err="1" smtClean="0"/>
              <a:t>insieme</a:t>
            </a:r>
            <a:r>
              <a:rPr lang="en-US" sz="2000" dirty="0" smtClean="0"/>
              <a:t> di </a:t>
            </a:r>
            <a:r>
              <a:rPr lang="en-US" sz="2000" dirty="0" err="1" smtClean="0"/>
              <a:t>valori</a:t>
            </a:r>
            <a:r>
              <a:rPr lang="en-US" sz="2000" dirty="0" smtClean="0"/>
              <a:t> e non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debba</a:t>
            </a:r>
            <a:r>
              <a:rPr lang="en-US" sz="2000" dirty="0" smtClean="0"/>
              <a:t> </a:t>
            </a:r>
            <a:r>
              <a:rPr lang="en-US" sz="2000" dirty="0" err="1" smtClean="0"/>
              <a:t>modificarli</a:t>
            </a:r>
            <a:r>
              <a:rPr lang="en-US" sz="2000" dirty="0" smtClean="0"/>
              <a:t>.</a:t>
            </a:r>
            <a:endParaRPr lang="en-US" sz="2000" dirty="0">
              <a:latin typeface="Lucida Console"/>
              <a:cs typeface="Lucida Console"/>
            </a:endParaRPr>
          </a:p>
          <a:p>
            <a:pPr marL="355600" indent="-342900">
              <a:lnSpc>
                <a:spcPct val="120000"/>
              </a:lnSpc>
            </a:pPr>
            <a:r>
              <a:rPr lang="en-US" dirty="0" err="1" smtClean="0"/>
              <a:t>Consentono</a:t>
            </a:r>
            <a:r>
              <a:rPr lang="en-US" dirty="0" smtClean="0"/>
              <a:t> di </a:t>
            </a:r>
            <a:r>
              <a:rPr lang="en-US" i="1" dirty="0" err="1" smtClean="0"/>
              <a:t>proteggere</a:t>
            </a:r>
            <a:r>
              <a:rPr lang="en-US" i="1" dirty="0" smtClean="0"/>
              <a:t> </a:t>
            </a:r>
            <a:r>
              <a:rPr lang="en-US" i="1" dirty="0" err="1" smtClean="0"/>
              <a:t>dalla</a:t>
            </a:r>
            <a:r>
              <a:rPr lang="en-US" i="1" dirty="0" smtClean="0"/>
              <a:t> </a:t>
            </a:r>
            <a:r>
              <a:rPr lang="en-US" i="1" dirty="0" err="1" smtClean="0"/>
              <a:t>scrittura</a:t>
            </a:r>
            <a:r>
              <a:rPr lang="en-US" i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modificati</a:t>
            </a:r>
            <a:r>
              <a:rPr lang="en-US" dirty="0" smtClean="0"/>
              <a:t>.</a:t>
            </a:r>
          </a:p>
          <a:p>
            <a:pPr marL="355600" indent="-342900">
              <a:lnSpc>
                <a:spcPct val="120000"/>
              </a:lnSpc>
            </a:pPr>
            <a:r>
              <a:rPr lang="en-US" dirty="0"/>
              <a:t>Le tuple, a </a:t>
            </a:r>
            <a:r>
              <a:rPr lang="en-US" dirty="0" err="1"/>
              <a:t>differenza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,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usate</a:t>
            </a:r>
            <a:r>
              <a:rPr lang="en-US" dirty="0"/>
              <a:t> come </a:t>
            </a:r>
            <a:r>
              <a:rPr lang="en-US" i="1" dirty="0" err="1"/>
              <a:t>chiavi</a:t>
            </a:r>
            <a:r>
              <a:rPr lang="en-US" i="1" dirty="0"/>
              <a:t> di un </a:t>
            </a:r>
            <a:r>
              <a:rPr lang="en-US" i="1" dirty="0" err="1"/>
              <a:t>dizionario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61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 </a:t>
            </a:r>
            <a:r>
              <a:rPr lang="en-US" b="1" dirty="0" err="1" smtClean="0"/>
              <a:t>dizionario</a:t>
            </a:r>
            <a:r>
              <a:rPr lang="en-US" dirty="0" smtClean="0"/>
              <a:t> e’ un </a:t>
            </a:r>
            <a:r>
              <a:rPr lang="en-US" dirty="0" err="1" smtClean="0"/>
              <a:t>insieme</a:t>
            </a:r>
            <a:r>
              <a:rPr lang="en-US" dirty="0" smtClean="0"/>
              <a:t> di </a:t>
            </a:r>
            <a:r>
              <a:rPr lang="en-US" dirty="0" err="1" smtClean="0"/>
              <a:t>coppie</a:t>
            </a:r>
            <a:r>
              <a:rPr lang="en-US" dirty="0" smtClean="0"/>
              <a:t>: </a:t>
            </a:r>
            <a:r>
              <a:rPr lang="en-US" i="1" dirty="0" smtClean="0">
                <a:latin typeface="Lucida Console"/>
                <a:cs typeface="Lucida Console"/>
              </a:rPr>
              <a:t>&lt;</a:t>
            </a:r>
            <a:r>
              <a:rPr lang="en-US" i="1" dirty="0" err="1" smtClean="0">
                <a:latin typeface="Lucida Console"/>
                <a:cs typeface="Lucida Console"/>
              </a:rPr>
              <a:t>chiave</a:t>
            </a:r>
            <a:r>
              <a:rPr lang="en-US" i="1" dirty="0" smtClean="0">
                <a:latin typeface="Lucida Console"/>
                <a:cs typeface="Lucida Console"/>
              </a:rPr>
              <a:t>, </a:t>
            </a:r>
            <a:r>
              <a:rPr lang="en-US" i="1" dirty="0" err="1" smtClean="0">
                <a:latin typeface="Lucida Console"/>
                <a:cs typeface="Lucida Console"/>
              </a:rPr>
              <a:t>valore</a:t>
            </a:r>
            <a:r>
              <a:rPr lang="en-US" i="1" dirty="0" smtClean="0">
                <a:latin typeface="Lucida Console"/>
                <a:cs typeface="Lucida Console"/>
              </a:rPr>
              <a:t>&gt;</a:t>
            </a:r>
            <a:r>
              <a:rPr lang="en-US" dirty="0" smtClean="0"/>
              <a:t>, in cui la </a:t>
            </a:r>
            <a:r>
              <a:rPr lang="en-US" dirty="0" err="1" smtClean="0"/>
              <a:t>chiave</a:t>
            </a:r>
            <a:r>
              <a:rPr lang="en-US" dirty="0" smtClean="0"/>
              <a:t> non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un </a:t>
            </a:r>
            <a:r>
              <a:rPr lang="en-US" dirty="0" err="1" smtClean="0"/>
              <a:t>intero</a:t>
            </a:r>
            <a:r>
              <a:rPr lang="en-US" dirty="0" smtClean="0"/>
              <a:t> (a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).</a:t>
            </a:r>
            <a:endParaRPr lang="en-US" sz="2400" dirty="0">
              <a:latin typeface="Lucida Console"/>
              <a:cs typeface="Lucida Console"/>
            </a:endParaRP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dict</a:t>
            </a:r>
            <a:r>
              <a:rPr lang="en-US" dirty="0" smtClean="0">
                <a:latin typeface="Lucida Console"/>
                <a:cs typeface="Lucida Console"/>
              </a:rPr>
              <a:t>={}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400" dirty="0" err="1" smtClean="0">
                <a:latin typeface="Lucida Console"/>
                <a:cs typeface="Lucida Console"/>
              </a:rPr>
              <a:t>dict</a:t>
            </a:r>
            <a:r>
              <a:rPr lang="en-US" sz="2400" dirty="0" smtClean="0">
                <a:latin typeface="Lucida Console"/>
                <a:cs typeface="Lucida Console"/>
              </a:rPr>
              <a:t>[‘Mario’]=“0861343242”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dict</a:t>
            </a:r>
            <a:r>
              <a:rPr lang="en-US" dirty="0" smtClean="0">
                <a:latin typeface="Lucida Console"/>
                <a:cs typeface="Lucida Console"/>
              </a:rPr>
              <a:t>[‘Monica’]=“086243434”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sz="2400" dirty="0">
                <a:latin typeface="Lucida Console"/>
                <a:cs typeface="Lucida Console"/>
              </a:rPr>
              <a:t>	</a:t>
            </a:r>
            <a:r>
              <a:rPr lang="en-US" sz="2000" dirty="0" err="1" smtClean="0">
                <a:latin typeface="Lucida Console"/>
                <a:cs typeface="Lucida Console"/>
              </a:rPr>
              <a:t>dict</a:t>
            </a:r>
            <a:r>
              <a:rPr lang="en-US" sz="2000" dirty="0" smtClean="0">
                <a:latin typeface="Lucida Console"/>
                <a:cs typeface="Lucida Console"/>
              </a:rPr>
              <a:t>{‘Mario’:’0861343242’, ‘Monica’: …}</a:t>
            </a:r>
            <a:endParaRPr lang="en-US" sz="2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4722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len</a:t>
            </a:r>
            <a:r>
              <a:rPr lang="en-US" dirty="0" smtClean="0"/>
              <a:t> </a:t>
            </a:r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elementi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/>
              <a:t>Il </a:t>
            </a:r>
            <a:r>
              <a:rPr lang="en-US" dirty="0" err="1"/>
              <a:t>metodo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keys</a:t>
            </a:r>
            <a:r>
              <a:rPr lang="en-US" dirty="0"/>
              <a:t> </a:t>
            </a:r>
            <a:r>
              <a:rPr lang="en-US" dirty="0" err="1"/>
              <a:t>resistuisce</a:t>
            </a:r>
            <a:r>
              <a:rPr lang="en-US" dirty="0"/>
              <a:t> la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chiavi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Il </a:t>
            </a:r>
            <a:r>
              <a:rPr lang="en-US" dirty="0" err="1"/>
              <a:t>metodo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values</a:t>
            </a:r>
            <a:r>
              <a:rPr lang="en-US" dirty="0"/>
              <a:t> </a:t>
            </a:r>
            <a:r>
              <a:rPr lang="en-US" dirty="0" err="1"/>
              <a:t>restituisce</a:t>
            </a:r>
            <a:r>
              <a:rPr lang="en-US" dirty="0"/>
              <a:t> la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valori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Il </a:t>
            </a:r>
            <a:r>
              <a:rPr lang="en-US" dirty="0" err="1"/>
              <a:t>metodo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del</a:t>
            </a:r>
            <a:r>
              <a:rPr lang="en-US" dirty="0"/>
              <a:t> </a:t>
            </a:r>
            <a:r>
              <a:rPr lang="en-US" dirty="0" err="1"/>
              <a:t>elimina</a:t>
            </a:r>
            <a:r>
              <a:rPr lang="en-US" dirty="0"/>
              <a:t> un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clear</a:t>
            </a:r>
            <a:r>
              <a:rPr lang="en-US" dirty="0" smtClean="0"/>
              <a:t> </a:t>
            </a:r>
            <a:r>
              <a:rPr lang="en-US" dirty="0" err="1" smtClean="0"/>
              <a:t>cancella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contenuto</a:t>
            </a:r>
            <a:r>
              <a:rPr lang="en-US" dirty="0" smtClean="0"/>
              <a:t> di un </a:t>
            </a:r>
            <a:r>
              <a:rPr lang="en-US" dirty="0" err="1" smtClean="0"/>
              <a:t>dizionario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print </a:t>
            </a:r>
            <a:r>
              <a:rPr lang="en-US" dirty="0" err="1" smtClean="0">
                <a:latin typeface="Lucida Console"/>
                <a:cs typeface="Lucida Console"/>
              </a:rPr>
              <a:t>dict.keys</a:t>
            </a:r>
            <a:r>
              <a:rPr lang="en-US" dirty="0" smtClean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print </a:t>
            </a:r>
            <a:r>
              <a:rPr lang="en-US" dirty="0" err="1" smtClean="0">
                <a:latin typeface="Lucida Console"/>
                <a:cs typeface="Lucida Console"/>
              </a:rPr>
              <a:t>dict.values</a:t>
            </a:r>
            <a:r>
              <a:rPr lang="en-US" dirty="0" smtClean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del </a:t>
            </a:r>
            <a:r>
              <a:rPr lang="en-US" dirty="0" err="1" smtClean="0">
                <a:latin typeface="Lucida Console"/>
                <a:cs typeface="Lucida Console"/>
              </a:rPr>
              <a:t>dict</a:t>
            </a:r>
            <a:r>
              <a:rPr lang="en-US" dirty="0" smtClean="0">
                <a:latin typeface="Lucida Console"/>
                <a:cs typeface="Lucida Console"/>
              </a:rPr>
              <a:t>[2]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34192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get</a:t>
            </a:r>
            <a:r>
              <a:rPr lang="en-US" dirty="0" smtClean="0"/>
              <a:t> </a:t>
            </a:r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associato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certa</a:t>
            </a:r>
            <a:r>
              <a:rPr lang="en-US" dirty="0" smtClean="0"/>
              <a:t> </a:t>
            </a:r>
            <a:r>
              <a:rPr lang="en-US" dirty="0" err="1" smtClean="0"/>
              <a:t>chiave</a:t>
            </a:r>
            <a:r>
              <a:rPr lang="en-US" dirty="0" smtClean="0"/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print </a:t>
            </a:r>
            <a:r>
              <a:rPr lang="en-US" dirty="0" err="1" smtClean="0">
                <a:latin typeface="Lucida Console"/>
                <a:cs typeface="Lucida Console"/>
              </a:rPr>
              <a:t>dict.get</a:t>
            </a:r>
            <a:r>
              <a:rPr lang="en-US" dirty="0" smtClean="0">
                <a:latin typeface="Lucida Console"/>
                <a:cs typeface="Lucida Console"/>
              </a:rPr>
              <a:t>(“Mario”)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&gt;&gt; print </a:t>
            </a:r>
            <a:r>
              <a:rPr lang="en-US" dirty="0" err="1" smtClean="0">
                <a:latin typeface="Lucida Console"/>
                <a:cs typeface="Lucida Console"/>
              </a:rPr>
              <a:t>dict.get</a:t>
            </a:r>
            <a:r>
              <a:rPr lang="en-US" dirty="0" smtClean="0">
                <a:latin typeface="Lucida Console"/>
                <a:cs typeface="Lucida Console"/>
              </a:rPr>
              <a:t>(“</a:t>
            </a:r>
            <a:r>
              <a:rPr lang="en-US" dirty="0" err="1" smtClean="0">
                <a:latin typeface="Lucida Console"/>
                <a:cs typeface="Lucida Console"/>
              </a:rPr>
              <a:t>Mario”,”Nome</a:t>
            </a:r>
            <a:r>
              <a:rPr lang="en-US" dirty="0" smtClean="0">
                <a:latin typeface="Lucida Console"/>
                <a:cs typeface="Lucida Console"/>
              </a:rPr>
              <a:t> non </a:t>
            </a:r>
            <a:r>
              <a:rPr lang="en-US" dirty="0" err="1" smtClean="0">
                <a:latin typeface="Lucida Console"/>
                <a:cs typeface="Lucida Console"/>
              </a:rPr>
              <a:t>trovato</a:t>
            </a:r>
            <a:r>
              <a:rPr lang="en-US" dirty="0" smtClean="0">
                <a:latin typeface="Lucida Console"/>
                <a:cs typeface="Lucida Console"/>
              </a:rPr>
              <a:t>”)</a:t>
            </a:r>
            <a:endParaRPr lang="en-US" dirty="0">
              <a:latin typeface="Lucida Console"/>
              <a:cs typeface="Lucida Console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has_key</a:t>
            </a:r>
            <a:r>
              <a:rPr lang="en-US" dirty="0" smtClean="0"/>
              <a:t> </a:t>
            </a:r>
            <a:r>
              <a:rPr lang="en-US" dirty="0" err="1" smtClean="0"/>
              <a:t>ritorna</a:t>
            </a:r>
            <a:r>
              <a:rPr lang="en-US" dirty="0" smtClean="0"/>
              <a:t> 1 se la </a:t>
            </a:r>
            <a:r>
              <a:rPr lang="en-US" dirty="0" err="1" smtClean="0"/>
              <a:t>chiave</a:t>
            </a:r>
            <a:r>
              <a:rPr lang="en-US" dirty="0" smtClean="0"/>
              <a:t> </a:t>
            </a:r>
            <a:r>
              <a:rPr lang="en-US" dirty="0" err="1" smtClean="0"/>
              <a:t>appare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dizionario</a:t>
            </a:r>
            <a:r>
              <a:rPr lang="en-US" dirty="0" smtClean="0"/>
              <a:t>, 0 </a:t>
            </a:r>
            <a:r>
              <a:rPr lang="en-US" dirty="0" err="1" smtClean="0"/>
              <a:t>altrimenti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Lucida Console"/>
                <a:cs typeface="Lucida Console"/>
              </a:rPr>
              <a:t>&gt;&gt; print </a:t>
            </a:r>
            <a:r>
              <a:rPr lang="en-US" dirty="0" err="1" smtClean="0">
                <a:latin typeface="Lucida Console"/>
                <a:cs typeface="Lucida Console"/>
              </a:rPr>
              <a:t>dict.has_key</a:t>
            </a:r>
            <a:r>
              <a:rPr lang="en-US" dirty="0" smtClean="0">
                <a:latin typeface="Lucida Console"/>
                <a:cs typeface="Lucida Console"/>
              </a:rPr>
              <a:t>(“Mario”)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  &gt;&gt; True </a:t>
            </a:r>
          </a:p>
        </p:txBody>
      </p:sp>
    </p:spTree>
    <p:extLst>
      <p:ext uri="{BB962C8B-B14F-4D97-AF65-F5344CB8AC3E}">
        <p14:creationId xmlns:p14="http://schemas.microsoft.com/office/powerpoint/2010/main" val="309182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programmi</a:t>
            </a:r>
            <a:r>
              <a:rPr lang="en-US" dirty="0" smtClean="0"/>
              <a:t> </a:t>
            </a:r>
            <a:r>
              <a:rPr lang="en-US" dirty="0" err="1" smtClean="0"/>
              <a:t>Pyhton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Due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modalita</a:t>
            </a:r>
            <a:r>
              <a:rPr lang="en-US" dirty="0" smtClean="0"/>
              <a:t>’ di </a:t>
            </a:r>
            <a:r>
              <a:rPr lang="en-US" dirty="0" err="1" smtClean="0"/>
              <a:t>esecuzione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Lucida Console"/>
              <a:cs typeface="Lucida Console"/>
            </a:endParaRPr>
          </a:p>
          <a:p>
            <a:pPr marL="7937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cs typeface="Lucida Console"/>
              </a:rPr>
              <a:t>Modalita</a:t>
            </a:r>
            <a:r>
              <a:rPr lang="en-US" dirty="0" smtClean="0">
                <a:cs typeface="Lucida Console"/>
              </a:rPr>
              <a:t>’ </a:t>
            </a:r>
            <a:r>
              <a:rPr lang="en-US" b="1" dirty="0" err="1" smtClean="0">
                <a:cs typeface="Lucida Console"/>
              </a:rPr>
              <a:t>interattiva</a:t>
            </a:r>
            <a:endParaRPr lang="en-US" b="1" dirty="0">
              <a:cs typeface="Lucida Console"/>
            </a:endParaRPr>
          </a:p>
          <a:p>
            <a:pPr marL="336550" lvl="1" indent="0">
              <a:lnSpc>
                <a:spcPct val="13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$</a:t>
            </a:r>
            <a:r>
              <a:rPr lang="en-US" dirty="0">
                <a:latin typeface="Lucida Console"/>
                <a:cs typeface="Lucida Console"/>
              </a:rPr>
              <a:t>$ python </a:t>
            </a:r>
          </a:p>
          <a:p>
            <a:pPr marL="336550" lvl="1" indent="0">
              <a:lnSpc>
                <a:spcPct val="13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   </a:t>
            </a:r>
            <a:r>
              <a:rPr lang="en-US" dirty="0">
                <a:latin typeface="Lucida Console"/>
                <a:cs typeface="Lucida Console"/>
              </a:rPr>
              <a:t>&gt;&gt; a=3+5</a:t>
            </a:r>
          </a:p>
          <a:p>
            <a:pPr marL="619125" lvl="2" indent="0">
              <a:lnSpc>
                <a:spcPct val="12000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 marL="7937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>
                <a:cs typeface="Lucida Console"/>
              </a:rPr>
              <a:t>Modalita</a:t>
            </a:r>
            <a:r>
              <a:rPr lang="en-US" dirty="0" smtClean="0">
                <a:cs typeface="Lucida Console"/>
              </a:rPr>
              <a:t>’ </a:t>
            </a:r>
            <a:r>
              <a:rPr lang="en-US" b="1" dirty="0" smtClean="0">
                <a:cs typeface="Lucida Console"/>
              </a:rPr>
              <a:t>con Program Files</a:t>
            </a:r>
          </a:p>
          <a:p>
            <a:pPr marL="336550" lvl="1" indent="0">
              <a:lnSpc>
                <a:spcPct val="120000"/>
              </a:lnSpc>
              <a:buNone/>
            </a:pPr>
            <a:r>
              <a:rPr lang="en-US" dirty="0" smtClean="0">
                <a:cs typeface="Lucida Console"/>
              </a:rPr>
              <a:t>      $$  </a:t>
            </a:r>
            <a:r>
              <a:rPr lang="en-US" dirty="0" smtClean="0">
                <a:latin typeface="Lucida Console"/>
                <a:cs typeface="Lucida Console"/>
              </a:rPr>
              <a:t>vim </a:t>
            </a:r>
            <a:r>
              <a:rPr lang="en-US" dirty="0" err="1" smtClean="0">
                <a:latin typeface="Lucida Console"/>
                <a:cs typeface="Lucida Console"/>
              </a:rPr>
              <a:t>myprogram.py</a:t>
            </a:r>
            <a:endParaRPr lang="en-US" dirty="0" smtClean="0">
              <a:latin typeface="Lucida Console"/>
              <a:cs typeface="Lucida Console"/>
            </a:endParaRPr>
          </a:p>
          <a:p>
            <a:pPr marL="3365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   $$ python </a:t>
            </a:r>
            <a:r>
              <a:rPr lang="en-US" dirty="0" err="1" smtClean="0">
                <a:latin typeface="Lucida Console"/>
                <a:cs typeface="Lucida Console"/>
              </a:rPr>
              <a:t>myprogram.py</a:t>
            </a:r>
            <a:endParaRPr lang="en-US" dirty="0">
              <a:latin typeface="Lucida Console"/>
              <a:cs typeface="Lucida Console"/>
            </a:endParaRPr>
          </a:p>
          <a:p>
            <a:pPr marL="793750" lvl="1" indent="-457200">
              <a:lnSpc>
                <a:spcPct val="120000"/>
              </a:lnSpc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455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Non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esserci</a:t>
            </a:r>
            <a:r>
              <a:rPr lang="en-US" dirty="0" smtClean="0"/>
              <a:t> </a:t>
            </a:r>
            <a:r>
              <a:rPr lang="en-US" dirty="0" err="1" smtClean="0"/>
              <a:t>duplicazioni</a:t>
            </a:r>
            <a:r>
              <a:rPr lang="en-US" dirty="0" smtClean="0"/>
              <a:t> di </a:t>
            </a:r>
            <a:r>
              <a:rPr lang="en-US" dirty="0" err="1" smtClean="0"/>
              <a:t>chiavi</a:t>
            </a:r>
            <a:r>
              <a:rPr lang="en-US" dirty="0" smtClean="0"/>
              <a:t> in un </a:t>
            </a:r>
            <a:r>
              <a:rPr lang="en-US" dirty="0" err="1" smtClean="0"/>
              <a:t>dizionario</a:t>
            </a:r>
            <a:r>
              <a:rPr lang="en-US" dirty="0" smtClean="0"/>
              <a:t>.</a:t>
            </a:r>
            <a:endParaRPr lang="en-US" dirty="0">
              <a:latin typeface="Lucida Console"/>
              <a:cs typeface="Lucida Console"/>
            </a:endParaRPr>
          </a:p>
          <a:p>
            <a:pPr>
              <a:lnSpc>
                <a:spcPct val="120000"/>
              </a:lnSpc>
            </a:pP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di un </a:t>
            </a:r>
            <a:r>
              <a:rPr lang="en-US" dirty="0" err="1" smtClean="0"/>
              <a:t>dizionario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ordinati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dirty="0" err="1" smtClean="0"/>
              <a:t>Valori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chiavi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assumere</a:t>
            </a:r>
            <a:r>
              <a:rPr lang="en-US" dirty="0" smtClean="0"/>
              <a:t>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. Non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chiavi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lo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>
                <a:latin typeface="Lucida Console"/>
                <a:cs typeface="Lucida Console"/>
              </a:rPr>
              <a:t>dict</a:t>
            </a:r>
            <a:r>
              <a:rPr lang="en-US" dirty="0" smtClean="0">
                <a:latin typeface="Lucida Console"/>
                <a:cs typeface="Lucida Console"/>
              </a:rPr>
              <a:t>={“0”:120,”Marco”:32,”1.0”:[1,2,3]}</a:t>
            </a:r>
          </a:p>
        </p:txBody>
      </p:sp>
    </p:spTree>
    <p:extLst>
      <p:ext uri="{BB962C8B-B14F-4D97-AF65-F5344CB8AC3E}">
        <p14:creationId xmlns:p14="http://schemas.microsoft.com/office/powerpoint/2010/main" val="390190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ES8</a:t>
            </a:r>
            <a:r>
              <a:rPr lang="en-US" dirty="0" smtClean="0"/>
              <a:t>) </a:t>
            </a:r>
            <a:r>
              <a:rPr lang="en-US" dirty="0" err="1" smtClean="0"/>
              <a:t>Scrivere</a:t>
            </a:r>
            <a:r>
              <a:rPr lang="en-US" dirty="0" smtClean="0"/>
              <a:t>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calcola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prodotto</a:t>
            </a:r>
            <a:r>
              <a:rPr lang="en-US" dirty="0" smtClean="0"/>
              <a:t> di due </a:t>
            </a:r>
            <a:r>
              <a:rPr lang="en-US" dirty="0" err="1" smtClean="0"/>
              <a:t>matrici</a:t>
            </a:r>
            <a:r>
              <a:rPr lang="en-US" dirty="0" smtClean="0"/>
              <a:t> (</a:t>
            </a:r>
            <a:r>
              <a:rPr lang="en-US" dirty="0" err="1" smtClean="0"/>
              <a:t>supponiamo</a:t>
            </a:r>
            <a:r>
              <a:rPr lang="en-US" dirty="0" smtClean="0"/>
              <a:t> </a:t>
            </a:r>
            <a:r>
              <a:rPr lang="en-US" dirty="0" err="1" smtClean="0"/>
              <a:t>entrambe</a:t>
            </a:r>
            <a:r>
              <a:rPr lang="en-US" dirty="0" smtClean="0"/>
              <a:t> le </a:t>
            </a:r>
            <a:r>
              <a:rPr lang="en-US" dirty="0" err="1" smtClean="0"/>
              <a:t>matrici</a:t>
            </a:r>
            <a:r>
              <a:rPr lang="en-US" dirty="0" smtClean="0"/>
              <a:t> </a:t>
            </a:r>
            <a:r>
              <a:rPr lang="en-US" dirty="0" err="1" smtClean="0"/>
              <a:t>abbiano</a:t>
            </a:r>
            <a:r>
              <a:rPr lang="en-US" dirty="0" smtClean="0"/>
              <a:t>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cs typeface="Lucida Console"/>
              </a:rPr>
              <a:t>(</a:t>
            </a:r>
            <a:r>
              <a:rPr lang="en-US" b="1" dirty="0" smtClean="0">
                <a:solidFill>
                  <a:srgbClr val="FF0000"/>
                </a:solidFill>
                <a:cs typeface="Lucida Console"/>
              </a:rPr>
              <a:t>ES9</a:t>
            </a:r>
            <a:r>
              <a:rPr lang="en-US" dirty="0" smtClean="0">
                <a:cs typeface="Lucida Console"/>
              </a:rPr>
              <a:t>) </a:t>
            </a:r>
            <a:r>
              <a:rPr lang="en-US" dirty="0" err="1" smtClean="0">
                <a:cs typeface="Lucida Console"/>
              </a:rPr>
              <a:t>Ottimizzare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il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programma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precedente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nel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caso</a:t>
            </a:r>
            <a:r>
              <a:rPr lang="en-US" dirty="0" smtClean="0">
                <a:cs typeface="Lucida Console"/>
              </a:rPr>
              <a:t> in cui le </a:t>
            </a:r>
            <a:r>
              <a:rPr lang="en-US" dirty="0" err="1" smtClean="0">
                <a:cs typeface="Lucida Console"/>
              </a:rPr>
              <a:t>matrici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siano</a:t>
            </a:r>
            <a:r>
              <a:rPr lang="en-US" dirty="0" smtClean="0">
                <a:cs typeface="Lucida Console"/>
              </a:rPr>
              <a:t> sparse (</a:t>
            </a:r>
            <a:r>
              <a:rPr lang="en-US" dirty="0" err="1" smtClean="0">
                <a:cs typeface="Lucida Console"/>
              </a:rPr>
              <a:t>cioe</a:t>
            </a:r>
            <a:r>
              <a:rPr lang="en-US" dirty="0" smtClean="0">
                <a:cs typeface="Lucida Console"/>
              </a:rPr>
              <a:t>’ gran parte </a:t>
            </a:r>
            <a:r>
              <a:rPr lang="en-US" dirty="0" err="1" smtClean="0">
                <a:cs typeface="Lucida Console"/>
              </a:rPr>
              <a:t>dei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valori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delle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matrici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siano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settati</a:t>
            </a:r>
            <a:r>
              <a:rPr lang="en-US" dirty="0" smtClean="0">
                <a:cs typeface="Lucida Console"/>
              </a:rPr>
              <a:t> a 0)</a:t>
            </a:r>
            <a:endParaRPr lang="en-US" sz="2400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34192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ES10</a:t>
            </a:r>
            <a:r>
              <a:rPr lang="en-US" dirty="0" smtClean="0"/>
              <a:t>)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l’output</a:t>
            </a:r>
            <a:r>
              <a:rPr lang="en-US" dirty="0" smtClean="0"/>
              <a:t> del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seguente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Lucida Console"/>
                <a:cs typeface="Lucida Console"/>
              </a:rPr>
              <a:t>s</a:t>
            </a:r>
            <a:r>
              <a:rPr lang="en-US" sz="2400" dirty="0" err="1" smtClean="0">
                <a:latin typeface="Lucida Console"/>
                <a:cs typeface="Lucida Console"/>
              </a:rPr>
              <a:t>tr</a:t>
            </a:r>
            <a:r>
              <a:rPr lang="en-US" sz="2400" dirty="0" smtClean="0">
                <a:latin typeface="Lucida Console"/>
                <a:cs typeface="Lucida Console"/>
              </a:rPr>
              <a:t>=“hello”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Lucida Console"/>
                <a:cs typeface="Lucida Console"/>
              </a:rPr>
              <a:t>d</a:t>
            </a:r>
            <a:r>
              <a:rPr lang="en-US" dirty="0" err="1" smtClean="0">
                <a:latin typeface="Lucida Console"/>
                <a:cs typeface="Lucida Console"/>
              </a:rPr>
              <a:t>ict</a:t>
            </a:r>
            <a:r>
              <a:rPr lang="en-US" dirty="0" smtClean="0">
                <a:latin typeface="Lucida Console"/>
                <a:cs typeface="Lucida Console"/>
              </a:rPr>
              <a:t>={‘h’:1,’e’:2,’l’:3}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latin typeface="Lucida Console"/>
                <a:cs typeface="Lucida Console"/>
              </a:rPr>
              <a:t>val</a:t>
            </a:r>
            <a:r>
              <a:rPr lang="en-US" dirty="0" smtClean="0">
                <a:latin typeface="Lucida Console"/>
                <a:cs typeface="Lucida Console"/>
              </a:rPr>
              <a:t>=0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f</a:t>
            </a:r>
            <a:r>
              <a:rPr lang="en-US" sz="2400" dirty="0" smtClean="0">
                <a:latin typeface="Lucida Console"/>
                <a:cs typeface="Lucida Console"/>
              </a:rPr>
              <a:t>or c in </a:t>
            </a:r>
            <a:r>
              <a:rPr lang="en-US" sz="2400" dirty="0" err="1" smtClean="0">
                <a:latin typeface="Lucida Console"/>
                <a:cs typeface="Lucida Console"/>
              </a:rPr>
              <a:t>str</a:t>
            </a:r>
            <a:r>
              <a:rPr lang="en-US" sz="24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val</a:t>
            </a:r>
            <a:r>
              <a:rPr lang="en-US" dirty="0" smtClean="0">
                <a:latin typeface="Lucida Console"/>
                <a:cs typeface="Lucida Console"/>
              </a:rPr>
              <a:t>=</a:t>
            </a:r>
            <a:r>
              <a:rPr lang="en-US" dirty="0" err="1" smtClean="0">
                <a:latin typeface="Lucida Console"/>
                <a:cs typeface="Lucida Console"/>
              </a:rPr>
              <a:t>val+dict.get</a:t>
            </a:r>
            <a:r>
              <a:rPr lang="en-US" dirty="0" smtClean="0">
                <a:latin typeface="Lucida Console"/>
                <a:cs typeface="Lucida Console"/>
              </a:rPr>
              <a:t>(c,-1)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p</a:t>
            </a:r>
            <a:r>
              <a:rPr lang="en-US" sz="2400" dirty="0" smtClean="0">
                <a:latin typeface="Lucida Console"/>
                <a:cs typeface="Lucida Console"/>
              </a:rPr>
              <a:t>rint </a:t>
            </a:r>
            <a:r>
              <a:rPr lang="en-US" sz="2400" dirty="0" err="1" smtClean="0">
                <a:latin typeface="Lucida Console"/>
                <a:cs typeface="Lucida Console"/>
              </a:rPr>
              <a:t>val</a:t>
            </a:r>
            <a:endParaRPr lang="en-US" sz="2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84184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Dizionari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/>
              <a:t>(</a:t>
            </a:r>
            <a:r>
              <a:rPr lang="en-US" sz="9600" b="1" dirty="0" smtClean="0">
                <a:solidFill>
                  <a:srgbClr val="FF0000"/>
                </a:solidFill>
              </a:rPr>
              <a:t>ES11</a:t>
            </a:r>
            <a:r>
              <a:rPr lang="en-US" sz="9600" dirty="0" smtClean="0"/>
              <a:t>) </a:t>
            </a:r>
            <a:r>
              <a:rPr lang="en-US" sz="9600" dirty="0" err="1" smtClean="0"/>
              <a:t>Indicare</a:t>
            </a:r>
            <a:r>
              <a:rPr lang="en-US" sz="9600" dirty="0" smtClean="0"/>
              <a:t> </a:t>
            </a:r>
            <a:r>
              <a:rPr lang="en-US" sz="9600" dirty="0" err="1" smtClean="0"/>
              <a:t>l’output</a:t>
            </a:r>
            <a:r>
              <a:rPr lang="en-US" sz="9600" dirty="0" smtClean="0"/>
              <a:t> del </a:t>
            </a:r>
            <a:r>
              <a:rPr lang="en-US" sz="9600" dirty="0" err="1" smtClean="0"/>
              <a:t>programma</a:t>
            </a:r>
            <a:r>
              <a:rPr lang="en-US" sz="9600" dirty="0" smtClean="0"/>
              <a:t> </a:t>
            </a:r>
            <a:r>
              <a:rPr lang="en-US" sz="9600" dirty="0" err="1" smtClean="0"/>
              <a:t>seguente</a:t>
            </a:r>
            <a:r>
              <a:rPr lang="en-US" sz="9600" dirty="0" smtClean="0"/>
              <a:t>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err="1">
                <a:latin typeface="Lucida Console"/>
                <a:cs typeface="Lucida Console"/>
              </a:rPr>
              <a:t>def</a:t>
            </a:r>
            <a:r>
              <a:rPr lang="en-US" sz="9600" dirty="0">
                <a:latin typeface="Lucida Console"/>
                <a:cs typeface="Lucida Console"/>
              </a:rPr>
              <a:t> fun(</a:t>
            </a:r>
            <a:r>
              <a:rPr lang="en-US" sz="9600" dirty="0" err="1">
                <a:latin typeface="Lucida Console"/>
                <a:cs typeface="Lucida Console"/>
              </a:rPr>
              <a:t>d,x</a:t>
            </a:r>
            <a:r>
              <a:rPr lang="en-US" sz="96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if </a:t>
            </a:r>
            <a:r>
              <a:rPr lang="en-US" sz="9600" dirty="0" err="1">
                <a:latin typeface="Lucida Console"/>
                <a:cs typeface="Lucida Console"/>
              </a:rPr>
              <a:t>d.has_key</a:t>
            </a:r>
            <a:r>
              <a:rPr lang="en-US" sz="9600" dirty="0">
                <a:latin typeface="Lucida Console"/>
                <a:cs typeface="Lucida Console"/>
              </a:rPr>
              <a:t>(x):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	d[x]=3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err="1">
                <a:latin typeface="Lucida Console"/>
                <a:cs typeface="Lucida Console"/>
              </a:rPr>
              <a:t>dic</a:t>
            </a:r>
            <a:r>
              <a:rPr lang="en-US" sz="9600" dirty="0">
                <a:latin typeface="Lucida Console"/>
                <a:cs typeface="Lucida Console"/>
              </a:rPr>
              <a:t>={‘a’:1,’b’:2,’c’:4}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dic2=</a:t>
            </a:r>
            <a:r>
              <a:rPr lang="en-US" sz="9600" dirty="0" err="1">
                <a:latin typeface="Lucida Console"/>
                <a:cs typeface="Lucida Console"/>
              </a:rPr>
              <a:t>dic.copy</a:t>
            </a:r>
            <a:r>
              <a:rPr lang="en-US" sz="9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dic3=</a:t>
            </a:r>
            <a:r>
              <a:rPr lang="en-US" sz="9600" dirty="0" err="1">
                <a:latin typeface="Lucida Console"/>
                <a:cs typeface="Lucida Console"/>
              </a:rPr>
              <a:t>dic</a:t>
            </a:r>
            <a:endParaRPr lang="en-US" sz="9600" dirty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del </a:t>
            </a:r>
            <a:r>
              <a:rPr lang="en-US" sz="9600" dirty="0" err="1">
                <a:latin typeface="Lucida Console"/>
                <a:cs typeface="Lucida Console"/>
              </a:rPr>
              <a:t>dic</a:t>
            </a:r>
            <a:r>
              <a:rPr lang="en-US" sz="9600" dirty="0">
                <a:latin typeface="Lucida Console"/>
                <a:cs typeface="Lucida Console"/>
              </a:rPr>
              <a:t>[‘a’]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fun(dic2,’a’)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fun(dic3,’a’)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dic2[‘b’]=dic2[‘a’]+dic3.get(‘a’,-2)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smtClean="0">
                <a:latin typeface="Lucida Console"/>
                <a:cs typeface="Lucida Console"/>
              </a:rPr>
              <a:t>print </a:t>
            </a:r>
            <a:r>
              <a:rPr lang="en-US" sz="9600" dirty="0">
                <a:latin typeface="Lucida Console"/>
                <a:cs typeface="Lucida Console"/>
              </a:rPr>
              <a:t>dic2[‘b’]</a:t>
            </a:r>
          </a:p>
        </p:txBody>
      </p:sp>
    </p:spTree>
    <p:extLst>
      <p:ext uri="{BB962C8B-B14F-4D97-AF65-F5344CB8AC3E}">
        <p14:creationId xmlns:p14="http://schemas.microsoft.com/office/powerpoint/2010/main" val="304426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Python e’ un </a:t>
            </a:r>
            <a:r>
              <a:rPr lang="en-US" b="1" dirty="0" err="1" smtClean="0"/>
              <a:t>linguaggio</a:t>
            </a:r>
            <a:r>
              <a:rPr lang="en-US" b="1" dirty="0" smtClean="0"/>
              <a:t> ad </a:t>
            </a:r>
            <a:r>
              <a:rPr lang="en-US" b="1" dirty="0" err="1" smtClean="0"/>
              <a:t>oggetti</a:t>
            </a:r>
            <a:r>
              <a:rPr lang="en-US" dirty="0" smtClean="0"/>
              <a:t>; </a:t>
            </a:r>
            <a:r>
              <a:rPr lang="en-US" dirty="0" err="1" smtClean="0"/>
              <a:t>l’astrazione</a:t>
            </a:r>
            <a:r>
              <a:rPr lang="en-US" dirty="0" smtClean="0"/>
              <a:t> di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oggetto</a:t>
            </a:r>
            <a:r>
              <a:rPr lang="en-US" dirty="0" smtClean="0"/>
              <a:t> ha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in </a:t>
            </a:r>
            <a:r>
              <a:rPr lang="en-US" dirty="0" err="1" smtClean="0"/>
              <a:t>comune</a:t>
            </a:r>
            <a:r>
              <a:rPr lang="en-US" dirty="0" smtClean="0"/>
              <a:t> con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linguaggi</a:t>
            </a:r>
            <a:r>
              <a:rPr lang="en-US" dirty="0" smtClean="0"/>
              <a:t> di </a:t>
            </a:r>
            <a:r>
              <a:rPr lang="en-US" dirty="0" err="1" smtClean="0"/>
              <a:t>programmazione</a:t>
            </a:r>
            <a:r>
              <a:rPr lang="en-US" dirty="0" smtClean="0"/>
              <a:t> (</a:t>
            </a:r>
            <a:r>
              <a:rPr lang="en-US" dirty="0" err="1" smtClean="0"/>
              <a:t>es</a:t>
            </a:r>
            <a:r>
              <a:rPr lang="en-US" dirty="0" smtClean="0"/>
              <a:t>. Java)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 	</a:t>
            </a:r>
            <a:r>
              <a:rPr lang="en-US" dirty="0" smtClean="0">
                <a:latin typeface="Lucida Console"/>
                <a:cs typeface="Lucida Console"/>
              </a:rPr>
              <a:t>class Point: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def</a:t>
            </a:r>
            <a:r>
              <a:rPr lang="en-US" dirty="0" smtClean="0">
                <a:latin typeface="Lucida Console"/>
                <a:cs typeface="Lucida Console"/>
              </a:rPr>
              <a:t> __</a:t>
            </a:r>
            <a:r>
              <a:rPr lang="en-US" dirty="0" err="1" smtClean="0">
                <a:latin typeface="Lucida Console"/>
                <a:cs typeface="Lucida Console"/>
              </a:rPr>
              <a:t>init</a:t>
            </a:r>
            <a:r>
              <a:rPr lang="en-US" dirty="0" smtClean="0">
                <a:latin typeface="Lucida Console"/>
                <a:cs typeface="Lucida Console"/>
              </a:rPr>
              <a:t>__(</a:t>
            </a:r>
            <a:r>
              <a:rPr lang="en-US" dirty="0" err="1" smtClean="0">
                <a:latin typeface="Lucida Console"/>
                <a:cs typeface="Lucida Console"/>
              </a:rPr>
              <a:t>self,x</a:t>
            </a:r>
            <a:r>
              <a:rPr lang="en-US" dirty="0" smtClean="0">
                <a:latin typeface="Lucida Console"/>
                <a:cs typeface="Lucida Console"/>
              </a:rPr>
              <a:t>=0,y=0):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		</a:t>
            </a:r>
            <a:r>
              <a:rPr lang="en-US" dirty="0" err="1" smtClean="0">
                <a:latin typeface="Lucida Console"/>
                <a:cs typeface="Lucida Console"/>
              </a:rPr>
              <a:t>self.x</a:t>
            </a:r>
            <a:r>
              <a:rPr lang="en-US" dirty="0" smtClean="0">
                <a:latin typeface="Lucida Console"/>
                <a:cs typeface="Lucida Console"/>
              </a:rPr>
              <a:t>=x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		</a:t>
            </a:r>
            <a:r>
              <a:rPr lang="en-US" dirty="0" err="1" smtClean="0">
                <a:latin typeface="Lucida Console"/>
                <a:cs typeface="Lucida Console"/>
              </a:rPr>
              <a:t>self.y</a:t>
            </a:r>
            <a:r>
              <a:rPr lang="en-US" dirty="0" smtClean="0">
                <a:latin typeface="Lucida Console"/>
                <a:cs typeface="Lucida Console"/>
              </a:rPr>
              <a:t>=y</a:t>
            </a:r>
          </a:p>
        </p:txBody>
      </p:sp>
    </p:spTree>
    <p:extLst>
      <p:ext uri="{BB962C8B-B14F-4D97-AF65-F5344CB8AC3E}">
        <p14:creationId xmlns:p14="http://schemas.microsoft.com/office/powerpoint/2010/main" val="252791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init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smtClean="0"/>
              <a:t> e’ Il </a:t>
            </a:r>
            <a:r>
              <a:rPr lang="en-US" dirty="0" err="1" smtClean="0"/>
              <a:t>costruttore</a:t>
            </a:r>
            <a:r>
              <a:rPr lang="en-US" dirty="0" smtClean="0"/>
              <a:t> 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Lucida Console"/>
                <a:cs typeface="Lucida Console"/>
              </a:rPr>
              <a:t>s</a:t>
            </a:r>
            <a:r>
              <a:rPr lang="en-US" dirty="0" smtClean="0">
                <a:latin typeface="Lucida Console"/>
                <a:cs typeface="Lucida Console"/>
              </a:rPr>
              <a:t>elf</a:t>
            </a:r>
            <a:r>
              <a:rPr lang="en-US" dirty="0" smtClean="0"/>
              <a:t> 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all’oggetto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,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quale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accedere</a:t>
            </a:r>
            <a:r>
              <a:rPr lang="en-US" dirty="0" smtClean="0"/>
              <a:t> ad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</a:t>
            </a:r>
            <a:r>
              <a:rPr lang="en-US" dirty="0" err="1" smtClean="0"/>
              <a:t>dell’oggetto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. E’ </a:t>
            </a:r>
            <a:r>
              <a:rPr lang="en-US" dirty="0" err="1" smtClean="0"/>
              <a:t>il</a:t>
            </a:r>
            <a:r>
              <a:rPr lang="en-US" dirty="0" smtClean="0"/>
              <a:t> primo </a:t>
            </a:r>
            <a:r>
              <a:rPr lang="en-US" dirty="0" err="1" smtClean="0"/>
              <a:t>parametro</a:t>
            </a:r>
            <a:r>
              <a:rPr lang="en-US" dirty="0" smtClean="0"/>
              <a:t> di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, ma non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passato</a:t>
            </a:r>
            <a:r>
              <a:rPr lang="en-US" dirty="0" smtClean="0"/>
              <a:t> dal </a:t>
            </a:r>
            <a:r>
              <a:rPr lang="en-US" dirty="0" err="1" smtClean="0"/>
              <a:t>chiamante</a:t>
            </a:r>
            <a:r>
              <a:rPr lang="en-US" dirty="0" smtClean="0"/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		</a:t>
            </a:r>
            <a:r>
              <a:rPr lang="en-US" sz="2000" dirty="0" smtClean="0">
                <a:latin typeface="Lucida Console"/>
                <a:cs typeface="Lucida Console"/>
              </a:rPr>
              <a:t>class Point: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	</a:t>
            </a:r>
            <a:r>
              <a:rPr lang="en-US" sz="2000" dirty="0" smtClean="0">
                <a:latin typeface="Lucida Console"/>
                <a:cs typeface="Lucida Console"/>
              </a:rPr>
              <a:t>		</a:t>
            </a:r>
            <a:r>
              <a:rPr lang="en-US" sz="2000" dirty="0" err="1" smtClean="0">
                <a:latin typeface="Lucida Console"/>
                <a:cs typeface="Lucida Console"/>
              </a:rPr>
              <a:t>def</a:t>
            </a:r>
            <a:r>
              <a:rPr lang="en-US" sz="2000" dirty="0" smtClean="0">
                <a:latin typeface="Lucida Console"/>
                <a:cs typeface="Lucida Console"/>
              </a:rPr>
              <a:t> distance(self, other):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	</a:t>
            </a:r>
            <a:r>
              <a:rPr lang="en-US" sz="2000" dirty="0" smtClean="0">
                <a:latin typeface="Lucida Console"/>
                <a:cs typeface="Lucida Console"/>
              </a:rPr>
              <a:t>			…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		</a:t>
            </a:r>
            <a:r>
              <a:rPr lang="en-US" sz="2000" dirty="0" smtClean="0">
                <a:latin typeface="Lucida Console"/>
                <a:cs typeface="Lucida Console"/>
              </a:rPr>
              <a:t>p= Point(10,20)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	</a:t>
            </a:r>
            <a:r>
              <a:rPr lang="en-US" sz="2000" dirty="0" smtClean="0">
                <a:latin typeface="Lucida Console"/>
                <a:cs typeface="Lucida Console"/>
              </a:rPr>
              <a:t>	p1=Point(20,30)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	</a:t>
            </a:r>
            <a:r>
              <a:rPr lang="en-US" sz="2000" dirty="0" smtClean="0">
                <a:latin typeface="Lucida Console"/>
                <a:cs typeface="Lucida Console"/>
              </a:rPr>
              <a:t>	</a:t>
            </a:r>
            <a:r>
              <a:rPr lang="en-US" sz="2000" dirty="0" err="1" smtClean="0">
                <a:latin typeface="Lucida Console"/>
                <a:cs typeface="Lucida Console"/>
              </a:rPr>
              <a:t>p.distance</a:t>
            </a:r>
            <a:r>
              <a:rPr lang="en-US" sz="2000" dirty="0" smtClean="0">
                <a:latin typeface="Lucida Console"/>
                <a:cs typeface="Lucida Console"/>
              </a:rPr>
              <a:t>(p1) </a:t>
            </a:r>
            <a:r>
              <a:rPr lang="en-US" sz="2300" b="1" dirty="0" smtClean="0">
                <a:cs typeface="Lucida Console"/>
              </a:rPr>
              <a:t>=&gt; NON: </a:t>
            </a:r>
            <a:r>
              <a:rPr lang="en-US" sz="2300" b="1" dirty="0" err="1" smtClean="0">
                <a:cs typeface="Lucida Console"/>
              </a:rPr>
              <a:t>p.distance</a:t>
            </a:r>
            <a:r>
              <a:rPr lang="en-US" sz="2300" b="1" dirty="0" smtClean="0">
                <a:cs typeface="Lucida Console"/>
              </a:rPr>
              <a:t>(p,p1)!!</a:t>
            </a:r>
            <a:r>
              <a:rPr lang="en-US" sz="2000" dirty="0" smtClean="0">
                <a:latin typeface="Lucida Console"/>
                <a:cs typeface="Lucida Console"/>
              </a:rPr>
              <a:t>  </a:t>
            </a:r>
            <a:r>
              <a:rPr lang="en-US" sz="2000" dirty="0">
                <a:latin typeface="Lucida Console"/>
                <a:cs typeface="Lucida Console"/>
              </a:rPr>
              <a:t>	</a:t>
            </a:r>
            <a:endParaRPr lang="en-US" sz="20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47676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Come in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linguaggi</a:t>
            </a:r>
            <a:r>
              <a:rPr lang="en-US" dirty="0" smtClean="0"/>
              <a:t> ad </a:t>
            </a:r>
            <a:r>
              <a:rPr lang="en-US" dirty="0" err="1" smtClean="0"/>
              <a:t>oggetti</a:t>
            </a:r>
            <a:r>
              <a:rPr lang="en-US" dirty="0" smtClean="0"/>
              <a:t>, e’ </a:t>
            </a:r>
            <a:r>
              <a:rPr lang="en-US" dirty="0" err="1" smtClean="0"/>
              <a:t>possibile</a:t>
            </a:r>
            <a:r>
              <a:rPr lang="en-US" dirty="0" smtClean="0"/>
              <a:t> fare </a:t>
            </a:r>
            <a:r>
              <a:rPr lang="en-US" b="1" dirty="0" smtClean="0"/>
              <a:t>overloading</a:t>
            </a:r>
            <a:r>
              <a:rPr lang="en-US" dirty="0" smtClean="0"/>
              <a:t> di </a:t>
            </a:r>
            <a:r>
              <a:rPr lang="en-US" dirty="0" err="1" smtClean="0"/>
              <a:t>operatori</a:t>
            </a:r>
            <a:r>
              <a:rPr lang="en-US" dirty="0" smtClean="0"/>
              <a:t> built-in (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  <a:r>
              <a:rPr lang="en-US" dirty="0" err="1"/>
              <a:t>a</a:t>
            </a:r>
            <a:r>
              <a:rPr lang="en-US" dirty="0" err="1" smtClean="0"/>
              <a:t>ddizione</a:t>
            </a:r>
            <a:r>
              <a:rPr lang="en-US" dirty="0" smtClean="0"/>
              <a:t>, </a:t>
            </a:r>
            <a:r>
              <a:rPr lang="en-US" dirty="0" err="1" smtClean="0"/>
              <a:t>moltiplicazione</a:t>
            </a:r>
            <a:r>
              <a:rPr lang="en-US" dirty="0" smtClean="0"/>
              <a:t>, </a:t>
            </a:r>
            <a:r>
              <a:rPr lang="en-US" dirty="0" err="1" smtClean="0"/>
              <a:t>sottrazione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	</a:t>
            </a:r>
            <a:r>
              <a:rPr lang="en-US" sz="1800" dirty="0" err="1" smtClean="0">
                <a:latin typeface="Lucida Console"/>
                <a:cs typeface="Lucida Console"/>
              </a:rPr>
              <a:t>def</a:t>
            </a:r>
            <a:r>
              <a:rPr lang="en-US" sz="1800" dirty="0" smtClean="0">
                <a:latin typeface="Lucida Console"/>
                <a:cs typeface="Lucida Console"/>
              </a:rPr>
              <a:t> __add__(self, other):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		return Point(</a:t>
            </a:r>
            <a:r>
              <a:rPr lang="en-US" sz="1800" dirty="0" err="1" smtClean="0">
                <a:latin typeface="Lucida Console"/>
                <a:cs typeface="Lucida Console"/>
              </a:rPr>
              <a:t>self.x+other.x,self.y+other.y</a:t>
            </a:r>
            <a:r>
              <a:rPr lang="en-US" sz="1800" dirty="0" smtClean="0">
                <a:latin typeface="Lucida Console"/>
                <a:cs typeface="Lucida Console"/>
              </a:rPr>
              <a:t>)</a:t>
            </a:r>
            <a:r>
              <a:rPr lang="en-US" sz="18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Point p1=new Point(x1,y1)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Point p2=new Point(x2,y2)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p3=p1 + p2</a:t>
            </a:r>
            <a:r>
              <a:rPr lang="en-US" dirty="0">
                <a:latin typeface="Lucida Console"/>
                <a:cs typeface="Lucida Console"/>
              </a:rPr>
              <a:t>	</a:t>
            </a:r>
            <a:endParaRPr lang="en-US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9708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Come in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linguaggi</a:t>
            </a:r>
            <a:r>
              <a:rPr lang="en-US" dirty="0" smtClean="0"/>
              <a:t> ad </a:t>
            </a:r>
            <a:r>
              <a:rPr lang="en-US" dirty="0" err="1" smtClean="0"/>
              <a:t>oggetti</a:t>
            </a:r>
            <a:r>
              <a:rPr lang="en-US" dirty="0" smtClean="0"/>
              <a:t>, 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gerarchie</a:t>
            </a:r>
            <a:r>
              <a:rPr lang="en-US" dirty="0" smtClean="0"/>
              <a:t> di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l’ereditarieta</a:t>
            </a:r>
            <a:r>
              <a:rPr lang="en-US" dirty="0" smtClean="0"/>
              <a:t>’.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Come C++, Python </a:t>
            </a:r>
            <a:r>
              <a:rPr lang="en-US" dirty="0" err="1" smtClean="0"/>
              <a:t>supporta</a:t>
            </a:r>
            <a:r>
              <a:rPr lang="en-US" dirty="0" smtClean="0"/>
              <a:t> </a:t>
            </a:r>
            <a:r>
              <a:rPr lang="en-US" dirty="0" err="1" smtClean="0"/>
              <a:t>l’ereditarieta</a:t>
            </a:r>
            <a:r>
              <a:rPr lang="en-US" dirty="0" smtClean="0"/>
              <a:t>’ </a:t>
            </a:r>
            <a:r>
              <a:rPr lang="en-US" dirty="0" err="1" smtClean="0"/>
              <a:t>multipla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Per </a:t>
            </a:r>
            <a:r>
              <a:rPr lang="en-US" dirty="0" err="1"/>
              <a:t>indicare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Point3D</a:t>
            </a:r>
            <a:r>
              <a:rPr lang="en-US" dirty="0"/>
              <a:t> e’ </a:t>
            </a:r>
            <a:r>
              <a:rPr lang="en-US" dirty="0" err="1"/>
              <a:t>figlia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>
                <a:latin typeface="Lucida Console"/>
                <a:cs typeface="Lucida Console"/>
              </a:rPr>
              <a:t>Point</a:t>
            </a:r>
            <a:r>
              <a:rPr lang="en-US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>
                <a:latin typeface="Lucida Console"/>
                <a:cs typeface="Lucida Console"/>
              </a:rPr>
              <a:t>class Point3D(Point):</a:t>
            </a:r>
          </a:p>
        </p:txBody>
      </p:sp>
    </p:spTree>
    <p:extLst>
      <p:ext uri="{BB962C8B-B14F-4D97-AF65-F5344CB8AC3E}">
        <p14:creationId xmlns:p14="http://schemas.microsoft.com/office/powerpoint/2010/main" val="322117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cs typeface="Lucida Console"/>
              </a:rPr>
              <a:t>Esistono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alcuni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metodi</a:t>
            </a:r>
            <a:r>
              <a:rPr lang="en-US" dirty="0" smtClean="0">
                <a:cs typeface="Lucida Console"/>
              </a:rPr>
              <a:t> di </a:t>
            </a:r>
            <a:r>
              <a:rPr lang="en-US" dirty="0" err="1" smtClean="0">
                <a:cs typeface="Lucida Console"/>
              </a:rPr>
              <a:t>classe</a:t>
            </a:r>
            <a:r>
              <a:rPr lang="en-US" dirty="0" smtClean="0">
                <a:cs typeface="Lucida Console"/>
              </a:rPr>
              <a:t> “</a:t>
            </a:r>
            <a:r>
              <a:rPr lang="en-US" dirty="0" err="1" smtClean="0">
                <a:cs typeface="Lucida Console"/>
              </a:rPr>
              <a:t>speciali</a:t>
            </a:r>
            <a:r>
              <a:rPr lang="en-US" dirty="0" smtClean="0">
                <a:cs typeface="Lucida Console"/>
              </a:rPr>
              <a:t>”: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repr</a:t>
            </a:r>
            <a:r>
              <a:rPr lang="en-US" dirty="0" smtClean="0">
                <a:latin typeface="Lucida Console"/>
                <a:cs typeface="Lucida Console"/>
              </a:rPr>
              <a:t>__ </a:t>
            </a:r>
            <a:r>
              <a:rPr lang="en-US" dirty="0" err="1" smtClean="0">
                <a:cs typeface="Lucida Console"/>
              </a:rPr>
              <a:t>ritorna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rappresentazione</a:t>
            </a:r>
            <a:r>
              <a:rPr lang="en-US" dirty="0" smtClean="0">
                <a:cs typeface="Lucida Console"/>
              </a:rPr>
              <a:t> di un </a:t>
            </a:r>
            <a:r>
              <a:rPr lang="en-US" dirty="0" err="1" smtClean="0">
                <a:cs typeface="Lucida Console"/>
              </a:rPr>
              <a:t>oggetto</a:t>
            </a:r>
            <a:r>
              <a:rPr lang="en-US" dirty="0" smtClean="0">
                <a:cs typeface="Lucida Console"/>
              </a:rPr>
              <a:t> sotto forma di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stringa</a:t>
            </a:r>
            <a:endParaRPr lang="en-US" dirty="0" smtClean="0">
              <a:cs typeface="Lucida Console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cmp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smtClean="0">
                <a:cs typeface="Lucida Console"/>
              </a:rPr>
              <a:t> e’ </a:t>
            </a:r>
            <a:r>
              <a:rPr lang="en-US" dirty="0" err="1" smtClean="0">
                <a:cs typeface="Lucida Console"/>
              </a:rPr>
              <a:t>utilizzato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quando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si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effettua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il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confronto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tra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classi</a:t>
            </a:r>
            <a:r>
              <a:rPr lang="en-US" dirty="0" smtClean="0">
                <a:cs typeface="Lucida Console"/>
              </a:rPr>
              <a:t> (overloading </a:t>
            </a:r>
            <a:r>
              <a:rPr lang="en-US" dirty="0" err="1" smtClean="0">
                <a:cs typeface="Lucida Console"/>
              </a:rPr>
              <a:t>dell’operatore</a:t>
            </a:r>
            <a:r>
              <a:rPr lang="en-US" dirty="0" smtClean="0">
                <a:cs typeface="Lucida Console"/>
              </a:rPr>
              <a:t> ==)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len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ritorna</a:t>
            </a:r>
            <a:r>
              <a:rPr lang="en-US" dirty="0" smtClean="0">
                <a:cs typeface="Lucida Console"/>
              </a:rPr>
              <a:t> la </a:t>
            </a:r>
            <a:r>
              <a:rPr lang="en-US" dirty="0" err="1" smtClean="0">
                <a:cs typeface="Lucida Console"/>
              </a:rPr>
              <a:t>lunghezza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dell’oggetto</a:t>
            </a:r>
            <a:endParaRPr lang="en-US" dirty="0" smtClean="0">
              <a:cs typeface="Lucida Console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err="1" smtClean="0">
                <a:latin typeface="Lucida Console"/>
                <a:cs typeface="Lucida Console"/>
              </a:rPr>
              <a:t>delitem</a:t>
            </a:r>
            <a:r>
              <a:rPr lang="en-US" dirty="0" smtClean="0">
                <a:latin typeface="Lucida Console"/>
                <a:cs typeface="Lucida Console"/>
              </a:rPr>
              <a:t>__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richiamato</a:t>
            </a:r>
            <a:r>
              <a:rPr lang="en-US" dirty="0" smtClean="0">
                <a:cs typeface="Lucida Console"/>
              </a:rPr>
              <a:t> da del </a:t>
            </a:r>
            <a:r>
              <a:rPr lang="en-US" dirty="0" err="1" smtClean="0">
                <a:cs typeface="Lucida Console"/>
              </a:rPr>
              <a:t>istanza</a:t>
            </a:r>
            <a:r>
              <a:rPr lang="en-US" dirty="0" smtClean="0">
                <a:cs typeface="Lucida Console"/>
              </a:rPr>
              <a:t>[</a:t>
            </a:r>
            <a:r>
              <a:rPr lang="en-US" dirty="0" err="1" smtClean="0">
                <a:cs typeface="Lucida Console"/>
              </a:rPr>
              <a:t>chiave</a:t>
            </a:r>
            <a:r>
              <a:rPr lang="en-US" dirty="0" smtClean="0">
                <a:cs typeface="Lucida Console"/>
              </a:rPr>
              <a:t>]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latin typeface="Lucida Console"/>
              <a:cs typeface="Lucida Console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22117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b="1" dirty="0" err="1" smtClean="0"/>
              <a:t>metodi</a:t>
            </a:r>
            <a:r>
              <a:rPr lang="en-US" b="1" dirty="0" smtClean="0"/>
              <a:t> </a:t>
            </a:r>
            <a:r>
              <a:rPr lang="en-US" b="1" dirty="0" err="1" smtClean="0"/>
              <a:t>privati</a:t>
            </a:r>
            <a:r>
              <a:rPr lang="en-US" b="1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referenziati</a:t>
            </a:r>
            <a:r>
              <a:rPr lang="en-US" dirty="0" smtClean="0"/>
              <a:t> </a:t>
            </a:r>
            <a:r>
              <a:rPr lang="en-US" dirty="0" err="1" smtClean="0"/>
              <a:t>all’esterno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distinzione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pubblici</a:t>
            </a:r>
            <a:r>
              <a:rPr lang="en-US" dirty="0" smtClean="0"/>
              <a:t> e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privati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esclusivamente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di un </a:t>
            </a:r>
            <a:r>
              <a:rPr lang="en-US" dirty="0" err="1" smtClean="0"/>
              <a:t>metodo</a:t>
            </a:r>
            <a:r>
              <a:rPr lang="en-US" dirty="0" smtClean="0"/>
              <a:t> o </a:t>
            </a:r>
            <a:r>
              <a:rPr lang="en-US" dirty="0" err="1" smtClean="0"/>
              <a:t>attributo</a:t>
            </a:r>
            <a:r>
              <a:rPr lang="en-US" dirty="0" smtClean="0"/>
              <a:t> </a:t>
            </a:r>
            <a:r>
              <a:rPr lang="en-US" dirty="0" err="1" smtClean="0"/>
              <a:t>inizia</a:t>
            </a:r>
            <a:r>
              <a:rPr lang="en-US" dirty="0" smtClean="0"/>
              <a:t> con (man non </a:t>
            </a:r>
            <a:r>
              <a:rPr lang="en-US" dirty="0" err="1" smtClean="0"/>
              <a:t>finisce</a:t>
            </a:r>
            <a:r>
              <a:rPr lang="en-US" dirty="0" smtClean="0"/>
              <a:t> con) due underscore, e’ </a:t>
            </a:r>
            <a:r>
              <a:rPr lang="en-US" dirty="0" err="1" smtClean="0"/>
              <a:t>privato</a:t>
            </a:r>
            <a:r>
              <a:rPr lang="en-US" dirty="0" smtClean="0"/>
              <a:t>;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altra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e’ </a:t>
            </a:r>
            <a:r>
              <a:rPr lang="en-US" dirty="0" err="1" smtClean="0"/>
              <a:t>pubblica</a:t>
            </a:r>
            <a:r>
              <a:rPr lang="en-US" dirty="0" smtClean="0"/>
              <a:t>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err="1" smtClean="0">
                <a:latin typeface="Lucida Console"/>
                <a:cs typeface="Lucida Console"/>
              </a:rPr>
              <a:t>def</a:t>
            </a:r>
            <a:r>
              <a:rPr lang="en-US" dirty="0" smtClean="0">
                <a:latin typeface="Lucida Console"/>
                <a:cs typeface="Lucida Console"/>
              </a:rPr>
              <a:t> __</a:t>
            </a:r>
            <a:r>
              <a:rPr lang="en-US" dirty="0" err="1" smtClean="0">
                <a:latin typeface="Lucida Console"/>
                <a:cs typeface="Lucida Console"/>
              </a:rPr>
              <a:t>myfunction</a:t>
            </a:r>
            <a:r>
              <a:rPr lang="en-US" dirty="0" smtClean="0">
                <a:latin typeface="Lucida Console"/>
                <a:cs typeface="Lucida Console"/>
              </a:rPr>
              <a:t>():</a:t>
            </a:r>
          </a:p>
        </p:txBody>
      </p:sp>
    </p:spTree>
    <p:extLst>
      <p:ext uri="{BB962C8B-B14F-4D97-AF65-F5344CB8AC3E}">
        <p14:creationId xmlns:p14="http://schemas.microsoft.com/office/powerpoint/2010/main" val="395249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Variabili</a:t>
            </a:r>
            <a:r>
              <a:rPr lang="en-US" dirty="0" smtClean="0"/>
              <a:t>, Tipi, </a:t>
            </a:r>
            <a:r>
              <a:rPr lang="en-US" dirty="0" err="1" smtClean="0"/>
              <a:t>Espressioni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 un </a:t>
            </a:r>
            <a:r>
              <a:rPr lang="en-US" dirty="0" err="1" smtClean="0"/>
              <a:t>programma</a:t>
            </a:r>
            <a:r>
              <a:rPr lang="en-US" dirty="0" smtClean="0"/>
              <a:t> Python non e’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dichiarare</a:t>
            </a:r>
            <a:r>
              <a:rPr lang="en-US" dirty="0" smtClean="0"/>
              <a:t> le </a:t>
            </a:r>
            <a:r>
              <a:rPr lang="en-US" dirty="0" err="1" smtClean="0"/>
              <a:t>variabili</a:t>
            </a:r>
            <a:r>
              <a:rPr lang="en-US" dirty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Il </a:t>
            </a:r>
            <a:r>
              <a:rPr lang="en-US" b="1" dirty="0" err="1" smtClean="0"/>
              <a:t>tipaggio</a:t>
            </a:r>
            <a:r>
              <a:rPr lang="en-US" dirty="0" smtClean="0"/>
              <a:t> </a:t>
            </a:r>
            <a:r>
              <a:rPr lang="en-US" dirty="0" err="1" smtClean="0"/>
              <a:t>avviene</a:t>
            </a:r>
            <a:r>
              <a:rPr lang="en-US" dirty="0" smtClean="0"/>
              <a:t> </a:t>
            </a:r>
            <a:r>
              <a:rPr lang="en-US" b="1" dirty="0" err="1" smtClean="0"/>
              <a:t>dinamicamente</a:t>
            </a:r>
            <a:r>
              <a:rPr lang="en-US" dirty="0" smtClean="0"/>
              <a:t> a run-time.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Assegnamento</a:t>
            </a:r>
            <a:r>
              <a:rPr lang="en-US" dirty="0" smtClean="0"/>
              <a:t> di </a:t>
            </a:r>
            <a:r>
              <a:rPr lang="en-US" dirty="0" err="1" smtClean="0"/>
              <a:t>valori</a:t>
            </a:r>
            <a:r>
              <a:rPr lang="en-US" dirty="0" smtClean="0"/>
              <a:t> a a </a:t>
            </a:r>
            <a:r>
              <a:rPr lang="en-US" dirty="0" err="1" smtClean="0"/>
              <a:t>variabili</a:t>
            </a:r>
            <a:r>
              <a:rPr lang="en-US" dirty="0" smtClean="0"/>
              <a:t>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message=“Hello world”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a=5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x=2.34</a:t>
            </a:r>
          </a:p>
          <a:p>
            <a:pPr marL="0" indent="0">
              <a:lnSpc>
                <a:spcPct val="60000"/>
              </a:lnSpc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&gt;&gt;type(message)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&lt;type ‘</a:t>
            </a:r>
            <a:r>
              <a:rPr lang="en-US" sz="2000" dirty="0" err="1" smtClean="0">
                <a:latin typeface="Lucida Console"/>
                <a:cs typeface="Lucida Console"/>
              </a:rPr>
              <a:t>str</a:t>
            </a:r>
            <a:r>
              <a:rPr lang="en-US" sz="2000" dirty="0" smtClean="0">
                <a:latin typeface="Lucida Console"/>
                <a:cs typeface="Lucida Console"/>
              </a:rPr>
              <a:t>’&gt;</a:t>
            </a:r>
          </a:p>
        </p:txBody>
      </p:sp>
    </p:spTree>
    <p:extLst>
      <p:ext uri="{BB962C8B-B14F-4D97-AF65-F5344CB8AC3E}">
        <p14:creationId xmlns:p14="http://schemas.microsoft.com/office/powerpoint/2010/main" val="147431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Come in Java/C++, Python </a:t>
            </a:r>
            <a:r>
              <a:rPr lang="en-US" dirty="0" err="1" smtClean="0"/>
              <a:t>consente</a:t>
            </a:r>
            <a:r>
              <a:rPr lang="en-US" dirty="0" smtClean="0"/>
              <a:t> la </a:t>
            </a:r>
            <a:r>
              <a:rPr lang="en-US" dirty="0" err="1" smtClean="0"/>
              <a:t>manipolazione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eccezioni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try…except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Il </a:t>
            </a:r>
            <a:r>
              <a:rPr lang="en-US" dirty="0" err="1" smtClean="0"/>
              <a:t>comando</a:t>
            </a:r>
            <a:r>
              <a:rPr lang="en-US" dirty="0" smtClean="0">
                <a:latin typeface="Lucida Console"/>
                <a:cs typeface="Lucida Console"/>
              </a:rPr>
              <a:t> raise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per </a:t>
            </a:r>
            <a:r>
              <a:rPr lang="en-US" dirty="0" err="1" smtClean="0"/>
              <a:t>lanciare</a:t>
            </a:r>
            <a:r>
              <a:rPr lang="en-US" dirty="0" smtClean="0"/>
              <a:t> </a:t>
            </a:r>
            <a:r>
              <a:rPr lang="en-US" dirty="0" err="1" smtClean="0"/>
              <a:t>un’eccezione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onsole"/>
                <a:cs typeface="Lucida Console"/>
              </a:rPr>
              <a:t>try: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	</a:t>
            </a:r>
            <a:r>
              <a:rPr lang="en-US" dirty="0" err="1" smtClean="0">
                <a:latin typeface="Lucida Console"/>
                <a:cs typeface="Lucida Console"/>
              </a:rPr>
              <a:t>fsock</a:t>
            </a:r>
            <a:r>
              <a:rPr lang="en-US" dirty="0" smtClean="0">
                <a:latin typeface="Lucida Console"/>
                <a:cs typeface="Lucida Console"/>
              </a:rPr>
              <a:t>=open(“file.</a:t>
            </a:r>
            <a:r>
              <a:rPr lang="en-US" dirty="0" err="1" smtClean="0">
                <a:latin typeface="Lucida Console"/>
                <a:cs typeface="Lucida Console"/>
              </a:rPr>
              <a:t>dat</a:t>
            </a:r>
            <a:r>
              <a:rPr lang="en-US" dirty="0" smtClean="0">
                <a:latin typeface="Lucida Console"/>
                <a:cs typeface="Lucida Console"/>
              </a:rPr>
              <a:t>”,”r”)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except </a:t>
            </a:r>
            <a:r>
              <a:rPr lang="en-US" dirty="0" err="1" smtClean="0">
                <a:latin typeface="Lucida Console"/>
                <a:cs typeface="Lucida Console"/>
              </a:rPr>
              <a:t>IOError</a:t>
            </a:r>
            <a:r>
              <a:rPr lang="en-US" dirty="0" smtClean="0">
                <a:latin typeface="Lucida Console"/>
                <a:cs typeface="Lucida Console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5421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/>
              <a:t>(</a:t>
            </a:r>
            <a:r>
              <a:rPr lang="en-US" sz="9600" b="1" dirty="0" smtClean="0">
                <a:solidFill>
                  <a:srgbClr val="FF0000"/>
                </a:solidFill>
              </a:rPr>
              <a:t>ES12</a:t>
            </a:r>
            <a:r>
              <a:rPr lang="en-US" sz="9600" dirty="0" smtClean="0"/>
              <a:t>) </a:t>
            </a:r>
            <a:r>
              <a:rPr lang="en-US" sz="9600" dirty="0" err="1" smtClean="0"/>
              <a:t>Indicare</a:t>
            </a:r>
            <a:r>
              <a:rPr lang="en-US" sz="9600" dirty="0" smtClean="0"/>
              <a:t> </a:t>
            </a:r>
            <a:r>
              <a:rPr lang="en-US" sz="9600" dirty="0" err="1" smtClean="0"/>
              <a:t>l’output</a:t>
            </a:r>
            <a:r>
              <a:rPr lang="en-US" sz="9600" dirty="0" smtClean="0"/>
              <a:t> del </a:t>
            </a:r>
            <a:r>
              <a:rPr lang="en-US" sz="9600" dirty="0" err="1" smtClean="0"/>
              <a:t>programma</a:t>
            </a:r>
            <a:r>
              <a:rPr lang="en-US" sz="9600" dirty="0" smtClean="0"/>
              <a:t> </a:t>
            </a:r>
            <a:r>
              <a:rPr lang="en-US" sz="9600" dirty="0" err="1" smtClean="0"/>
              <a:t>seguente</a:t>
            </a:r>
            <a:r>
              <a:rPr lang="en-US" sz="9600" dirty="0" smtClean="0"/>
              <a:t>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i</a:t>
            </a:r>
            <a:r>
              <a:rPr lang="en-US" sz="9600" dirty="0" smtClean="0">
                <a:latin typeface="Lucida Console"/>
                <a:cs typeface="Lucida Console"/>
              </a:rPr>
              <a:t>mport copy</a:t>
            </a:r>
            <a:endParaRPr lang="en-US" sz="9600" dirty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c</a:t>
            </a:r>
            <a:r>
              <a:rPr lang="en-US" sz="9600" dirty="0" smtClean="0">
                <a:latin typeface="Lucida Console"/>
                <a:cs typeface="Lucida Console"/>
              </a:rPr>
              <a:t>lass </a:t>
            </a:r>
            <a:r>
              <a:rPr lang="en-US" sz="9600" dirty="0" err="1" smtClean="0">
                <a:latin typeface="Lucida Console"/>
                <a:cs typeface="Lucida Console"/>
              </a:rPr>
              <a:t>Obj</a:t>
            </a:r>
            <a:r>
              <a:rPr lang="en-US" sz="9600" dirty="0" smtClean="0">
                <a:latin typeface="Lucida Console"/>
                <a:cs typeface="Lucida Console"/>
              </a:rPr>
              <a:t>:				p=</a:t>
            </a:r>
            <a:r>
              <a:rPr lang="en-US" sz="9600" dirty="0" err="1" smtClean="0">
                <a:latin typeface="Lucida Console"/>
                <a:cs typeface="Lucida Console"/>
              </a:rPr>
              <a:t>Obj</a:t>
            </a:r>
            <a:r>
              <a:rPr lang="en-US" sz="9600" dirty="0" smtClean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pass					</a:t>
            </a:r>
            <a:r>
              <a:rPr lang="en-US" sz="9600" dirty="0" err="1" smtClean="0">
                <a:latin typeface="Lucida Console"/>
                <a:cs typeface="Lucida Console"/>
              </a:rPr>
              <a:t>p.a</a:t>
            </a:r>
            <a:r>
              <a:rPr lang="en-US" sz="9600" dirty="0" smtClean="0">
                <a:latin typeface="Lucida Console"/>
                <a:cs typeface="Lucida Console"/>
              </a:rPr>
              <a:t>=5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err="1">
                <a:latin typeface="Lucida Console"/>
                <a:cs typeface="Lucida Console"/>
              </a:rPr>
              <a:t>d</a:t>
            </a:r>
            <a:r>
              <a:rPr lang="en-US" sz="9600" dirty="0" err="1" smtClean="0">
                <a:latin typeface="Lucida Console"/>
                <a:cs typeface="Lucida Console"/>
              </a:rPr>
              <a:t>ef</a:t>
            </a:r>
            <a:r>
              <a:rPr lang="en-US" sz="9600" dirty="0" smtClean="0">
                <a:latin typeface="Lucida Console"/>
                <a:cs typeface="Lucida Console"/>
              </a:rPr>
              <a:t> fun(p):				</a:t>
            </a:r>
            <a:r>
              <a:rPr lang="en-US" sz="9600" dirty="0" err="1" smtClean="0">
                <a:latin typeface="Lucida Console"/>
                <a:cs typeface="Lucida Console"/>
              </a:rPr>
              <a:t>p.b</a:t>
            </a:r>
            <a:r>
              <a:rPr lang="en-US" sz="9600" dirty="0" smtClean="0">
                <a:latin typeface="Lucida Console"/>
                <a:cs typeface="Lucida Console"/>
              </a:rPr>
              <a:t>=7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p2=</a:t>
            </a:r>
            <a:r>
              <a:rPr lang="en-US" sz="9600" dirty="0" err="1" smtClean="0">
                <a:latin typeface="Lucida Console"/>
                <a:cs typeface="Lucida Console"/>
              </a:rPr>
              <a:t>copy.copy</a:t>
            </a:r>
            <a:r>
              <a:rPr lang="en-US" sz="9600" dirty="0" smtClean="0">
                <a:latin typeface="Lucida Console"/>
                <a:cs typeface="Lucida Console"/>
              </a:rPr>
              <a:t>(p)		p2=p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if (p2.b==7):			p2.b=5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	p2.b=10			p3=fun(p)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else:				print p3.a+p3.b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	p2.a=4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>
                <a:latin typeface="Lucida Console"/>
                <a:cs typeface="Lucida Console"/>
              </a:rPr>
              <a:t>	</a:t>
            </a:r>
            <a:r>
              <a:rPr lang="en-US" sz="9600" dirty="0" smtClean="0">
                <a:latin typeface="Lucida Console"/>
                <a:cs typeface="Lucida Console"/>
              </a:rPr>
              <a:t>return p2</a:t>
            </a:r>
          </a:p>
          <a:p>
            <a:pPr marL="0" indent="0">
              <a:lnSpc>
                <a:spcPct val="60000"/>
              </a:lnSpc>
              <a:buNone/>
            </a:pPr>
            <a:endParaRPr lang="en-US" sz="9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08574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ES13</a:t>
            </a:r>
            <a:r>
              <a:rPr lang="en-US" sz="3200" dirty="0" smtClean="0"/>
              <a:t>) </a:t>
            </a:r>
            <a:r>
              <a:rPr lang="en-US" sz="3200" dirty="0" err="1" smtClean="0"/>
              <a:t>Implementare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classe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Console"/>
                <a:cs typeface="Lucida Console"/>
              </a:rPr>
              <a:t>Stack</a:t>
            </a:r>
            <a:r>
              <a:rPr lang="en-US" sz="3200" dirty="0" smtClean="0"/>
              <a:t> con I </a:t>
            </a:r>
            <a:r>
              <a:rPr lang="en-US" sz="3200" dirty="0" err="1" smtClean="0"/>
              <a:t>metodi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Console"/>
                <a:cs typeface="Lucida Console"/>
              </a:rPr>
              <a:t>push</a:t>
            </a:r>
            <a:r>
              <a:rPr lang="en-US" sz="3200" dirty="0" smtClean="0"/>
              <a:t>, </a:t>
            </a:r>
            <a:r>
              <a:rPr lang="en-US" sz="3200" dirty="0" smtClean="0">
                <a:latin typeface="Lucida Console"/>
                <a:cs typeface="Lucida Console"/>
              </a:rPr>
              <a:t>pop</a:t>
            </a:r>
            <a:r>
              <a:rPr lang="en-US" sz="3200" dirty="0" smtClean="0"/>
              <a:t> e </a:t>
            </a:r>
            <a:r>
              <a:rPr lang="en-US" sz="3200" dirty="0" err="1" smtClean="0">
                <a:latin typeface="Lucida Console"/>
                <a:cs typeface="Lucida Console"/>
              </a:rPr>
              <a:t>is_empty</a:t>
            </a:r>
            <a:r>
              <a:rPr lang="en-US" sz="3200" dirty="0" smtClean="0">
                <a:latin typeface="Lucida Console"/>
                <a:cs typeface="Lucida Console"/>
              </a:rPr>
              <a:t>.</a:t>
            </a: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70435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60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class Stack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# Class initializer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__(self):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=[</a:t>
            </a:r>
            <a:r>
              <a:rPr lang="en-US" sz="1600" dirty="0" smtClean="0">
                <a:latin typeface="Lucida Console"/>
                <a:cs typeface="Lucida Console"/>
              </a:rPr>
              <a:t>]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# Push a value on top of the stack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push(</a:t>
            </a:r>
            <a:r>
              <a:rPr lang="en-US" sz="1600" dirty="0" err="1">
                <a:latin typeface="Lucida Console"/>
                <a:cs typeface="Lucida Console"/>
              </a:rPr>
              <a:t>self,value</a:t>
            </a:r>
            <a:r>
              <a:rPr lang="en-US" sz="16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err="1">
                <a:latin typeface="Lucida Console"/>
                <a:cs typeface="Lucida Console"/>
              </a:rPr>
              <a:t>self.values.append</a:t>
            </a:r>
            <a:r>
              <a:rPr lang="en-US" sz="1600" dirty="0">
                <a:latin typeface="Lucida Console"/>
                <a:cs typeface="Lucida Console"/>
              </a:rPr>
              <a:t>(value</a:t>
            </a:r>
            <a:r>
              <a:rPr lang="en-US" sz="1600" dirty="0" smtClean="0">
                <a:latin typeface="Lucida Console"/>
                <a:cs typeface="Lucida Console"/>
              </a:rPr>
              <a:t>)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# Return the value on </a:t>
            </a:r>
            <a:r>
              <a:rPr lang="en-US" sz="1600" dirty="0" smtClean="0">
                <a:latin typeface="Lucida Console"/>
                <a:cs typeface="Lucida Console"/>
              </a:rPr>
              <a:t>top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pop(self):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if </a:t>
            </a:r>
            <a:r>
              <a:rPr lang="en-US" sz="1600" dirty="0" err="1">
                <a:latin typeface="Lucida Console"/>
                <a:cs typeface="Lucida Console"/>
              </a:rPr>
              <a:t>len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) &gt; 0: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return </a:t>
            </a:r>
            <a:r>
              <a:rPr lang="en-US" sz="1600" dirty="0" err="1">
                <a:latin typeface="Lucida Console"/>
                <a:cs typeface="Lucida Console"/>
              </a:rPr>
              <a:t>self.values.pop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else: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raise </a:t>
            </a:r>
            <a:r>
              <a:rPr lang="en-US" sz="1600" dirty="0" err="1" smtClean="0">
                <a:latin typeface="Lucida Console"/>
                <a:cs typeface="Lucida Console"/>
              </a:rPr>
              <a:t>ValueError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# Check if there are elements in the stack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is_empty</a:t>
            </a:r>
            <a:r>
              <a:rPr lang="en-US" sz="1600" dirty="0">
                <a:latin typeface="Lucida Console"/>
                <a:cs typeface="Lucida Console"/>
              </a:rPr>
              <a:t>(self):</a:t>
            </a:r>
          </a:p>
          <a:p>
            <a:pPr marL="0" indent="0">
              <a:lnSpc>
                <a:spcPct val="6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return (</a:t>
            </a:r>
            <a:r>
              <a:rPr lang="en-US" sz="1600" dirty="0" err="1">
                <a:latin typeface="Lucida Console"/>
                <a:cs typeface="Lucida Console"/>
              </a:rPr>
              <a:t>len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) == 0)</a:t>
            </a:r>
          </a:p>
          <a:p>
            <a:pPr marL="0" indent="0">
              <a:lnSpc>
                <a:spcPct val="60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51892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Tutti</a:t>
            </a:r>
            <a:r>
              <a:rPr lang="en-US" dirty="0" smtClean="0"/>
              <a:t> I tipi di </a:t>
            </a:r>
            <a:r>
              <a:rPr lang="en-US" dirty="0" err="1" smtClean="0"/>
              <a:t>sequenza</a:t>
            </a:r>
            <a:r>
              <a:rPr lang="en-US" dirty="0" smtClean="0"/>
              <a:t> </a:t>
            </a:r>
            <a:r>
              <a:rPr lang="en-US" dirty="0" err="1" smtClean="0"/>
              <a:t>incorporati</a:t>
            </a:r>
            <a:r>
              <a:rPr lang="en-US" dirty="0" smtClean="0"/>
              <a:t> in Python </a:t>
            </a:r>
            <a:r>
              <a:rPr lang="en-US" dirty="0" err="1" smtClean="0"/>
              <a:t>supportano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b="1" dirty="0" err="1" smtClean="0"/>
              <a:t>iteratori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 for.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	for value in sequence: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	DO SOMETHING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costruire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iteratori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err="1" smtClean="0"/>
              <a:t>arbitrarie</a:t>
            </a:r>
            <a:r>
              <a:rPr lang="en-US" dirty="0" smtClean="0"/>
              <a:t> </a:t>
            </a:r>
            <a:r>
              <a:rPr lang="en-US" dirty="0" err="1" smtClean="0"/>
              <a:t>definendo</a:t>
            </a:r>
            <a:r>
              <a:rPr lang="en-US" dirty="0" smtClean="0"/>
              <a:t> I </a:t>
            </a:r>
            <a:r>
              <a:rPr lang="en-US" dirty="0" err="1" smtClean="0"/>
              <a:t>seguenti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:</a:t>
            </a: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- __</a:t>
            </a:r>
            <a:r>
              <a:rPr lang="en-US" dirty="0" err="1" smtClean="0">
                <a:latin typeface="Lucida Console"/>
                <a:cs typeface="Lucida Console"/>
              </a:rPr>
              <a:t>iter</a:t>
            </a:r>
            <a:r>
              <a:rPr lang="en-US" dirty="0" smtClean="0">
                <a:latin typeface="Lucida Console"/>
                <a:cs typeface="Lucida Console"/>
              </a:rPr>
              <a:t>__(): </a:t>
            </a:r>
            <a:r>
              <a:rPr lang="en-US" dirty="0" err="1" smtClean="0">
                <a:cs typeface="Lucida Console"/>
              </a:rPr>
              <a:t>restituisce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l’oggetto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iteratore</a:t>
            </a:r>
            <a:endParaRPr lang="en-US" dirty="0" smtClean="0"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cs typeface="Lucida Console"/>
              </a:rPr>
              <a:t>	</a:t>
            </a:r>
            <a:r>
              <a:rPr lang="en-US" dirty="0" smtClean="0">
                <a:latin typeface="Lucida Console"/>
                <a:cs typeface="Lucida Console"/>
              </a:rPr>
              <a:t>- next(): </a:t>
            </a:r>
            <a:r>
              <a:rPr lang="en-US" dirty="0" err="1" smtClean="0">
                <a:cs typeface="Lucida Console"/>
              </a:rPr>
              <a:t>restituisce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l’elemento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successivo</a:t>
            </a:r>
            <a:endParaRPr lang="en-US" dirty="0" smtClean="0">
              <a:cs typeface="Lucida Console"/>
            </a:endParaRPr>
          </a:p>
          <a:p>
            <a:pPr marL="349250" lvl="1" indent="0">
              <a:lnSpc>
                <a:spcPct val="120000"/>
              </a:lnSpc>
              <a:buNone/>
            </a:pPr>
            <a:r>
              <a:rPr lang="en-US" dirty="0">
                <a:cs typeface="Lucida Console"/>
              </a:rPr>
              <a:t>	</a:t>
            </a:r>
            <a:endParaRPr lang="en-US" dirty="0" smtClean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9070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ES14</a:t>
            </a:r>
            <a:r>
              <a:rPr lang="en-US" sz="3200" dirty="0" smtClean="0"/>
              <a:t>) </a:t>
            </a:r>
            <a:r>
              <a:rPr lang="en-US" sz="3200" dirty="0" err="1" smtClean="0"/>
              <a:t>Implementare</a:t>
            </a:r>
            <a:r>
              <a:rPr lang="en-US" sz="3200" dirty="0" smtClean="0"/>
              <a:t> la </a:t>
            </a:r>
            <a:r>
              <a:rPr lang="en-US" sz="3200" dirty="0" err="1" smtClean="0"/>
              <a:t>classe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Lucida Console"/>
                <a:cs typeface="Lucida Console"/>
              </a:rPr>
              <a:t>CircularQueue</a:t>
            </a:r>
            <a:r>
              <a:rPr lang="en-US" sz="3200" dirty="0" smtClean="0"/>
              <a:t>  </a:t>
            </a:r>
            <a:r>
              <a:rPr lang="en-US" sz="3200" dirty="0" err="1" smtClean="0"/>
              <a:t>che</a:t>
            </a:r>
            <a:r>
              <a:rPr lang="en-US" sz="3200" dirty="0" smtClean="0"/>
              <a:t> </a:t>
            </a:r>
            <a:r>
              <a:rPr lang="en-US" sz="3200" dirty="0" err="1" smtClean="0"/>
              <a:t>consente</a:t>
            </a:r>
            <a:r>
              <a:rPr lang="en-US" sz="3200" dirty="0" smtClean="0"/>
              <a:t> di </a:t>
            </a:r>
            <a:r>
              <a:rPr lang="en-US" sz="3200" dirty="0" err="1" smtClean="0"/>
              <a:t>definire</a:t>
            </a:r>
            <a:r>
              <a:rPr lang="en-US" sz="3200" dirty="0" smtClean="0"/>
              <a:t> </a:t>
            </a:r>
            <a:r>
              <a:rPr lang="en-US" sz="3200" dirty="0" err="1" smtClean="0"/>
              <a:t>delle</a:t>
            </a:r>
            <a:r>
              <a:rPr lang="en-US" sz="3200" dirty="0" smtClean="0"/>
              <a:t> </a:t>
            </a:r>
            <a:r>
              <a:rPr lang="en-US" sz="3200" dirty="0" err="1" smtClean="0"/>
              <a:t>liste</a:t>
            </a:r>
            <a:r>
              <a:rPr lang="en-US" sz="3200" dirty="0" smtClean="0"/>
              <a:t> </a:t>
            </a:r>
            <a:r>
              <a:rPr lang="en-US" sz="3200" dirty="0" err="1" smtClean="0"/>
              <a:t>circolari</a:t>
            </a:r>
            <a:r>
              <a:rPr lang="en-US" sz="3200" dirty="0" smtClean="0"/>
              <a:t> in Python.</a:t>
            </a:r>
            <a:endParaRPr lang="en-US" sz="32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4179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# </a:t>
            </a:r>
            <a:r>
              <a:rPr lang="en-US" sz="1600" dirty="0">
                <a:latin typeface="Lucida Console"/>
                <a:cs typeface="Lucida Console"/>
              </a:rPr>
              <a:t>Implements a Circular Queue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class </a:t>
            </a:r>
            <a:r>
              <a:rPr lang="en-US" sz="1600" dirty="0" err="1">
                <a:latin typeface="Lucida Console"/>
                <a:cs typeface="Lucida Console"/>
              </a:rPr>
              <a:t>CircularQueue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</a:t>
            </a:r>
            <a:r>
              <a:rPr lang="en-US" sz="1600" dirty="0" err="1">
                <a:latin typeface="Lucida Console"/>
                <a:cs typeface="Lucida Console"/>
              </a:rPr>
              <a:t>self,values</a:t>
            </a:r>
            <a:r>
              <a:rPr lang="en-US" sz="16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 err="1" smtClean="0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smtClean="0">
                <a:latin typeface="Lucida Console"/>
                <a:cs typeface="Lucida Console"/>
              </a:rPr>
              <a:t>values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iter</a:t>
            </a:r>
            <a:r>
              <a:rPr lang="en-US" sz="1600" dirty="0">
                <a:latin typeface="Lucida Console"/>
                <a:cs typeface="Lucida Console"/>
              </a:rPr>
              <a:t>__self(self):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</a:t>
            </a:r>
            <a:r>
              <a:rPr lang="en-US" sz="1600" dirty="0" smtClean="0">
                <a:latin typeface="Lucida Console"/>
                <a:cs typeface="Lucida Console"/>
              </a:rPr>
              <a:t>return </a:t>
            </a:r>
            <a:r>
              <a:rPr lang="en-US" sz="1600" dirty="0">
                <a:latin typeface="Lucida Console"/>
                <a:cs typeface="Lucida Console"/>
              </a:rPr>
              <a:t>self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smtClean="0">
                <a:latin typeface="Lucida Console"/>
                <a:cs typeface="Lucida Console"/>
              </a:rPr>
              <a:t># </a:t>
            </a:r>
            <a:r>
              <a:rPr lang="en-US" sz="1600" dirty="0">
                <a:latin typeface="Lucida Console"/>
                <a:cs typeface="Lucida Console"/>
              </a:rPr>
              <a:t>Iterator function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next(self):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</a:t>
            </a:r>
            <a:r>
              <a:rPr lang="en-US" sz="1600" dirty="0" smtClean="0">
                <a:latin typeface="Lucida Console"/>
                <a:cs typeface="Lucida Console"/>
              </a:rPr>
              <a:t>if 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len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) &gt; 0):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</a:t>
            </a:r>
            <a:r>
              <a:rPr lang="en-US" sz="1600" dirty="0" err="1" smtClean="0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[1:] + [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[0]]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</a:t>
            </a:r>
            <a:r>
              <a:rPr lang="en-US" sz="1600" dirty="0" smtClean="0">
                <a:latin typeface="Lucida Console"/>
                <a:cs typeface="Lucida Console"/>
              </a:rPr>
              <a:t>return </a:t>
            </a:r>
            <a:r>
              <a:rPr lang="en-US" sz="1600" dirty="0" err="1">
                <a:latin typeface="Lucida Console"/>
                <a:cs typeface="Lucida Console"/>
              </a:rPr>
              <a:t>self.values</a:t>
            </a:r>
            <a:r>
              <a:rPr lang="en-US" sz="1600" dirty="0">
                <a:latin typeface="Lucida Console"/>
                <a:cs typeface="Lucida Console"/>
              </a:rPr>
              <a:t>[-1]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</a:t>
            </a:r>
            <a:r>
              <a:rPr lang="en-US" sz="1600" dirty="0" smtClean="0">
                <a:latin typeface="Lucida Console"/>
                <a:cs typeface="Lucida Console"/>
              </a:rPr>
              <a:t>else</a:t>
            </a:r>
            <a:r>
              <a:rPr lang="en-US" sz="16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raise </a:t>
            </a:r>
            <a:r>
              <a:rPr lang="en-US" sz="1600" dirty="0" err="1">
                <a:latin typeface="Lucida Console"/>
                <a:cs typeface="Lucida Console"/>
              </a:rPr>
              <a:t>ValError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2902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ES15</a:t>
            </a:r>
            <a:r>
              <a:rPr lang="en-US" sz="3200" dirty="0" smtClean="0"/>
              <a:t>) </a:t>
            </a:r>
            <a:r>
              <a:rPr lang="en-US" sz="3200" dirty="0" err="1" smtClean="0"/>
              <a:t>Implementare</a:t>
            </a:r>
            <a:r>
              <a:rPr lang="en-US" sz="3200" dirty="0" smtClean="0"/>
              <a:t> la </a:t>
            </a:r>
            <a:r>
              <a:rPr lang="en-US" sz="3200" dirty="0" err="1" smtClean="0"/>
              <a:t>classe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Console"/>
                <a:cs typeface="Lucida Console"/>
              </a:rPr>
              <a:t>Tree</a:t>
            </a:r>
            <a:r>
              <a:rPr lang="en-US" sz="3200" dirty="0" smtClean="0"/>
              <a:t>  </a:t>
            </a:r>
            <a:r>
              <a:rPr lang="en-US" sz="3200" dirty="0" err="1" smtClean="0"/>
              <a:t>che</a:t>
            </a:r>
            <a:r>
              <a:rPr lang="en-US" sz="3200" dirty="0" smtClean="0"/>
              <a:t> </a:t>
            </a:r>
            <a:r>
              <a:rPr lang="en-US" sz="3200" dirty="0" err="1" smtClean="0"/>
              <a:t>consente</a:t>
            </a:r>
            <a:r>
              <a:rPr lang="en-US" sz="3200" dirty="0" smtClean="0"/>
              <a:t> di </a:t>
            </a:r>
            <a:r>
              <a:rPr lang="en-US" sz="3200" dirty="0" err="1" smtClean="0"/>
              <a:t>costruire</a:t>
            </a:r>
            <a:r>
              <a:rPr lang="en-US" sz="3200" dirty="0" smtClean="0"/>
              <a:t> </a:t>
            </a:r>
            <a:r>
              <a:rPr lang="en-US" sz="3200" dirty="0" err="1" smtClean="0"/>
              <a:t>degli</a:t>
            </a:r>
            <a:r>
              <a:rPr lang="en-US" sz="3200" dirty="0" smtClean="0"/>
              <a:t> </a:t>
            </a:r>
            <a:r>
              <a:rPr lang="en-US" sz="3200" dirty="0" err="1" smtClean="0"/>
              <a:t>alberi</a:t>
            </a:r>
            <a:r>
              <a:rPr lang="en-US" sz="3200" dirty="0" smtClean="0"/>
              <a:t> (</a:t>
            </a:r>
            <a:r>
              <a:rPr lang="en-US" sz="3200" dirty="0" err="1" smtClean="0"/>
              <a:t>generici</a:t>
            </a:r>
            <a:r>
              <a:rPr lang="en-US" sz="3200" dirty="0" smtClean="0"/>
              <a:t>). </a:t>
            </a:r>
            <a:r>
              <a:rPr lang="en-US" sz="3200" dirty="0" err="1" smtClean="0"/>
              <a:t>Definire</a:t>
            </a:r>
            <a:r>
              <a:rPr lang="en-US" sz="3200" dirty="0" smtClean="0"/>
              <a:t> un </a:t>
            </a:r>
            <a:r>
              <a:rPr lang="en-US" sz="3200" dirty="0" err="1" smtClean="0"/>
              <a:t>iteratore</a:t>
            </a:r>
            <a:r>
              <a:rPr lang="en-US" sz="3200" dirty="0" smtClean="0"/>
              <a:t> </a:t>
            </a:r>
            <a:r>
              <a:rPr lang="en-US" sz="3200" dirty="0" err="1" smtClean="0"/>
              <a:t>della</a:t>
            </a:r>
            <a:r>
              <a:rPr lang="en-US" sz="3200" dirty="0" smtClean="0"/>
              <a:t> </a:t>
            </a:r>
            <a:r>
              <a:rPr lang="en-US" sz="3200" dirty="0" err="1" smtClean="0"/>
              <a:t>classe</a:t>
            </a:r>
            <a:r>
              <a:rPr lang="en-US" sz="3200" dirty="0" smtClean="0"/>
              <a:t> </a:t>
            </a:r>
            <a:r>
              <a:rPr lang="en-US" sz="3200" dirty="0" err="1" smtClean="0"/>
              <a:t>che</a:t>
            </a:r>
            <a:r>
              <a:rPr lang="en-US" sz="3200" dirty="0" smtClean="0"/>
              <a:t> </a:t>
            </a:r>
            <a:r>
              <a:rPr lang="en-US" sz="3200" dirty="0" err="1" smtClean="0"/>
              <a:t>consente</a:t>
            </a:r>
            <a:r>
              <a:rPr lang="en-US" sz="3200" dirty="0" smtClean="0"/>
              <a:t> di fare </a:t>
            </a:r>
            <a:r>
              <a:rPr lang="en-US" sz="3200" dirty="0" err="1" smtClean="0"/>
              <a:t>visite</a:t>
            </a:r>
            <a:r>
              <a:rPr lang="en-US" sz="3200" dirty="0" smtClean="0"/>
              <a:t> in </a:t>
            </a:r>
            <a:r>
              <a:rPr lang="en-US" sz="3200" dirty="0" err="1" smtClean="0"/>
              <a:t>profondita</a:t>
            </a:r>
            <a:r>
              <a:rPr lang="en-US" sz="3200" dirty="0" smtClean="0"/>
              <a:t>’ </a:t>
            </a:r>
            <a:r>
              <a:rPr lang="en-US" sz="3200" dirty="0" err="1" smtClean="0"/>
              <a:t>dell’albero</a:t>
            </a:r>
            <a:r>
              <a:rPr lang="en-US" sz="3200" dirty="0" smtClean="0"/>
              <a:t>.</a:t>
            </a:r>
            <a:endParaRPr lang="en-US" sz="32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58691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 </a:t>
            </a:r>
            <a:r>
              <a:rPr lang="en-US" dirty="0" err="1" smtClean="0"/>
              <a:t>iteratore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/>
              <a:t> </a:t>
            </a:r>
            <a:r>
              <a:rPr lang="en-US" dirty="0" err="1" smtClean="0"/>
              <a:t>utilizzato</a:t>
            </a:r>
            <a:r>
              <a:rPr lang="en-US" dirty="0" smtClean="0"/>
              <a:t> per </a:t>
            </a:r>
            <a:r>
              <a:rPr lang="en-US" b="1" dirty="0" err="1" smtClean="0"/>
              <a:t>generare</a:t>
            </a:r>
            <a:r>
              <a:rPr lang="en-US" b="1" dirty="0" smtClean="0"/>
              <a:t> </a:t>
            </a:r>
            <a:r>
              <a:rPr lang="en-US" b="1" dirty="0" err="1" smtClean="0"/>
              <a:t>sequenze</a:t>
            </a:r>
            <a:r>
              <a:rPr lang="en-US" b="1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valori</a:t>
            </a:r>
            <a:r>
              <a:rPr lang="en-US" dirty="0" smtClean="0"/>
              <a:t>. 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Un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prodotto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necessario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La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infinita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  <a:buClr>
                <a:srgbClr val="2C7C9F">
                  <a:lumMod val="60000"/>
                  <a:lumOff val="40000"/>
                </a:srgbClr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ES16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Definire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tramite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iteratori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la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classe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Console"/>
                <a:cs typeface="Lucida Console"/>
              </a:rPr>
              <a:t>Factorial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che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costruisce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la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sequenza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fattoriali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1!, 2!, 3!, 4! …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etc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9250" lvl="1" indent="0">
              <a:lnSpc>
                <a:spcPct val="120000"/>
              </a:lnSpc>
              <a:buNone/>
            </a:pP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class Factorial: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 err="1" smtClean="0">
                <a:latin typeface="Lucida Console"/>
                <a:cs typeface="Lucida Console"/>
              </a:rPr>
              <a:t>self.fact</a:t>
            </a:r>
            <a:r>
              <a:rPr lang="en-US" sz="1600" dirty="0">
                <a:latin typeface="Lucida Console"/>
                <a:cs typeface="Lucida Console"/>
              </a:rPr>
              <a:t>=0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 err="1" smtClean="0">
                <a:latin typeface="Lucida Console"/>
                <a:cs typeface="Lucida Console"/>
              </a:rPr>
              <a:t>self.val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smtClean="0">
                <a:latin typeface="Lucida Console"/>
                <a:cs typeface="Lucida Console"/>
              </a:rPr>
              <a:t>1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iter</a:t>
            </a:r>
            <a:r>
              <a:rPr lang="en-US" sz="1600" dirty="0">
                <a:latin typeface="Lucida Console"/>
                <a:cs typeface="Lucida Console"/>
              </a:rPr>
              <a:t>__(self):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</a:t>
            </a:r>
            <a:r>
              <a:rPr lang="en-US" sz="1600" dirty="0" smtClean="0">
                <a:latin typeface="Lucida Console"/>
                <a:cs typeface="Lucida Console"/>
              </a:rPr>
              <a:t>return </a:t>
            </a:r>
            <a:r>
              <a:rPr lang="en-US" sz="1600" dirty="0">
                <a:latin typeface="Lucida Console"/>
                <a:cs typeface="Lucida Console"/>
              </a:rPr>
              <a:t>self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next(self)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 (</a:t>
            </a:r>
            <a:r>
              <a:rPr lang="en-US" sz="1600" dirty="0" err="1" smtClean="0">
                <a:latin typeface="Lucida Console"/>
                <a:cs typeface="Lucida Console"/>
              </a:rPr>
              <a:t>self.val,self.fact,oldval</a:t>
            </a:r>
            <a:r>
              <a:rPr lang="en-US" sz="1600" dirty="0" smtClean="0">
                <a:latin typeface="Lucida Console"/>
                <a:cs typeface="Lucida Console"/>
              </a:rPr>
              <a:t>)=(</a:t>
            </a:r>
            <a:r>
              <a:rPr lang="en-US" sz="1600" dirty="0" err="1" smtClean="0">
                <a:latin typeface="Lucida Console"/>
                <a:cs typeface="Lucida Console"/>
              </a:rPr>
              <a:t>self.val</a:t>
            </a:r>
            <a:r>
              <a:rPr lang="en-US" sz="1600" dirty="0" smtClean="0">
                <a:latin typeface="Lucida Console"/>
                <a:cs typeface="Lucida Console"/>
              </a:rPr>
              <a:t>*(self.fact+1),self.fact+1,self.val)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return </a:t>
            </a:r>
            <a:r>
              <a:rPr lang="en-US" sz="1600" dirty="0" err="1">
                <a:latin typeface="Lucida Console"/>
                <a:cs typeface="Lucida Console"/>
              </a:rPr>
              <a:t>oldval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for </a:t>
            </a:r>
            <a:r>
              <a:rPr lang="en-US" sz="1600" dirty="0" err="1">
                <a:latin typeface="Lucida Console"/>
                <a:cs typeface="Lucida Console"/>
              </a:rPr>
              <a:t>i</a:t>
            </a:r>
            <a:r>
              <a:rPr lang="en-US" sz="1600" dirty="0">
                <a:latin typeface="Lucida Console"/>
                <a:cs typeface="Lucida Console"/>
              </a:rPr>
              <a:t> in Factorial():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  print </a:t>
            </a:r>
            <a:r>
              <a:rPr lang="en-US" sz="1600" dirty="0" err="1">
                <a:latin typeface="Lucida Console"/>
                <a:cs typeface="Lucida Console"/>
              </a:rPr>
              <a:t>i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  if </a:t>
            </a:r>
            <a:r>
              <a:rPr lang="en-US" sz="1600" dirty="0" err="1">
                <a:latin typeface="Lucida Console"/>
                <a:cs typeface="Lucida Console"/>
              </a:rPr>
              <a:t>i</a:t>
            </a:r>
            <a:r>
              <a:rPr lang="en-US" sz="1600" dirty="0">
                <a:latin typeface="Lucida Console"/>
                <a:cs typeface="Lucida Console"/>
              </a:rPr>
              <a:t>&gt;30: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dirty="0">
                <a:latin typeface="Lucida Console"/>
                <a:cs typeface="Lucida Console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7913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Espressioni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Operatori</a:t>
            </a:r>
            <a:r>
              <a:rPr lang="en-US" dirty="0" smtClean="0"/>
              <a:t> </a:t>
            </a:r>
            <a:r>
              <a:rPr lang="en-US" b="1" dirty="0" err="1" smtClean="0"/>
              <a:t>matematici</a:t>
            </a:r>
            <a:r>
              <a:rPr lang="en-US" dirty="0" smtClean="0"/>
              <a:t>: </a:t>
            </a:r>
            <a:r>
              <a:rPr lang="en-US" dirty="0" smtClean="0">
                <a:latin typeface="Lucida Console"/>
                <a:cs typeface="Lucida Console"/>
              </a:rPr>
              <a:t>+ - / * // ** </a:t>
            </a:r>
            <a:r>
              <a:rPr lang="en-US" dirty="0">
                <a:latin typeface="Lucida Console"/>
                <a:cs typeface="Lucida Console"/>
              </a:rPr>
              <a:t>%</a:t>
            </a:r>
          </a:p>
          <a:p>
            <a:r>
              <a:rPr lang="en-US" dirty="0" err="1" smtClean="0"/>
              <a:t>Operatori</a:t>
            </a:r>
            <a:r>
              <a:rPr lang="en-US" dirty="0" smtClean="0"/>
              <a:t> </a:t>
            </a:r>
            <a:r>
              <a:rPr lang="en-US" b="1" dirty="0" err="1" smtClean="0"/>
              <a:t>logici</a:t>
            </a:r>
            <a:r>
              <a:rPr lang="en-US" dirty="0" smtClean="0"/>
              <a:t>: </a:t>
            </a:r>
            <a:r>
              <a:rPr lang="en-US" dirty="0" smtClean="0">
                <a:latin typeface="Lucida Console"/>
                <a:cs typeface="Lucida Console"/>
              </a:rPr>
              <a:t>and or not</a:t>
            </a:r>
          </a:p>
          <a:p>
            <a:r>
              <a:rPr lang="en-US" dirty="0" err="1" smtClean="0"/>
              <a:t>Operatori</a:t>
            </a:r>
            <a:r>
              <a:rPr lang="en-US" dirty="0" smtClean="0"/>
              <a:t> </a:t>
            </a:r>
            <a:r>
              <a:rPr lang="en-US" b="1" dirty="0" smtClean="0"/>
              <a:t>di </a:t>
            </a:r>
            <a:r>
              <a:rPr lang="en-US" b="1" dirty="0" err="1" smtClean="0"/>
              <a:t>confronto</a:t>
            </a:r>
            <a:r>
              <a:rPr lang="en-US" dirty="0" smtClean="0"/>
              <a:t>: </a:t>
            </a:r>
            <a:r>
              <a:rPr lang="en-US" dirty="0" smtClean="0">
                <a:latin typeface="Lucida Console"/>
                <a:cs typeface="Lucida Console"/>
              </a:rPr>
              <a:t>&gt;, &lt;, &gt;=, &lt;= </a:t>
            </a:r>
          </a:p>
          <a:p>
            <a:r>
              <a:rPr lang="en-US" b="1" dirty="0" err="1" smtClean="0"/>
              <a:t>Assegnamento</a:t>
            </a:r>
            <a:r>
              <a:rPr lang="en-US" dirty="0" smtClean="0"/>
              <a:t>: =</a:t>
            </a:r>
            <a:endParaRPr lang="en-US" sz="1800" dirty="0">
              <a:latin typeface="Lucida Console"/>
              <a:cs typeface="Lucida Console"/>
            </a:endParaRPr>
          </a:p>
          <a:p>
            <a:r>
              <a:rPr lang="en-US" dirty="0" err="1" smtClean="0"/>
              <a:t>Costanti</a:t>
            </a:r>
            <a:r>
              <a:rPr lang="en-US" dirty="0" smtClean="0"/>
              <a:t> </a:t>
            </a:r>
            <a:r>
              <a:rPr lang="en-US" dirty="0" err="1" smtClean="0"/>
              <a:t>Booleane</a:t>
            </a:r>
            <a:r>
              <a:rPr lang="en-US" dirty="0" smtClean="0"/>
              <a:t>: </a:t>
            </a:r>
            <a:r>
              <a:rPr lang="en-US" dirty="0" smtClean="0">
                <a:latin typeface="Lucida Console"/>
                <a:cs typeface="Lucida Console"/>
              </a:rPr>
              <a:t>True False</a:t>
            </a:r>
          </a:p>
          <a:p>
            <a:pPr lvl="1"/>
            <a:r>
              <a:rPr lang="en-US" dirty="0" smtClean="0"/>
              <a:t>Python &lt;</a:t>
            </a:r>
            <a:r>
              <a:rPr lang="en-US" dirty="0" err="1" smtClean="0"/>
              <a:t>versione</a:t>
            </a:r>
            <a:r>
              <a:rPr lang="en-US" dirty="0" smtClean="0"/>
              <a:t> 2.2.1 </a:t>
            </a:r>
            <a:r>
              <a:rPr lang="en-US" dirty="0" smtClean="0">
                <a:sym typeface="Wingdings"/>
              </a:rPr>
              <a:t> Non </a:t>
            </a:r>
            <a:r>
              <a:rPr lang="en-US" dirty="0" err="1" smtClean="0">
                <a:sym typeface="Wingdings"/>
              </a:rPr>
              <a:t>esiste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tipo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dato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booleano</a:t>
            </a:r>
            <a:r>
              <a:rPr lang="en-US" dirty="0" smtClean="0">
                <a:sym typeface="Wingdings"/>
              </a:rPr>
              <a:t>. FALSO:</a:t>
            </a:r>
            <a:r>
              <a:rPr lang="en-US" dirty="0" smtClean="0"/>
              <a:t> 0, </a:t>
            </a:r>
            <a:r>
              <a:rPr lang="en-US" dirty="0" err="1" smtClean="0"/>
              <a:t>stringa</a:t>
            </a:r>
            <a:r>
              <a:rPr lang="en-US" dirty="0" smtClean="0"/>
              <a:t> </a:t>
            </a:r>
            <a:r>
              <a:rPr lang="en-US" dirty="0" err="1" smtClean="0"/>
              <a:t>vuota</a:t>
            </a:r>
            <a:r>
              <a:rPr lang="en-US" dirty="0" smtClean="0"/>
              <a:t> “ “,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vuota</a:t>
            </a:r>
            <a:r>
              <a:rPr lang="en-US" dirty="0" smtClean="0"/>
              <a:t> [], </a:t>
            </a:r>
            <a:r>
              <a:rPr lang="en-US" dirty="0" err="1" smtClean="0"/>
              <a:t>dizionario</a:t>
            </a:r>
            <a:r>
              <a:rPr lang="en-US" dirty="0" smtClean="0"/>
              <a:t> </a:t>
            </a:r>
            <a:r>
              <a:rPr lang="en-US" dirty="0" err="1" smtClean="0"/>
              <a:t>vuoto</a:t>
            </a:r>
            <a:r>
              <a:rPr lang="en-US" dirty="0" smtClean="0"/>
              <a:t> {}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59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</a:t>
            </a:r>
            <a:r>
              <a:rPr lang="en-US" b="1" dirty="0" smtClean="0"/>
              <a:t> </a:t>
            </a:r>
            <a:r>
              <a:rPr lang="en-US" b="1" dirty="0" err="1" smtClean="0"/>
              <a:t>generatore</a:t>
            </a:r>
            <a:r>
              <a:rPr lang="en-US" b="1" dirty="0" smtClean="0"/>
              <a:t> </a:t>
            </a:r>
            <a:r>
              <a:rPr lang="en-US" dirty="0" smtClean="0"/>
              <a:t>e’ </a:t>
            </a:r>
            <a:r>
              <a:rPr lang="en-US" dirty="0" err="1" smtClean="0"/>
              <a:t>un’entita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genera </a:t>
            </a:r>
            <a:r>
              <a:rPr lang="en-US" dirty="0" err="1" smtClean="0"/>
              <a:t>iteratori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  <a:buClr>
                <a:srgbClr val="2C7C9F">
                  <a:lumMod val="60000"/>
                  <a:lumOff val="40000"/>
                </a:srgbClr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generatore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e’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funzione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che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richiama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ripetutamente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ogni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volta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che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viene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richiamata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l’esecuzione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non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ricomincia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da capo, ma dal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punto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di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codice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 cui la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precedente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chiamata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ha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restituito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un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valore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lvl="0">
              <a:lnSpc>
                <a:spcPct val="120000"/>
              </a:lnSpc>
              <a:buClr>
                <a:srgbClr val="2C7C9F">
                  <a:lumMod val="60000"/>
                  <a:lumOff val="40000"/>
                </a:srgbClr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comando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Console"/>
                <a:cs typeface="Lucida Console"/>
              </a:rPr>
              <a:t>yeld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specifica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punto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 cui un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generatore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deve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ritornare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un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valore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9250" lvl="1" indent="0">
              <a:lnSpc>
                <a:spcPct val="120000"/>
              </a:lnSpc>
              <a:buNone/>
            </a:pPr>
            <a:endParaRPr lang="en-US" dirty="0" smtClean="0"/>
          </a:p>
          <a:p>
            <a:pPr marL="349250" lvl="1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5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lvl="0">
              <a:lnSpc>
                <a:spcPct val="120000"/>
              </a:lnSpc>
              <a:buClr>
                <a:srgbClr val="2C7C9F">
                  <a:lumMod val="60000"/>
                  <a:lumOff val="40000"/>
                </a:srgbClr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ES17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Indicare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l’output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del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programma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seguente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err="1">
                <a:latin typeface="Lucida Console"/>
                <a:cs typeface="Lucida Console"/>
              </a:rPr>
              <a:t>d</a:t>
            </a:r>
            <a:r>
              <a:rPr lang="en-US" sz="1800" dirty="0" err="1" smtClean="0">
                <a:latin typeface="Lucida Console"/>
                <a:cs typeface="Lucida Console"/>
              </a:rPr>
              <a:t>ef</a:t>
            </a:r>
            <a:r>
              <a:rPr lang="en-US" sz="1800" dirty="0" smtClean="0">
                <a:latin typeface="Lucida Console"/>
                <a:cs typeface="Lucida Console"/>
              </a:rPr>
              <a:t> gen():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	</a:t>
            </a:r>
            <a:r>
              <a:rPr lang="en-US" sz="1800" dirty="0" err="1" smtClean="0">
                <a:latin typeface="Lucida Console"/>
                <a:cs typeface="Lucida Console"/>
              </a:rPr>
              <a:t>val</a:t>
            </a:r>
            <a:r>
              <a:rPr lang="en-US" sz="1800" dirty="0" smtClean="0">
                <a:latin typeface="Lucida Console"/>
                <a:cs typeface="Lucida Console"/>
              </a:rPr>
              <a:t>=2</a:t>
            </a:r>
            <a:endParaRPr lang="en-US" sz="18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while: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</a:t>
            </a:r>
            <a:r>
              <a:rPr lang="en-US" sz="1800" dirty="0" err="1" smtClean="0">
                <a:latin typeface="Lucida Console"/>
                <a:cs typeface="Lucida Console"/>
              </a:rPr>
              <a:t>yeld</a:t>
            </a:r>
            <a:r>
              <a:rPr lang="en-US" sz="1800" dirty="0" smtClean="0">
                <a:latin typeface="Lucida Console"/>
                <a:cs typeface="Lucida Console"/>
              </a:rPr>
              <a:t> </a:t>
            </a:r>
            <a:r>
              <a:rPr lang="en-US" sz="1800" dirty="0" err="1" smtClean="0">
                <a:latin typeface="Lucida Console"/>
                <a:cs typeface="Lucida Console"/>
              </a:rPr>
              <a:t>val</a:t>
            </a:r>
            <a:endParaRPr lang="en-US" sz="18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</a:t>
            </a:r>
            <a:r>
              <a:rPr lang="en-US" sz="1800" dirty="0" err="1" smtClean="0">
                <a:latin typeface="Lucida Console"/>
                <a:cs typeface="Lucida Console"/>
              </a:rPr>
              <a:t>val</a:t>
            </a:r>
            <a:r>
              <a:rPr lang="en-US" sz="1800" dirty="0" smtClean="0">
                <a:latin typeface="Lucida Console"/>
                <a:cs typeface="Lucida Console"/>
              </a:rPr>
              <a:t>=</a:t>
            </a:r>
            <a:r>
              <a:rPr lang="en-US" sz="1800" dirty="0" err="1" smtClean="0">
                <a:latin typeface="Lucida Console"/>
                <a:cs typeface="Lucida Console"/>
              </a:rPr>
              <a:t>val</a:t>
            </a:r>
            <a:r>
              <a:rPr lang="en-US" sz="1800" dirty="0" smtClean="0">
                <a:latin typeface="Lucida Console"/>
                <a:cs typeface="Lucida Console"/>
              </a:rPr>
              <a:t>*2</a:t>
            </a:r>
          </a:p>
          <a:p>
            <a:pPr marL="0" indent="0">
              <a:lnSpc>
                <a:spcPct val="5000"/>
              </a:lnSpc>
              <a:buNone/>
            </a:pPr>
            <a:endParaRPr lang="en-US" sz="18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count=0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for </a:t>
            </a:r>
            <a:r>
              <a:rPr lang="en-US" sz="1800" dirty="0" err="1" smtClean="0">
                <a:latin typeface="Lucida Console"/>
                <a:cs typeface="Lucida Console"/>
              </a:rPr>
              <a:t>i</a:t>
            </a:r>
            <a:r>
              <a:rPr lang="en-US" sz="1800" dirty="0" smtClean="0">
                <a:latin typeface="Lucida Console"/>
                <a:cs typeface="Lucida Console"/>
              </a:rPr>
              <a:t> in gen():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 if (count &gt;=10):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break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else: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print </a:t>
            </a:r>
            <a:r>
              <a:rPr lang="en-US" sz="1800" dirty="0" err="1" smtClean="0">
                <a:latin typeface="Lucida Console"/>
                <a:cs typeface="Lucida Console"/>
              </a:rPr>
              <a:t>i</a:t>
            </a:r>
            <a:endParaRPr lang="en-US" sz="18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count+=1</a:t>
            </a:r>
          </a:p>
        </p:txBody>
      </p:sp>
    </p:spTree>
    <p:extLst>
      <p:ext uri="{BB962C8B-B14F-4D97-AF65-F5344CB8AC3E}">
        <p14:creationId xmlns:p14="http://schemas.microsoft.com/office/powerpoint/2010/main" val="234735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lvl="0">
              <a:lnSpc>
                <a:spcPct val="120000"/>
              </a:lnSpc>
              <a:buClr>
                <a:srgbClr val="2C7C9F">
                  <a:lumMod val="60000"/>
                  <a:lumOff val="40000"/>
                </a:srgbClr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ES18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Scrivere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una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funzione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generatrice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di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numeri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primi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(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usando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generatori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di Python).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53595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8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err="1">
                <a:latin typeface="Lucida Console"/>
                <a:cs typeface="Lucida Console"/>
              </a:rPr>
              <a:t>def</a:t>
            </a:r>
            <a:r>
              <a:rPr lang="en-US" sz="1800" dirty="0">
                <a:latin typeface="Lucida Console"/>
                <a:cs typeface="Lucida Console"/>
              </a:rPr>
              <a:t> </a:t>
            </a:r>
            <a:r>
              <a:rPr lang="en-US" sz="1800" dirty="0" err="1" smtClean="0">
                <a:latin typeface="Lucida Console"/>
                <a:cs typeface="Lucida Console"/>
              </a:rPr>
              <a:t>prime_num</a:t>
            </a:r>
            <a:r>
              <a:rPr lang="en-US" sz="1800" dirty="0" smtClean="0">
                <a:latin typeface="Lucida Console"/>
                <a:cs typeface="Lucida Console"/>
              </a:rPr>
              <a:t>(</a:t>
            </a:r>
            <a:r>
              <a:rPr lang="en-US" sz="18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n=2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</a:t>
            </a:r>
            <a:r>
              <a:rPr lang="en-US" sz="1800" dirty="0" smtClean="0">
                <a:latin typeface="Lucida Console"/>
                <a:cs typeface="Lucida Console"/>
              </a:rPr>
              <a:t>prime=</a:t>
            </a:r>
            <a:r>
              <a:rPr lang="en-US" sz="1800" dirty="0">
                <a:latin typeface="Lucida Console"/>
                <a:cs typeface="Lucida Console"/>
              </a:rPr>
              <a:t>[]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while True: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        if not</a:t>
            </a:r>
            <a:r>
              <a:rPr lang="en-US" sz="1800" dirty="0" smtClean="0">
                <a:latin typeface="Lucida Console"/>
                <a:cs typeface="Lucida Console"/>
              </a:rPr>
              <a:t>[f </a:t>
            </a:r>
            <a:r>
              <a:rPr lang="en-US" sz="1800" dirty="0">
                <a:latin typeface="Lucida Console"/>
                <a:cs typeface="Lucida Console"/>
              </a:rPr>
              <a:t>for f </a:t>
            </a:r>
            <a:r>
              <a:rPr lang="en-US" sz="1800">
                <a:latin typeface="Lucida Console"/>
                <a:cs typeface="Lucida Console"/>
              </a:rPr>
              <a:t>in </a:t>
            </a:r>
            <a:r>
              <a:rPr lang="en-US" sz="1800" smtClean="0">
                <a:latin typeface="Lucida Console"/>
                <a:cs typeface="Lucida Console"/>
              </a:rPr>
              <a:t>prime </a:t>
            </a:r>
            <a:r>
              <a:rPr lang="en-US" sz="1800" dirty="0">
                <a:latin typeface="Lucida Console"/>
                <a:cs typeface="Lucida Console"/>
              </a:rPr>
              <a:t>if </a:t>
            </a:r>
            <a:r>
              <a:rPr lang="en-US" sz="1800" dirty="0" err="1">
                <a:latin typeface="Lucida Console"/>
                <a:cs typeface="Lucida Console"/>
              </a:rPr>
              <a:t>n%f</a:t>
            </a:r>
            <a:r>
              <a:rPr lang="en-US" sz="1800" dirty="0">
                <a:latin typeface="Lucida Console"/>
                <a:cs typeface="Lucida Console"/>
              </a:rPr>
              <a:t> ==0]: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                yield n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  <a:r>
              <a:rPr lang="en-US" sz="1800" dirty="0" err="1" smtClean="0">
                <a:latin typeface="Lucida Console"/>
                <a:cs typeface="Lucida Console"/>
              </a:rPr>
              <a:t>prime.append</a:t>
            </a:r>
            <a:r>
              <a:rPr lang="en-US" sz="1800" dirty="0">
                <a:latin typeface="Lucida Console"/>
                <a:cs typeface="Lucida Console"/>
              </a:rPr>
              <a:t>(n)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        n=n+1</a:t>
            </a:r>
          </a:p>
          <a:p>
            <a:pPr marL="0" indent="0">
              <a:lnSpc>
                <a:spcPct val="5000"/>
              </a:lnSpc>
              <a:buNone/>
            </a:pPr>
            <a:endParaRPr lang="en-US" sz="18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# Print out all the prime numbers &lt;100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for </a:t>
            </a:r>
            <a:r>
              <a:rPr lang="en-US" sz="1800" dirty="0" err="1">
                <a:latin typeface="Lucida Console"/>
                <a:cs typeface="Lucida Console"/>
              </a:rPr>
              <a:t>i</a:t>
            </a:r>
            <a:r>
              <a:rPr lang="en-US" sz="1800" dirty="0">
                <a:latin typeface="Lucida Console"/>
                <a:cs typeface="Lucida Console"/>
              </a:rPr>
              <a:t> in </a:t>
            </a:r>
            <a:r>
              <a:rPr lang="en-US" sz="1800" dirty="0" err="1" smtClean="0">
                <a:latin typeface="Lucida Console"/>
                <a:cs typeface="Lucida Console"/>
              </a:rPr>
              <a:t>prime_num</a:t>
            </a:r>
            <a:r>
              <a:rPr lang="en-US" sz="1800" dirty="0" smtClean="0">
                <a:latin typeface="Lucida Console"/>
                <a:cs typeface="Lucida Console"/>
              </a:rPr>
              <a:t>(</a:t>
            </a:r>
            <a:r>
              <a:rPr lang="en-US" sz="18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if (</a:t>
            </a:r>
            <a:r>
              <a:rPr lang="en-US" sz="1800" dirty="0" err="1">
                <a:latin typeface="Lucida Console"/>
                <a:cs typeface="Lucida Console"/>
              </a:rPr>
              <a:t>i</a:t>
            </a:r>
            <a:r>
              <a:rPr lang="en-US" sz="1800" dirty="0">
                <a:latin typeface="Lucida Console"/>
                <a:cs typeface="Lucida Console"/>
              </a:rPr>
              <a:t>&gt; 100):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        break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800" dirty="0">
                <a:latin typeface="Lucida Console"/>
                <a:cs typeface="Lucida Console"/>
              </a:rPr>
              <a:t>        print </a:t>
            </a:r>
            <a:r>
              <a:rPr lang="en-US" sz="1800" dirty="0" err="1">
                <a:latin typeface="Lucida Console"/>
                <a:cs typeface="Lucida Console"/>
              </a:rPr>
              <a:t>i</a:t>
            </a:r>
            <a:endParaRPr lang="en-US" sz="18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52529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20000"/>
              </a:lnSpc>
            </a:pPr>
            <a:r>
              <a:rPr lang="en-US" dirty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ES19</a:t>
            </a:r>
            <a:r>
              <a:rPr lang="en-US" dirty="0" smtClean="0"/>
              <a:t>)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smtClean="0">
                <a:latin typeface="Lucida Console"/>
                <a:cs typeface="Lucida Console"/>
              </a:rPr>
              <a:t>permutation(li) </a:t>
            </a:r>
            <a:r>
              <a:rPr lang="en-US" dirty="0" err="1" smtClean="0"/>
              <a:t>che</a:t>
            </a:r>
            <a:r>
              <a:rPr lang="en-US" dirty="0" smtClean="0"/>
              <a:t> genera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permutazioni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presa</a:t>
            </a:r>
            <a:r>
              <a:rPr lang="en-US" dirty="0" smtClean="0"/>
              <a:t> in input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&gt;&gt; permutation([1,2,3])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/>
              <a:t>  </a:t>
            </a:r>
            <a:r>
              <a:rPr lang="en-US" dirty="0" smtClean="0"/>
              <a:t>&gt;&gt; [[1,2,3],[1,3,2],[2,3,1][2,1,3],[3,1,2],[3,2,1]] </a:t>
            </a: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86880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910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8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 err="1" smtClean="0">
                <a:latin typeface="Lucida Console"/>
                <a:cs typeface="Lucida Console"/>
              </a:rPr>
              <a:t>def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permutation(list):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</a:t>
            </a:r>
            <a:r>
              <a:rPr lang="en-US" sz="2000" dirty="0" smtClean="0">
                <a:latin typeface="Lucida Console"/>
                <a:cs typeface="Lucida Console"/>
              </a:rPr>
              <a:t>if </a:t>
            </a:r>
            <a:r>
              <a:rPr lang="en-US" sz="2000" dirty="0" err="1" smtClean="0">
                <a:latin typeface="Lucida Console"/>
                <a:cs typeface="Lucida Console"/>
              </a:rPr>
              <a:t>len</a:t>
            </a:r>
            <a:r>
              <a:rPr lang="en-US" sz="2000" dirty="0">
                <a:latin typeface="Lucida Console"/>
                <a:cs typeface="Lucida Console"/>
              </a:rPr>
              <a:t>(list)&lt;=1: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</a:t>
            </a:r>
            <a:r>
              <a:rPr lang="en-US" sz="2000" dirty="0" smtClean="0">
                <a:latin typeface="Lucida Console"/>
                <a:cs typeface="Lucida Console"/>
              </a:rPr>
              <a:t>yield </a:t>
            </a:r>
            <a:r>
              <a:rPr lang="en-US" sz="2000" dirty="0">
                <a:latin typeface="Lucida Console"/>
                <a:cs typeface="Lucida Console"/>
              </a:rPr>
              <a:t>list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</a:t>
            </a:r>
            <a:r>
              <a:rPr lang="en-US" sz="2000" dirty="0" smtClean="0">
                <a:latin typeface="Lucida Console"/>
                <a:cs typeface="Lucida Console"/>
              </a:rPr>
              <a:t>else</a:t>
            </a:r>
            <a:r>
              <a:rPr lang="en-US" sz="20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</a:t>
            </a:r>
            <a:r>
              <a:rPr lang="en-US" sz="2000" dirty="0" smtClean="0">
                <a:latin typeface="Lucida Console"/>
                <a:cs typeface="Lucida Console"/>
              </a:rPr>
              <a:t>for 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r>
              <a:rPr lang="en-US" sz="2000" dirty="0">
                <a:latin typeface="Lucida Console"/>
                <a:cs typeface="Lucida Console"/>
              </a:rPr>
              <a:t> in range(0,len(list)):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        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1800" dirty="0" smtClean="0">
                <a:latin typeface="Lucida Console"/>
                <a:cs typeface="Lucida Console"/>
              </a:rPr>
              <a:t>for </a:t>
            </a:r>
            <a:r>
              <a:rPr lang="en-US" sz="1800" dirty="0">
                <a:latin typeface="Lucida Console"/>
                <a:cs typeface="Lucida Console"/>
              </a:rPr>
              <a:t>tail in permutation(list[:</a:t>
            </a:r>
            <a:r>
              <a:rPr lang="en-US" sz="1800" dirty="0" err="1">
                <a:latin typeface="Lucida Console"/>
                <a:cs typeface="Lucida Console"/>
              </a:rPr>
              <a:t>i</a:t>
            </a:r>
            <a:r>
              <a:rPr lang="en-US" sz="1800" dirty="0">
                <a:latin typeface="Lucida Console"/>
                <a:cs typeface="Lucida Console"/>
              </a:rPr>
              <a:t>] + list[i+1:]):</a:t>
            </a: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</a:t>
            </a:r>
            <a:r>
              <a:rPr lang="en-US" sz="2000" dirty="0" smtClean="0">
                <a:latin typeface="Lucida Console"/>
                <a:cs typeface="Lucida Console"/>
              </a:rPr>
              <a:t>yield </a:t>
            </a:r>
            <a:r>
              <a:rPr lang="en-US" sz="2000" dirty="0">
                <a:latin typeface="Lucida Console"/>
                <a:cs typeface="Lucida Console"/>
              </a:rPr>
              <a:t>[list[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r>
              <a:rPr lang="en-US" sz="2000" dirty="0">
                <a:latin typeface="Lucida Console"/>
                <a:cs typeface="Lucida Console"/>
              </a:rPr>
              <a:t>]] + tail</a:t>
            </a:r>
          </a:p>
          <a:p>
            <a:pPr marL="0" indent="0">
              <a:lnSpc>
                <a:spcPct val="20000"/>
              </a:lnSpc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20000"/>
              </a:lnSpc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for 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r>
              <a:rPr lang="en-US" sz="2000" dirty="0">
                <a:latin typeface="Lucida Console"/>
                <a:cs typeface="Lucida Console"/>
              </a:rPr>
              <a:t> in </a:t>
            </a:r>
            <a:r>
              <a:rPr lang="en-US" sz="2000" dirty="0" smtClean="0">
                <a:latin typeface="Lucida Console"/>
                <a:cs typeface="Lucida Console"/>
              </a:rPr>
              <a:t>permutation([1,2,3,4])</a:t>
            </a:r>
            <a:r>
              <a:rPr lang="en-US" sz="20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en-US" sz="2000" dirty="0" smtClean="0">
                <a:latin typeface="Lucida Console"/>
                <a:cs typeface="Lucida Console"/>
              </a:rPr>
              <a:t>	print 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60192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42900">
              <a:lnSpc>
                <a:spcPct val="120000"/>
              </a:lnSpc>
            </a:pPr>
            <a:r>
              <a:rPr lang="en-US" dirty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ES20</a:t>
            </a:r>
            <a:r>
              <a:rPr lang="en-US" dirty="0" smtClean="0"/>
              <a:t>)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>
                <a:latin typeface="Lucida Console"/>
                <a:cs typeface="Lucida Console"/>
              </a:rPr>
              <a:t>powerset</a:t>
            </a:r>
            <a:r>
              <a:rPr lang="en-US" dirty="0" smtClean="0">
                <a:latin typeface="Lucida Console"/>
                <a:cs typeface="Lucida Console"/>
              </a:rPr>
              <a:t>(li)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in input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e </a:t>
            </a:r>
            <a:r>
              <a:rPr lang="en-US" dirty="0" err="1" smtClean="0"/>
              <a:t>stampa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sottoinsiemi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(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potenza</a:t>
            </a:r>
            <a:r>
              <a:rPr lang="en-US" dirty="0" smtClean="0"/>
              <a:t>).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&gt;&gt; </a:t>
            </a:r>
            <a:r>
              <a:rPr lang="en-US" dirty="0" err="1" smtClean="0"/>
              <a:t>power_set</a:t>
            </a:r>
            <a:r>
              <a:rPr lang="en-US" dirty="0" smtClean="0"/>
              <a:t>([1,2,3])</a:t>
            </a:r>
          </a:p>
          <a:p>
            <a:pPr marL="12700" indent="0">
              <a:lnSpc>
                <a:spcPct val="12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	&gt;&gt; [[1],[2],[3],[1,2],[1,3],[2,3],[1,2,3]] </a:t>
            </a:r>
            <a:endParaRPr lang="en-US" sz="54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61172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8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 err="1" smtClean="0">
                <a:latin typeface="Lucida Console"/>
                <a:cs typeface="Lucida Console"/>
              </a:rPr>
              <a:t>def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 err="1">
                <a:latin typeface="Lucida Console"/>
                <a:cs typeface="Lucida Console"/>
              </a:rPr>
              <a:t>powerset</a:t>
            </a:r>
            <a:r>
              <a:rPr lang="en-US" sz="2000" dirty="0" smtClean="0">
                <a:latin typeface="Lucida Console"/>
                <a:cs typeface="Lucida Console"/>
              </a:rPr>
              <a:t>(</a:t>
            </a:r>
            <a:r>
              <a:rPr lang="en-US" sz="2000" dirty="0" smtClean="0">
                <a:latin typeface="Lucida Console"/>
                <a:cs typeface="Lucida Console"/>
              </a:rPr>
              <a:t>li</a:t>
            </a:r>
            <a:r>
              <a:rPr lang="en-US" sz="2000" dirty="0" smtClean="0">
                <a:latin typeface="Lucida Console"/>
                <a:cs typeface="Lucida Console"/>
              </a:rPr>
              <a:t>)</a:t>
            </a:r>
            <a:r>
              <a:rPr lang="en-US" sz="20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if </a:t>
            </a:r>
            <a:r>
              <a:rPr lang="en-US" sz="2000" dirty="0" err="1">
                <a:latin typeface="Lucida Console"/>
                <a:cs typeface="Lucida Console"/>
              </a:rPr>
              <a:t>len</a:t>
            </a:r>
            <a:r>
              <a:rPr lang="en-US" sz="2000" dirty="0" smtClean="0">
                <a:latin typeface="Lucida Console"/>
                <a:cs typeface="Lucida Console"/>
              </a:rPr>
              <a:t>(li) </a:t>
            </a:r>
            <a:r>
              <a:rPr lang="en-US" sz="2000" dirty="0">
                <a:latin typeface="Lucida Console"/>
                <a:cs typeface="Lucida Console"/>
              </a:rPr>
              <a:t>&lt;=1: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yield </a:t>
            </a:r>
            <a:r>
              <a:rPr lang="en-US" sz="2000" dirty="0" smtClean="0">
                <a:latin typeface="Lucida Console"/>
                <a:cs typeface="Lucida Console"/>
              </a:rPr>
              <a:t>li</a:t>
            </a: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yield []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else: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for item in </a:t>
            </a:r>
            <a:r>
              <a:rPr lang="en-US" sz="2000" dirty="0" err="1">
                <a:latin typeface="Lucida Console"/>
                <a:cs typeface="Lucida Console"/>
              </a:rPr>
              <a:t>powerset</a:t>
            </a:r>
            <a:r>
              <a:rPr lang="en-US" sz="2000" dirty="0" smtClean="0">
                <a:latin typeface="Lucida Console"/>
                <a:cs typeface="Lucida Console"/>
              </a:rPr>
              <a:t>(</a:t>
            </a:r>
            <a:r>
              <a:rPr lang="en-US" sz="2000" dirty="0" smtClean="0">
                <a:latin typeface="Lucida Console"/>
                <a:cs typeface="Lucida Console"/>
              </a:rPr>
              <a:t>l</a:t>
            </a:r>
            <a:r>
              <a:rPr lang="en-US" sz="2000" dirty="0" smtClean="0">
                <a:latin typeface="Lucida Console"/>
                <a:cs typeface="Lucida Console"/>
              </a:rPr>
              <a:t>[</a:t>
            </a:r>
            <a:r>
              <a:rPr lang="en-US" sz="2000" dirty="0">
                <a:latin typeface="Lucida Console"/>
                <a:cs typeface="Lucida Console"/>
              </a:rPr>
              <a:t>1:]):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        yield </a:t>
            </a:r>
            <a:r>
              <a:rPr lang="en-US" sz="2000" dirty="0" smtClean="0">
                <a:latin typeface="Lucida Console"/>
                <a:cs typeface="Lucida Console"/>
              </a:rPr>
              <a:t>[li[0</a:t>
            </a:r>
            <a:r>
              <a:rPr lang="en-US" sz="2000" dirty="0">
                <a:latin typeface="Lucida Console"/>
                <a:cs typeface="Lucida Console"/>
              </a:rPr>
              <a:t>]] + item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                yield item</a:t>
            </a:r>
          </a:p>
          <a:p>
            <a:pPr marL="0" indent="0">
              <a:lnSpc>
                <a:spcPct val="5000"/>
              </a:lnSpc>
              <a:buNone/>
            </a:pPr>
            <a:endParaRPr lang="en-US" sz="2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for 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r>
              <a:rPr lang="en-US" sz="2000" dirty="0">
                <a:latin typeface="Lucida Console"/>
                <a:cs typeface="Lucida Console"/>
              </a:rPr>
              <a:t> in </a:t>
            </a:r>
            <a:r>
              <a:rPr lang="en-US" sz="2000" dirty="0" err="1">
                <a:latin typeface="Lucida Console"/>
                <a:cs typeface="Lucida Console"/>
              </a:rPr>
              <a:t>powerset</a:t>
            </a:r>
            <a:r>
              <a:rPr lang="en-US" sz="2000" dirty="0">
                <a:latin typeface="Lucida Console"/>
                <a:cs typeface="Lucida Console"/>
              </a:rPr>
              <a:t>([1,2,3]):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2000" dirty="0">
                <a:latin typeface="Lucida Console"/>
                <a:cs typeface="Lucida Console"/>
              </a:rPr>
              <a:t>        print </a:t>
            </a:r>
            <a:r>
              <a:rPr lang="en-US" sz="2000" dirty="0" err="1">
                <a:latin typeface="Lucida Console"/>
                <a:cs typeface="Lucida Console"/>
              </a:rPr>
              <a:t>i</a:t>
            </a:r>
            <a:endParaRPr lang="en-US" sz="20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20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81176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Moduli e </a:t>
            </a:r>
            <a:r>
              <a:rPr lang="en-US" dirty="0" err="1" smtClean="0"/>
              <a:t>Librerie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modulo </a:t>
            </a:r>
            <a:r>
              <a:rPr lang="en-US" dirty="0" err="1" smtClean="0">
                <a:latin typeface="Lucida Console"/>
                <a:cs typeface="Lucida Console"/>
              </a:rPr>
              <a:t>os</a:t>
            </a:r>
            <a:r>
              <a:rPr lang="en-US" dirty="0" smtClean="0"/>
              <a:t> </a:t>
            </a:r>
            <a:r>
              <a:rPr lang="en-US" dirty="0" err="1" smtClean="0"/>
              <a:t>dispone</a:t>
            </a:r>
            <a:r>
              <a:rPr lang="en-US" dirty="0" smtClean="0"/>
              <a:t> di </a:t>
            </a:r>
            <a:r>
              <a:rPr lang="en-US" dirty="0" err="1" smtClean="0"/>
              <a:t>molte</a:t>
            </a:r>
            <a:r>
              <a:rPr lang="en-US" dirty="0" smtClean="0"/>
              <a:t> </a:t>
            </a:r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per </a:t>
            </a:r>
            <a:r>
              <a:rPr lang="en-US" dirty="0" err="1" smtClean="0"/>
              <a:t>manipolare</a:t>
            </a:r>
            <a:r>
              <a:rPr lang="en-US" dirty="0" smtClean="0"/>
              <a:t> file e </a:t>
            </a:r>
            <a:r>
              <a:rPr lang="en-US" dirty="0" err="1" smtClean="0"/>
              <a:t>processi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latin typeface="Lucida Console"/>
                <a:cs typeface="Lucida Console"/>
              </a:rPr>
              <a:t>l</a:t>
            </a:r>
            <a:r>
              <a:rPr lang="en-US" dirty="0" err="1" smtClean="0">
                <a:latin typeface="Lucida Console"/>
                <a:cs typeface="Lucida Console"/>
              </a:rPr>
              <a:t>istdir</a:t>
            </a:r>
            <a:r>
              <a:rPr lang="en-US" dirty="0" smtClean="0">
                <a:latin typeface="Lucida Console"/>
                <a:cs typeface="Lucida Console"/>
              </a:rPr>
              <a:t>(path) </a:t>
            </a:r>
            <a:r>
              <a:rPr lang="en-US" dirty="0" err="1" smtClean="0">
                <a:cs typeface="Lucida Console"/>
              </a:rPr>
              <a:t>ritorna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il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contenuto</a:t>
            </a:r>
            <a:r>
              <a:rPr lang="en-US" dirty="0" smtClean="0">
                <a:cs typeface="Lucida Console"/>
              </a:rPr>
              <a:t> di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directory (in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lista</a:t>
            </a:r>
            <a:r>
              <a:rPr lang="en-US" dirty="0" smtClean="0">
                <a:cs typeface="Lucida Console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latin typeface="Lucida Console"/>
                <a:cs typeface="Lucida Console"/>
              </a:rPr>
              <a:t>c</a:t>
            </a:r>
            <a:r>
              <a:rPr lang="en-US" dirty="0" err="1" smtClean="0">
                <a:latin typeface="Lucida Console"/>
                <a:cs typeface="Lucida Console"/>
              </a:rPr>
              <a:t>hdir</a:t>
            </a:r>
            <a:r>
              <a:rPr lang="en-US" dirty="0" smtClean="0">
                <a:latin typeface="Lucida Console"/>
                <a:cs typeface="Lucida Console"/>
              </a:rPr>
              <a:t>(path) </a:t>
            </a:r>
            <a:r>
              <a:rPr lang="en-US" dirty="0" smtClean="0">
                <a:cs typeface="Lucida Console"/>
              </a:rPr>
              <a:t>cambia la directory </a:t>
            </a:r>
            <a:r>
              <a:rPr lang="en-US" dirty="0" err="1" smtClean="0">
                <a:cs typeface="Lucida Console"/>
              </a:rPr>
              <a:t>corrente</a:t>
            </a:r>
            <a:r>
              <a:rPr lang="en-US" dirty="0" smtClean="0">
                <a:cs typeface="Lucida Console"/>
              </a:rPr>
              <a:t> a path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cs typeface="Lucida Console"/>
              </a:rPr>
              <a:t>chmod</a:t>
            </a:r>
            <a:r>
              <a:rPr lang="en-US" dirty="0" smtClean="0">
                <a:cs typeface="Lucida Console"/>
              </a:rPr>
              <a:t>, </a:t>
            </a:r>
            <a:r>
              <a:rPr lang="en-US" dirty="0" err="1" smtClean="0">
                <a:cs typeface="Lucida Console"/>
              </a:rPr>
              <a:t>chown</a:t>
            </a:r>
            <a:r>
              <a:rPr lang="en-US" dirty="0" smtClean="0">
                <a:cs typeface="Lucida Console"/>
              </a:rPr>
              <a:t>, </a:t>
            </a:r>
            <a:r>
              <a:rPr lang="en-US" dirty="0" err="1" smtClean="0">
                <a:cs typeface="Lucida Console"/>
              </a:rPr>
              <a:t>mkdir</a:t>
            </a:r>
            <a:r>
              <a:rPr lang="en-US" dirty="0" smtClean="0">
                <a:cs typeface="Lucida Console"/>
              </a:rPr>
              <a:t>, </a:t>
            </a:r>
            <a:r>
              <a:rPr lang="en-US" dirty="0" err="1" smtClean="0">
                <a:cs typeface="Lucida Console"/>
              </a:rPr>
              <a:t>rmdir</a:t>
            </a:r>
            <a:r>
              <a:rPr lang="en-US" dirty="0" smtClean="0">
                <a:cs typeface="Lucida Console"/>
              </a:rPr>
              <a:t>, </a:t>
            </a:r>
            <a:r>
              <a:rPr lang="en-US" dirty="0" err="1" smtClean="0">
                <a:cs typeface="Lucida Console"/>
              </a:rPr>
              <a:t>getcwd</a:t>
            </a:r>
            <a:r>
              <a:rPr lang="en-US" dirty="0" smtClean="0">
                <a:cs typeface="Lucida Console"/>
              </a:rPr>
              <a:t>(), </a:t>
            </a:r>
            <a:r>
              <a:rPr lang="en-US" dirty="0" err="1" smtClean="0">
                <a:cs typeface="Lucida Console"/>
              </a:rPr>
              <a:t>mknod</a:t>
            </a:r>
            <a:r>
              <a:rPr lang="en-US" dirty="0" smtClean="0">
                <a:cs typeface="Lucida Console"/>
              </a:rPr>
              <a:t>() …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cs typeface="Lucida Console"/>
              </a:rPr>
              <a:t>g</a:t>
            </a:r>
            <a:r>
              <a:rPr lang="en-US" dirty="0" err="1" smtClean="0">
                <a:cs typeface="Lucida Console"/>
              </a:rPr>
              <a:t>etlogin</a:t>
            </a:r>
            <a:r>
              <a:rPr lang="en-US" dirty="0" smtClean="0">
                <a:cs typeface="Lucida Console"/>
              </a:rPr>
              <a:t>(), </a:t>
            </a:r>
            <a:r>
              <a:rPr lang="en-US" dirty="0" err="1" smtClean="0">
                <a:cs typeface="Lucida Console"/>
              </a:rPr>
              <a:t>getpid</a:t>
            </a:r>
            <a:r>
              <a:rPr lang="en-US" dirty="0" smtClean="0">
                <a:cs typeface="Lucida Console"/>
              </a:rPr>
              <a:t>(), </a:t>
            </a:r>
            <a:r>
              <a:rPr lang="en-US" dirty="0" err="1" smtClean="0">
                <a:cs typeface="Lucida Console"/>
              </a:rPr>
              <a:t>getuid</a:t>
            </a:r>
            <a:r>
              <a:rPr lang="en-US" dirty="0" smtClean="0">
                <a:cs typeface="Lucida Console"/>
              </a:rPr>
              <a:t>(), </a:t>
            </a:r>
            <a:r>
              <a:rPr lang="en-US" dirty="0" err="1" smtClean="0">
                <a:cs typeface="Lucida Console"/>
              </a:rPr>
              <a:t>getppid</a:t>
            </a:r>
            <a:r>
              <a:rPr lang="en-US" dirty="0" smtClean="0">
                <a:cs typeface="Lucida Console"/>
              </a:rPr>
              <a:t>(), … </a:t>
            </a:r>
          </a:p>
          <a:p>
            <a:pPr>
              <a:lnSpc>
                <a:spcPct val="120000"/>
              </a:lnSpc>
            </a:pPr>
            <a:endParaRPr lang="en-US" dirty="0" smtClean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3096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Moduli e </a:t>
            </a:r>
            <a:r>
              <a:rPr lang="en-US" dirty="0" err="1" smtClean="0"/>
              <a:t>Librerie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modulo </a:t>
            </a:r>
            <a:r>
              <a:rPr lang="en-US" dirty="0" err="1" smtClean="0">
                <a:latin typeface="Lucida Console"/>
                <a:cs typeface="Lucida Console"/>
              </a:rPr>
              <a:t>os</a:t>
            </a:r>
            <a:r>
              <a:rPr lang="en-US" dirty="0" smtClean="0"/>
              <a:t> </a:t>
            </a:r>
            <a:r>
              <a:rPr lang="en-US" dirty="0" err="1" smtClean="0"/>
              <a:t>dispone</a:t>
            </a:r>
            <a:r>
              <a:rPr lang="en-US" dirty="0" smtClean="0"/>
              <a:t> di </a:t>
            </a:r>
            <a:r>
              <a:rPr lang="en-US" dirty="0" err="1" smtClean="0"/>
              <a:t>molte</a:t>
            </a:r>
            <a:r>
              <a:rPr lang="en-US" dirty="0" smtClean="0"/>
              <a:t> </a:t>
            </a:r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per </a:t>
            </a:r>
            <a:r>
              <a:rPr lang="en-US" dirty="0" err="1" smtClean="0"/>
              <a:t>manipolare</a:t>
            </a:r>
            <a:r>
              <a:rPr lang="en-US" dirty="0" smtClean="0"/>
              <a:t> file e </a:t>
            </a:r>
            <a:r>
              <a:rPr lang="en-US" dirty="0" err="1" smtClean="0"/>
              <a:t>processi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import </a:t>
            </a:r>
            <a:r>
              <a:rPr lang="en-US" dirty="0" err="1">
                <a:latin typeface="Lucida Console"/>
                <a:cs typeface="Lucida Console"/>
              </a:rPr>
              <a:t>os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print </a:t>
            </a:r>
            <a:r>
              <a:rPr lang="en-US" dirty="0">
                <a:latin typeface="Lucida Console"/>
                <a:cs typeface="Lucida Console"/>
              </a:rPr>
              <a:t>"Current directory is ",</a:t>
            </a:r>
            <a:r>
              <a:rPr lang="en-US" dirty="0" err="1">
                <a:latin typeface="Lucida Console"/>
                <a:cs typeface="Lucida Console"/>
              </a:rPr>
              <a:t>os.getcwd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Lucida Console"/>
                <a:cs typeface="Lucida Console"/>
              </a:rPr>
              <a:t>print "Current login is ",</a:t>
            </a:r>
            <a:r>
              <a:rPr lang="en-US" dirty="0" err="1">
                <a:latin typeface="Lucida Console"/>
                <a:cs typeface="Lucida Console"/>
              </a:rPr>
              <a:t>os.getlogin</a:t>
            </a:r>
            <a:r>
              <a:rPr lang="en-US" dirty="0">
                <a:latin typeface="Lucida Console"/>
                <a:cs typeface="Lucida Console"/>
              </a:rPr>
              <a:t>(</a:t>
            </a:r>
            <a:r>
              <a:rPr lang="en-US" dirty="0" smtClean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latin typeface="Lucida Console"/>
                <a:cs typeface="Lucida Console"/>
              </a:rPr>
              <a:t>print </a:t>
            </a:r>
            <a:r>
              <a:rPr lang="en-US" dirty="0">
                <a:latin typeface="Lucida Console"/>
                <a:cs typeface="Lucida Console"/>
              </a:rPr>
              <a:t>"Current Process id is ",</a:t>
            </a:r>
            <a:r>
              <a:rPr lang="en-US" dirty="0" err="1">
                <a:latin typeface="Lucida Console"/>
                <a:cs typeface="Lucida Console"/>
              </a:rPr>
              <a:t>os.getpid</a:t>
            </a:r>
            <a:r>
              <a:rPr lang="en-US" dirty="0">
                <a:latin typeface="Lucida Console"/>
                <a:cs typeface="Lucida Console"/>
              </a:rPr>
              <a:t>()</a:t>
            </a:r>
          </a:p>
          <a:p>
            <a:pPr>
              <a:lnSpc>
                <a:spcPct val="120000"/>
              </a:lnSpc>
            </a:pPr>
            <a:endParaRPr lang="en-US" dirty="0" smtClean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83827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Costrutti</a:t>
            </a:r>
            <a:r>
              <a:rPr lang="en-US" dirty="0" smtClean="0"/>
              <a:t> di </a:t>
            </a:r>
            <a:r>
              <a:rPr lang="en-US" dirty="0" err="1" smtClean="0"/>
              <a:t>selezione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Costrutti</a:t>
            </a:r>
            <a:r>
              <a:rPr lang="en-US" dirty="0" smtClean="0"/>
              <a:t> di </a:t>
            </a:r>
            <a:r>
              <a:rPr lang="en-US" b="1" dirty="0" err="1" smtClean="0"/>
              <a:t>selezione</a:t>
            </a:r>
            <a:r>
              <a:rPr lang="en-US" dirty="0" smtClean="0"/>
              <a:t>:  if-else / if-</a:t>
            </a:r>
            <a:r>
              <a:rPr lang="en-US" dirty="0" err="1" smtClean="0"/>
              <a:t>elif</a:t>
            </a:r>
            <a:r>
              <a:rPr lang="en-US" dirty="0" smtClean="0"/>
              <a:t>- … - else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	IF CONDIZIONE: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	</a:t>
            </a:r>
            <a:r>
              <a:rPr lang="en-US" sz="1800" dirty="0" smtClean="0">
                <a:latin typeface="Lucida Console"/>
                <a:cs typeface="Lucida Console"/>
              </a:rPr>
              <a:t>SEQUENZA DI COMANDI RAMO IF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SEQUENZA DI COMANDI RAMO ELSE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if x==y: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print x, “ and “,y,” are equal “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</a:t>
            </a:r>
            <a:r>
              <a:rPr lang="en-US" sz="1800" dirty="0">
                <a:latin typeface="Lucida Console"/>
                <a:cs typeface="Lucida Console"/>
              </a:rPr>
              <a:t>print x, “ and “,y,” are </a:t>
            </a:r>
            <a:r>
              <a:rPr lang="en-US" sz="1800" dirty="0" smtClean="0">
                <a:latin typeface="Lucida Console"/>
                <a:cs typeface="Lucida Console"/>
              </a:rPr>
              <a:t>different “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0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Moduli e </a:t>
            </a:r>
            <a:r>
              <a:rPr lang="en-US" dirty="0" err="1" smtClean="0"/>
              <a:t>Librerie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ES21</a:t>
            </a:r>
            <a:r>
              <a:rPr lang="en-US" sz="3200" dirty="0" smtClean="0"/>
              <a:t>) </a:t>
            </a:r>
            <a:r>
              <a:rPr lang="en-US" sz="2800" dirty="0" err="1" smtClean="0"/>
              <a:t>Scrivere</a:t>
            </a:r>
            <a:r>
              <a:rPr lang="en-US" sz="2800" dirty="0" smtClean="0"/>
              <a:t> un </a:t>
            </a:r>
            <a:r>
              <a:rPr lang="en-US" sz="2800" dirty="0" err="1" smtClean="0"/>
              <a:t>programma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fa</a:t>
            </a:r>
            <a:r>
              <a:rPr lang="en-US" sz="2800" dirty="0" smtClean="0"/>
              <a:t> scanning </a:t>
            </a:r>
            <a:r>
              <a:rPr lang="en-US" sz="2800" dirty="0" err="1" smtClean="0"/>
              <a:t>della</a:t>
            </a:r>
            <a:r>
              <a:rPr lang="en-US" sz="2800" dirty="0" smtClean="0"/>
              <a:t> rete, </a:t>
            </a:r>
            <a:r>
              <a:rPr lang="en-US" sz="2800" dirty="0" err="1" smtClean="0"/>
              <a:t>nel</a:t>
            </a:r>
            <a:r>
              <a:rPr lang="en-US" sz="2800" dirty="0" smtClean="0"/>
              <a:t> range di </a:t>
            </a:r>
            <a:r>
              <a:rPr lang="en-US" sz="2800" dirty="0" err="1" smtClean="0"/>
              <a:t>indirizzi</a:t>
            </a:r>
            <a:r>
              <a:rPr lang="en-US" sz="2800" dirty="0" smtClean="0"/>
              <a:t> da 192.168.100.60 a 192.168.100.70. A </a:t>
            </a:r>
            <a:r>
              <a:rPr lang="en-US" sz="2800" dirty="0" err="1" smtClean="0"/>
              <a:t>ciascuna</a:t>
            </a:r>
            <a:r>
              <a:rPr lang="en-US" sz="2800" dirty="0" smtClean="0"/>
              <a:t> </a:t>
            </a:r>
            <a:r>
              <a:rPr lang="en-US" sz="2800" dirty="0" err="1" smtClean="0"/>
              <a:t>macchina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rete </a:t>
            </a:r>
            <a:r>
              <a:rPr lang="en-US" sz="2800" dirty="0" err="1" smtClean="0"/>
              <a:t>devono</a:t>
            </a:r>
            <a:r>
              <a:rPr lang="en-US" sz="2800" dirty="0" smtClean="0"/>
              <a:t> </a:t>
            </a:r>
            <a:r>
              <a:rPr lang="en-US" sz="2800" dirty="0" err="1" smtClean="0"/>
              <a:t>essere</a:t>
            </a:r>
            <a:r>
              <a:rPr lang="en-US" sz="2800" dirty="0" smtClean="0"/>
              <a:t> </a:t>
            </a:r>
            <a:r>
              <a:rPr lang="en-US" sz="2800" dirty="0" err="1" smtClean="0"/>
              <a:t>inviati</a:t>
            </a:r>
            <a:r>
              <a:rPr lang="en-US" sz="2800" dirty="0" smtClean="0"/>
              <a:t> 2 </a:t>
            </a:r>
            <a:r>
              <a:rPr lang="en-US" sz="2800" dirty="0" err="1" smtClean="0"/>
              <a:t>pacchetti</a:t>
            </a:r>
            <a:r>
              <a:rPr lang="en-US" sz="2800" dirty="0" smtClean="0"/>
              <a:t> ping, </a:t>
            </a:r>
            <a:r>
              <a:rPr lang="en-US" sz="2800" dirty="0" err="1" smtClean="0"/>
              <a:t>ed</a:t>
            </a:r>
            <a:r>
              <a:rPr lang="en-US" sz="2800" dirty="0" smtClean="0"/>
              <a:t> in base </a:t>
            </a:r>
            <a:r>
              <a:rPr lang="en-US" sz="2800" dirty="0" err="1" smtClean="0"/>
              <a:t>all’esito</a:t>
            </a:r>
            <a:r>
              <a:rPr lang="en-US" sz="2800" dirty="0" smtClean="0"/>
              <a:t> del </a:t>
            </a:r>
            <a:r>
              <a:rPr lang="en-US" sz="2800" dirty="0" err="1" smtClean="0"/>
              <a:t>comando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programma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</a:t>
            </a:r>
            <a:r>
              <a:rPr lang="en-US" sz="2800" dirty="0" err="1" smtClean="0"/>
              <a:t>visualizzare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messaggio</a:t>
            </a:r>
            <a:r>
              <a:rPr lang="en-US" sz="2800" dirty="0" smtClean="0"/>
              <a:t>: “No response” o “Alive”.</a:t>
            </a:r>
            <a:r>
              <a:rPr lang="en-US" sz="3200" dirty="0" smtClean="0"/>
              <a:t> </a:t>
            </a:r>
            <a:endParaRPr lang="en-US" sz="3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24127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Moduli e </a:t>
            </a:r>
            <a:r>
              <a:rPr lang="en-US" dirty="0" err="1" smtClean="0"/>
              <a:t>Librerie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import </a:t>
            </a:r>
            <a:r>
              <a:rPr lang="en-US" sz="1600" dirty="0" err="1">
                <a:latin typeface="Lucida Console"/>
                <a:cs typeface="Lucida Console"/>
              </a:rPr>
              <a:t>os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re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time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sys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lifeline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re.compile</a:t>
            </a:r>
            <a:r>
              <a:rPr lang="en-US" sz="1600" dirty="0">
                <a:latin typeface="Lucida Console"/>
                <a:cs typeface="Lucida Console"/>
              </a:rPr>
              <a:t>(r"(\d) received")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report = ("No </a:t>
            </a:r>
            <a:r>
              <a:rPr lang="en-US" sz="1600" dirty="0" err="1">
                <a:latin typeface="Lucida Console"/>
                <a:cs typeface="Lucida Console"/>
              </a:rPr>
              <a:t>response","Partial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Response","Alive</a:t>
            </a:r>
            <a:r>
              <a:rPr lang="en-US" sz="1600" dirty="0">
                <a:latin typeface="Lucida Console"/>
                <a:cs typeface="Lucida Console"/>
              </a:rPr>
              <a:t>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print </a:t>
            </a:r>
            <a:r>
              <a:rPr lang="en-US" sz="1600" dirty="0" err="1">
                <a:latin typeface="Lucida Console"/>
                <a:cs typeface="Lucida Console"/>
              </a:rPr>
              <a:t>time.ctime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for </a:t>
            </a:r>
            <a:r>
              <a:rPr lang="en-US" sz="1600" dirty="0">
                <a:latin typeface="Lucida Console"/>
                <a:cs typeface="Lucida Console"/>
              </a:rPr>
              <a:t>host in range(60,70):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 = "192.168.100."+str(host)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>
                <a:latin typeface="Lucida Console"/>
                <a:cs typeface="Lucida Console"/>
              </a:rPr>
              <a:t>pingaling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err="1">
                <a:latin typeface="Lucida Console"/>
                <a:cs typeface="Lucida Console"/>
              </a:rPr>
              <a:t>os.popen</a:t>
            </a:r>
            <a:r>
              <a:rPr lang="en-US" sz="1600" dirty="0">
                <a:latin typeface="Lucida Console"/>
                <a:cs typeface="Lucida Console"/>
              </a:rPr>
              <a:t>("ping -q -c2 "+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,"r")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print "Testing ",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, </a:t>
            </a:r>
            <a:r>
              <a:rPr lang="en-US" sz="1600" dirty="0" err="1">
                <a:latin typeface="Lucida Console"/>
                <a:cs typeface="Lucida Console"/>
              </a:rPr>
              <a:t>sys.stdout.flush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while 1: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line = </a:t>
            </a:r>
            <a:r>
              <a:rPr lang="en-US" sz="1600" dirty="0" err="1">
                <a:latin typeface="Lucida Console"/>
                <a:cs typeface="Lucida Console"/>
              </a:rPr>
              <a:t>pingaling.readline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if not line: break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>
                <a:latin typeface="Lucida Console"/>
                <a:cs typeface="Lucida Console"/>
              </a:rPr>
              <a:t>igot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err="1">
                <a:latin typeface="Lucida Console"/>
                <a:cs typeface="Lucida Console"/>
              </a:rPr>
              <a:t>re.findall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lifeline,line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if </a:t>
            </a:r>
            <a:r>
              <a:rPr lang="en-US" sz="1600" dirty="0" err="1">
                <a:latin typeface="Lucida Console"/>
                <a:cs typeface="Lucida Console"/>
              </a:rPr>
              <a:t>igot</a:t>
            </a:r>
            <a:r>
              <a:rPr lang="en-US" sz="16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print report[</a:t>
            </a:r>
            <a:r>
              <a:rPr lang="en-US" sz="1600" dirty="0" err="1">
                <a:latin typeface="Lucida Console"/>
                <a:cs typeface="Lucida Console"/>
              </a:rPr>
              <a:t>int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igot</a:t>
            </a:r>
            <a:r>
              <a:rPr lang="en-US" sz="1600" dirty="0">
                <a:latin typeface="Lucida Console"/>
                <a:cs typeface="Lucida Console"/>
              </a:rPr>
              <a:t>[0])]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print </a:t>
            </a:r>
            <a:r>
              <a:rPr lang="en-US" sz="1600" dirty="0" err="1">
                <a:latin typeface="Lucida Console"/>
                <a:cs typeface="Lucida Console"/>
              </a:rPr>
              <a:t>time.ctime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33548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smtClean="0"/>
              <a:t>Il modulo </a:t>
            </a:r>
            <a:r>
              <a:rPr lang="en-US" sz="2800" dirty="0" smtClean="0">
                <a:latin typeface="Lucida Console"/>
                <a:cs typeface="Lucida Console"/>
              </a:rPr>
              <a:t>socket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costrutti</a:t>
            </a:r>
            <a:r>
              <a:rPr lang="en-US" sz="2800" dirty="0" smtClean="0"/>
              <a:t> </a:t>
            </a:r>
            <a:r>
              <a:rPr lang="en-US" sz="2800" dirty="0" err="1" smtClean="0"/>
              <a:t>principali</a:t>
            </a:r>
            <a:r>
              <a:rPr lang="en-US" sz="2800" dirty="0" smtClean="0"/>
              <a:t> per la </a:t>
            </a:r>
            <a:r>
              <a:rPr lang="en-US" sz="2800" dirty="0" err="1" smtClean="0"/>
              <a:t>programmazione</a:t>
            </a:r>
            <a:r>
              <a:rPr lang="en-US" sz="2800" dirty="0" smtClean="0"/>
              <a:t> di rete </a:t>
            </a:r>
            <a:r>
              <a:rPr lang="en-US" sz="2800" dirty="0" err="1" smtClean="0"/>
              <a:t>tramite</a:t>
            </a:r>
            <a:r>
              <a:rPr lang="en-US" sz="2800" dirty="0" smtClean="0"/>
              <a:t> socket (C-like).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Lucida Console"/>
                <a:cs typeface="Lucida Console"/>
              </a:rPr>
              <a:t>s</a:t>
            </a:r>
            <a:r>
              <a:rPr lang="en-US" dirty="0" smtClean="0">
                <a:latin typeface="Lucida Console"/>
                <a:cs typeface="Lucida Console"/>
              </a:rPr>
              <a:t>ocket(</a:t>
            </a:r>
            <a:r>
              <a:rPr lang="en-US" dirty="0" err="1" smtClean="0">
                <a:latin typeface="Lucida Console"/>
                <a:cs typeface="Lucida Console"/>
              </a:rPr>
              <a:t>family,type</a:t>
            </a:r>
            <a:r>
              <a:rPr lang="en-US" dirty="0" smtClean="0">
                <a:latin typeface="Lucida Console"/>
                <a:cs typeface="Lucida Console"/>
              </a:rPr>
              <a:t>) </a:t>
            </a:r>
            <a:r>
              <a:rPr lang="en-US" dirty="0" err="1" smtClean="0">
                <a:cs typeface="Lucida Console"/>
              </a:rPr>
              <a:t>crea</a:t>
            </a:r>
            <a:r>
              <a:rPr lang="en-US" dirty="0" smtClean="0">
                <a:cs typeface="Lucida Console"/>
              </a:rPr>
              <a:t> un </a:t>
            </a:r>
            <a:r>
              <a:rPr lang="en-US" dirty="0" err="1" smtClean="0">
                <a:cs typeface="Lucida Console"/>
              </a:rPr>
              <a:t>nuovo</a:t>
            </a:r>
            <a:r>
              <a:rPr lang="en-US" dirty="0" smtClean="0">
                <a:cs typeface="Lucida Console"/>
              </a:rPr>
              <a:t> socket</a:t>
            </a:r>
          </a:p>
          <a:p>
            <a:pPr marL="349250" lvl="1" indent="0" algn="just">
              <a:lnSpc>
                <a:spcPct val="120000"/>
              </a:lnSpc>
              <a:buNone/>
            </a:pPr>
            <a:r>
              <a:rPr lang="en-US" sz="2400" dirty="0" smtClean="0">
                <a:cs typeface="Lucida Console"/>
              </a:rPr>
              <a:t>	family: AF_UNIX, AF_INET, AF_INET6</a:t>
            </a:r>
          </a:p>
          <a:p>
            <a:pPr marL="349250" lvl="1" indent="0" algn="just">
              <a:lnSpc>
                <a:spcPct val="120000"/>
              </a:lnSpc>
              <a:buNone/>
            </a:pPr>
            <a:r>
              <a:rPr lang="en-US" sz="2400" dirty="0">
                <a:cs typeface="Lucida Console"/>
              </a:rPr>
              <a:t>	</a:t>
            </a:r>
            <a:r>
              <a:rPr lang="en-US" sz="2400" dirty="0" smtClean="0">
                <a:cs typeface="Lucida Console"/>
              </a:rPr>
              <a:t>type: SOCK_STREAM (</a:t>
            </a:r>
            <a:r>
              <a:rPr lang="en-US" sz="2400" dirty="0" err="1" smtClean="0">
                <a:cs typeface="Lucida Console"/>
              </a:rPr>
              <a:t>tcp</a:t>
            </a:r>
            <a:r>
              <a:rPr lang="en-US" sz="2400" dirty="0" smtClean="0">
                <a:cs typeface="Lucida Console"/>
              </a:rPr>
              <a:t>), SOCK_DGRAM(</a:t>
            </a:r>
            <a:r>
              <a:rPr lang="en-US" sz="2400" dirty="0" err="1" smtClean="0">
                <a:cs typeface="Lucida Console"/>
              </a:rPr>
              <a:t>udp</a:t>
            </a:r>
            <a:r>
              <a:rPr lang="en-US" sz="2400" dirty="0" smtClean="0">
                <a:cs typeface="Lucida Console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sz="3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86597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>
                <a:latin typeface="Lucida Console"/>
                <a:cs typeface="Lucida Console"/>
              </a:rPr>
              <a:t>b</a:t>
            </a:r>
            <a:r>
              <a:rPr lang="en-US" sz="2800" dirty="0" smtClean="0">
                <a:latin typeface="Lucida Console"/>
                <a:cs typeface="Lucida Console"/>
              </a:rPr>
              <a:t>ind(host, port)</a:t>
            </a:r>
            <a:r>
              <a:rPr lang="en-US" sz="2800" dirty="0" smtClean="0"/>
              <a:t>: </a:t>
            </a:r>
            <a:r>
              <a:rPr lang="en-US" sz="2800" dirty="0" err="1" smtClean="0"/>
              <a:t>collega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socket ad un host name e ad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porta</a:t>
            </a:r>
            <a:r>
              <a:rPr lang="en-US" sz="2800" dirty="0" smtClean="0"/>
              <a:t> </a:t>
            </a:r>
            <a:r>
              <a:rPr lang="en-US" sz="2800" dirty="0" err="1" smtClean="0"/>
              <a:t>specificata</a:t>
            </a:r>
            <a:endParaRPr lang="en-US" sz="2800" dirty="0" smtClean="0"/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Lucida Console"/>
                <a:cs typeface="Lucida Console"/>
              </a:rPr>
              <a:t>a</a:t>
            </a:r>
            <a:r>
              <a:rPr lang="en-US" sz="2800" dirty="0" smtClean="0">
                <a:latin typeface="Lucida Console"/>
                <a:cs typeface="Lucida Console"/>
              </a:rPr>
              <a:t>ccept()</a:t>
            </a:r>
            <a:r>
              <a:rPr lang="en-US" sz="2800" dirty="0" smtClean="0"/>
              <a:t>: </a:t>
            </a:r>
            <a:r>
              <a:rPr lang="en-US" sz="2800" dirty="0" err="1" smtClean="0"/>
              <a:t>accetta</a:t>
            </a:r>
            <a:r>
              <a:rPr lang="en-US" sz="2800" dirty="0" smtClean="0"/>
              <a:t> </a:t>
            </a:r>
            <a:r>
              <a:rPr lang="en-US" sz="2800" dirty="0" err="1" smtClean="0"/>
              <a:t>connessioni</a:t>
            </a:r>
            <a:r>
              <a:rPr lang="en-US" sz="2800" dirty="0" smtClean="0"/>
              <a:t> da un client. </a:t>
            </a:r>
            <a:r>
              <a:rPr lang="en-US" sz="2800" dirty="0" err="1" smtClean="0"/>
              <a:t>Restituisce</a:t>
            </a:r>
            <a:r>
              <a:rPr lang="en-US" sz="2800" dirty="0" smtClean="0"/>
              <a:t>: (</a:t>
            </a:r>
            <a:r>
              <a:rPr lang="en-US" sz="2800" dirty="0" err="1" smtClean="0"/>
              <a:t>nuovo</a:t>
            </a:r>
            <a:r>
              <a:rPr lang="en-US" sz="2800" dirty="0" smtClean="0"/>
              <a:t> socket per </a:t>
            </a:r>
            <a:r>
              <a:rPr lang="en-US" sz="2800" dirty="0" err="1" smtClean="0"/>
              <a:t>comunicare</a:t>
            </a:r>
            <a:r>
              <a:rPr lang="en-US" sz="2800" dirty="0" smtClean="0"/>
              <a:t> con </a:t>
            </a:r>
            <a:r>
              <a:rPr lang="en-US" sz="2800" dirty="0" err="1" smtClean="0"/>
              <a:t>il</a:t>
            </a:r>
            <a:r>
              <a:rPr lang="en-US" sz="2800" dirty="0" smtClean="0"/>
              <a:t> client,  </a:t>
            </a:r>
            <a:r>
              <a:rPr lang="en-US" sz="2800" dirty="0" err="1" smtClean="0"/>
              <a:t>indirizzo</a:t>
            </a:r>
            <a:r>
              <a:rPr lang="en-US" sz="2800" dirty="0" smtClean="0"/>
              <a:t> del client)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Lucida Console"/>
                <a:cs typeface="Lucida Console"/>
              </a:rPr>
              <a:t>s</a:t>
            </a:r>
            <a:r>
              <a:rPr lang="en-US" sz="2800" dirty="0" smtClean="0">
                <a:latin typeface="Lucida Console"/>
                <a:cs typeface="Lucida Console"/>
              </a:rPr>
              <a:t>end(), </a:t>
            </a:r>
            <a:r>
              <a:rPr lang="en-US" sz="2800" dirty="0" err="1" smtClean="0">
                <a:latin typeface="Lucida Console"/>
                <a:cs typeface="Lucida Console"/>
              </a:rPr>
              <a:t>recv</a:t>
            </a:r>
            <a:r>
              <a:rPr lang="en-US" sz="2800" dirty="0" smtClean="0">
                <a:latin typeface="Lucida Console"/>
                <a:cs typeface="Lucida Console"/>
              </a:rPr>
              <a:t>()</a:t>
            </a:r>
            <a:r>
              <a:rPr lang="en-US" sz="2800" dirty="0" smtClean="0"/>
              <a:t>: </a:t>
            </a:r>
            <a:r>
              <a:rPr lang="en-US" sz="2800" dirty="0" err="1" smtClean="0"/>
              <a:t>inviano</a:t>
            </a:r>
            <a:r>
              <a:rPr lang="en-US" sz="2800" dirty="0" smtClean="0"/>
              <a:t>/</a:t>
            </a:r>
            <a:r>
              <a:rPr lang="en-US" sz="2800" dirty="0" err="1" smtClean="0"/>
              <a:t>ricevono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endParaRPr lang="en-US" sz="2800" dirty="0" smtClean="0"/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Lucida Console"/>
                <a:cs typeface="Lucida Console"/>
              </a:rPr>
              <a:t>c</a:t>
            </a:r>
            <a:r>
              <a:rPr lang="en-US" sz="2800" dirty="0" smtClean="0">
                <a:latin typeface="Lucida Console"/>
                <a:cs typeface="Lucida Console"/>
              </a:rPr>
              <a:t>lose()</a:t>
            </a:r>
            <a:r>
              <a:rPr lang="en-US" sz="2800" dirty="0" smtClean="0"/>
              <a:t>: </a:t>
            </a:r>
            <a:r>
              <a:rPr lang="en-US" sz="2800" dirty="0" err="1" smtClean="0"/>
              <a:t>chiude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socket </a:t>
            </a:r>
            <a:endParaRPr lang="en-US" sz="2400" dirty="0" smtClean="0">
              <a:cs typeface="Lucida Console"/>
            </a:endParaRPr>
          </a:p>
          <a:p>
            <a:pPr algn="just">
              <a:lnSpc>
                <a:spcPct val="120000"/>
              </a:lnSpc>
            </a:pPr>
            <a:endParaRPr lang="en-US" sz="3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881086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ES22</a:t>
            </a:r>
            <a:r>
              <a:rPr lang="en-US" sz="3200" dirty="0" smtClean="0"/>
              <a:t>) </a:t>
            </a:r>
            <a:r>
              <a:rPr lang="en-US" sz="3200" dirty="0" err="1" smtClean="0"/>
              <a:t>Scrivere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semplice</a:t>
            </a:r>
            <a:r>
              <a:rPr lang="en-US" sz="3200" dirty="0" smtClean="0"/>
              <a:t> </a:t>
            </a:r>
            <a:r>
              <a:rPr lang="en-US" sz="3200" dirty="0" err="1" smtClean="0"/>
              <a:t>applicazione</a:t>
            </a:r>
            <a:r>
              <a:rPr lang="en-US" sz="3200" dirty="0" smtClean="0"/>
              <a:t> di rete Client-Server. Il client </a:t>
            </a:r>
            <a:r>
              <a:rPr lang="en-US" sz="3200" dirty="0" err="1" smtClean="0"/>
              <a:t>resta</a:t>
            </a:r>
            <a:r>
              <a:rPr lang="en-US" sz="3200" dirty="0" smtClean="0"/>
              <a:t> in </a:t>
            </a:r>
            <a:r>
              <a:rPr lang="en-US" sz="3200" dirty="0" err="1" smtClean="0"/>
              <a:t>attesa</a:t>
            </a:r>
            <a:r>
              <a:rPr lang="en-US" sz="3200" dirty="0" smtClean="0"/>
              <a:t> di </a:t>
            </a:r>
            <a:r>
              <a:rPr lang="en-US" sz="3200" dirty="0" err="1" smtClean="0"/>
              <a:t>ricevere</a:t>
            </a:r>
            <a:r>
              <a:rPr lang="en-US" sz="3200" dirty="0" smtClean="0"/>
              <a:t> un </a:t>
            </a:r>
            <a:r>
              <a:rPr lang="en-US" sz="3200" dirty="0" err="1" smtClean="0"/>
              <a:t>messaggio</a:t>
            </a:r>
            <a:r>
              <a:rPr lang="en-US" sz="3200" dirty="0" smtClean="0"/>
              <a:t> da </a:t>
            </a:r>
            <a:r>
              <a:rPr lang="en-US" sz="3200" dirty="0" err="1" smtClean="0"/>
              <a:t>tastiera</a:t>
            </a:r>
            <a:r>
              <a:rPr lang="en-US" sz="3200" dirty="0" smtClean="0"/>
              <a:t> e lo </a:t>
            </a:r>
            <a:r>
              <a:rPr lang="en-US" sz="3200" dirty="0" err="1" smtClean="0"/>
              <a:t>spedisce</a:t>
            </a:r>
            <a:r>
              <a:rPr lang="en-US" sz="3200" dirty="0" smtClean="0"/>
              <a:t> al Server, </a:t>
            </a:r>
            <a:r>
              <a:rPr lang="en-US" sz="3200" dirty="0" err="1" smtClean="0"/>
              <a:t>che</a:t>
            </a:r>
            <a:r>
              <a:rPr lang="en-US" sz="3200" dirty="0" smtClean="0"/>
              <a:t> lo </a:t>
            </a:r>
            <a:r>
              <a:rPr lang="en-US" sz="3200" dirty="0" err="1" smtClean="0"/>
              <a:t>stampa</a:t>
            </a:r>
            <a:r>
              <a:rPr lang="en-US" sz="3200" dirty="0" smtClean="0"/>
              <a:t> a video.</a:t>
            </a:r>
            <a:endParaRPr lang="en-US" sz="3200" dirty="0" smtClean="0">
              <a:latin typeface="Lucida Console"/>
              <a:cs typeface="Lucida Console"/>
            </a:endParaRPr>
          </a:p>
          <a:p>
            <a:pPr marL="349250" lvl="1" indent="0" algn="just">
              <a:lnSpc>
                <a:spcPct val="120000"/>
              </a:lnSpc>
              <a:buNone/>
            </a:pPr>
            <a:r>
              <a:rPr lang="en-US" sz="3000" dirty="0">
                <a:latin typeface="Lucida Console"/>
                <a:cs typeface="Lucida Console"/>
              </a:rPr>
              <a:t>	</a:t>
            </a: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71633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import </a:t>
            </a:r>
            <a:r>
              <a:rPr lang="en-US" sz="1600" dirty="0">
                <a:latin typeface="Lucida Console"/>
                <a:cs typeface="Lucida Console"/>
              </a:rPr>
              <a:t>socket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class </a:t>
            </a:r>
            <a:r>
              <a:rPr lang="en-US" sz="1600" dirty="0" err="1" smtClean="0">
                <a:latin typeface="Lucida Console"/>
                <a:cs typeface="Lucida Console"/>
              </a:rPr>
              <a:t>SocketClient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</a:t>
            </a:r>
            <a:r>
              <a:rPr lang="en-US" sz="1600" dirty="0" err="1">
                <a:latin typeface="Lucida Console"/>
                <a:cs typeface="Lucida Console"/>
              </a:rPr>
              <a:t>self,host</a:t>
            </a:r>
            <a:r>
              <a:rPr lang="en-US" sz="1600" dirty="0">
                <a:latin typeface="Lucida Console"/>
                <a:cs typeface="Lucida Console"/>
              </a:rPr>
              <a:t>, port):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size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smtClean="0">
                <a:latin typeface="Lucida Console"/>
                <a:cs typeface="Lucida Console"/>
              </a:rPr>
              <a:t>1024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while </a:t>
            </a:r>
            <a:r>
              <a:rPr lang="en-US" sz="1600" dirty="0">
                <a:latin typeface="Lucida Console"/>
                <a:cs typeface="Lucida Console"/>
              </a:rPr>
              <a:t>True: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smtClean="0">
                <a:latin typeface="Lucida Console"/>
                <a:cs typeface="Lucida Console"/>
              </a:rPr>
              <a:t>message</a:t>
            </a:r>
            <a:r>
              <a:rPr lang="en-US" sz="1600" dirty="0">
                <a:latin typeface="Lucida Console"/>
                <a:cs typeface="Lucida Console"/>
              </a:rPr>
              <a:t>="Insert a message to send "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smtClean="0">
                <a:latin typeface="Lucida Console"/>
                <a:cs typeface="Lucida Console"/>
              </a:rPr>
              <a:t>read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raw_input</a:t>
            </a:r>
            <a:r>
              <a:rPr lang="en-US" sz="1600" dirty="0">
                <a:latin typeface="Lucida Console"/>
                <a:cs typeface="Lucida Console"/>
              </a:rPr>
              <a:t>(message)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  </a:t>
            </a:r>
            <a:r>
              <a:rPr lang="en-US" sz="1600" dirty="0">
                <a:latin typeface="Lucida Console"/>
                <a:cs typeface="Lucida Console"/>
              </a:rPr>
              <a:t>s=</a:t>
            </a:r>
            <a:r>
              <a:rPr lang="en-US" sz="1600" dirty="0" err="1">
                <a:latin typeface="Lucida Console"/>
                <a:cs typeface="Lucida Console"/>
              </a:rPr>
              <a:t>socket.socket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socket.AF_INET,socket.SOCK_STREAM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err="1" smtClean="0">
                <a:latin typeface="Lucida Console"/>
                <a:cs typeface="Lucida Console"/>
              </a:rPr>
              <a:t>s.connect</a:t>
            </a:r>
            <a:r>
              <a:rPr lang="en-US" sz="1600" dirty="0">
                <a:latin typeface="Lucida Console"/>
                <a:cs typeface="Lucida Console"/>
              </a:rPr>
              <a:t>((host, port))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  </a:t>
            </a:r>
            <a:r>
              <a:rPr lang="en-US" sz="1600" dirty="0" err="1" smtClean="0">
                <a:latin typeface="Lucida Console"/>
                <a:cs typeface="Lucida Console"/>
              </a:rPr>
              <a:t>s.send</a:t>
            </a:r>
            <a:r>
              <a:rPr lang="en-US" sz="1600" dirty="0">
                <a:latin typeface="Lucida Console"/>
                <a:cs typeface="Lucida Console"/>
              </a:rPr>
              <a:t>(read)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err="1" smtClean="0">
                <a:latin typeface="Lucida Console"/>
                <a:cs typeface="Lucida Console"/>
              </a:rPr>
              <a:t>s.close</a:t>
            </a:r>
            <a:r>
              <a:rPr lang="en-US" sz="1600" dirty="0" smtClean="0">
                <a:latin typeface="Lucida Console"/>
                <a:cs typeface="Lucida Console"/>
              </a:rPr>
              <a:t>()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	   message</a:t>
            </a:r>
            <a:r>
              <a:rPr lang="en-US" sz="1600" dirty="0">
                <a:latin typeface="Lucida Console"/>
                <a:cs typeface="Lucida Console"/>
              </a:rPr>
              <a:t>="Insert Q to </a:t>
            </a:r>
            <a:r>
              <a:rPr lang="en-US" sz="1600" dirty="0" smtClean="0">
                <a:latin typeface="Lucida Console"/>
                <a:cs typeface="Lucida Console"/>
              </a:rPr>
              <a:t>exit … </a:t>
            </a:r>
            <a:r>
              <a:rPr lang="en-US" sz="1600" dirty="0">
                <a:latin typeface="Lucida Console"/>
                <a:cs typeface="Lucida Console"/>
              </a:rPr>
              <a:t>"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smtClean="0">
                <a:latin typeface="Lucida Console"/>
                <a:cs typeface="Lucida Console"/>
              </a:rPr>
              <a:t>read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raw_input</a:t>
            </a:r>
            <a:r>
              <a:rPr lang="en-US" sz="1600" dirty="0">
                <a:latin typeface="Lucida Console"/>
                <a:cs typeface="Lucida Console"/>
              </a:rPr>
              <a:t>(message)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</a:t>
            </a:r>
            <a:r>
              <a:rPr lang="en-US" sz="1600" dirty="0" smtClean="0">
                <a:latin typeface="Lucida Console"/>
                <a:cs typeface="Lucida Console"/>
              </a:rPr>
              <a:t>if </a:t>
            </a:r>
            <a:r>
              <a:rPr lang="en-US" sz="1600" dirty="0">
                <a:latin typeface="Lucida Console"/>
                <a:cs typeface="Lucida Console"/>
              </a:rPr>
              <a:t>(read == "Q"):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</a:t>
            </a:r>
            <a:r>
              <a:rPr lang="en-US" sz="1600" dirty="0" smtClean="0">
                <a:latin typeface="Lucida Console"/>
                <a:cs typeface="Lucida Console"/>
              </a:rPr>
              <a:t>break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err="1" smtClean="0">
                <a:latin typeface="Lucida Console"/>
                <a:cs typeface="Lucida Console"/>
              </a:rPr>
              <a:t>sc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SocketClient</a:t>
            </a:r>
            <a:r>
              <a:rPr lang="en-US" sz="1600" dirty="0">
                <a:latin typeface="Lucida Console"/>
                <a:cs typeface="Lucida Console"/>
              </a:rPr>
              <a:t>("localhost",5000)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402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socket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class </a:t>
            </a:r>
            <a:r>
              <a:rPr lang="en-US" sz="1600" dirty="0" err="1" smtClean="0">
                <a:latin typeface="Lucida Console"/>
                <a:cs typeface="Lucida Console"/>
              </a:rPr>
              <a:t>ServerSocket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 smtClean="0">
                <a:latin typeface="Lucida Console"/>
                <a:cs typeface="Lucida Console"/>
              </a:rPr>
              <a:t>self.host</a:t>
            </a:r>
            <a:r>
              <a:rPr lang="en-US" sz="1600" dirty="0">
                <a:latin typeface="Lucida Console"/>
                <a:cs typeface="Lucida Console"/>
              </a:rPr>
              <a:t>="</a:t>
            </a:r>
            <a:r>
              <a:rPr lang="en-US" sz="1600" dirty="0" err="1">
                <a:latin typeface="Lucida Console"/>
                <a:cs typeface="Lucida Console"/>
              </a:rPr>
              <a:t>localhost</a:t>
            </a:r>
            <a:r>
              <a:rPr lang="en-US" sz="1600" dirty="0">
                <a:latin typeface="Lucida Console"/>
                <a:cs typeface="Lucida Console"/>
              </a:rPr>
              <a:t>"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 smtClean="0">
                <a:latin typeface="Lucida Console"/>
                <a:cs typeface="Lucida Console"/>
              </a:rPr>
              <a:t>self.port</a:t>
            </a:r>
            <a:r>
              <a:rPr lang="en-US" sz="1600" dirty="0">
                <a:latin typeface="Lucida Console"/>
                <a:cs typeface="Lucida Console"/>
              </a:rPr>
              <a:t>=5000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 smtClean="0">
                <a:latin typeface="Lucida Console"/>
                <a:cs typeface="Lucida Console"/>
              </a:rPr>
              <a:t>self.size</a:t>
            </a:r>
            <a:r>
              <a:rPr lang="en-US" sz="1600" dirty="0">
                <a:latin typeface="Lucida Console"/>
                <a:cs typeface="Lucida Console"/>
              </a:rPr>
              <a:t>=1024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s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socket.socket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socket.AF_INET,socket.SOCK_STREAM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 smtClean="0">
                <a:latin typeface="Lucida Console"/>
                <a:cs typeface="Lucida Console"/>
              </a:rPr>
              <a:t>s.bind</a:t>
            </a:r>
            <a:r>
              <a:rPr lang="en-US" sz="1600" dirty="0">
                <a:latin typeface="Lucida Console"/>
                <a:cs typeface="Lucida Console"/>
              </a:rPr>
              <a:t>((</a:t>
            </a:r>
            <a:r>
              <a:rPr lang="en-US" sz="1600" dirty="0" err="1">
                <a:latin typeface="Lucida Console"/>
                <a:cs typeface="Lucida Console"/>
              </a:rPr>
              <a:t>self.host,self.port</a:t>
            </a:r>
            <a:r>
              <a:rPr lang="en-US" sz="1600" dirty="0">
                <a:latin typeface="Lucida Console"/>
                <a:cs typeface="Lucida Console"/>
              </a:rPr>
              <a:t>))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 smtClean="0">
                <a:latin typeface="Lucida Console"/>
                <a:cs typeface="Lucida Console"/>
              </a:rPr>
              <a:t>s.listen</a:t>
            </a:r>
            <a:r>
              <a:rPr lang="en-US" sz="1600" dirty="0">
                <a:latin typeface="Lucida Console"/>
                <a:cs typeface="Lucida Console"/>
              </a:rPr>
              <a:t>(5)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while </a:t>
            </a:r>
            <a:r>
              <a:rPr lang="en-US" sz="1600" dirty="0">
                <a:latin typeface="Lucida Console"/>
                <a:cs typeface="Lucida Console"/>
              </a:rPr>
              <a:t>True: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smtClean="0">
                <a:latin typeface="Lucida Console"/>
                <a:cs typeface="Lucida Console"/>
              </a:rPr>
              <a:t>client</a:t>
            </a:r>
            <a:r>
              <a:rPr lang="en-US" sz="1600" dirty="0">
                <a:latin typeface="Lucida Console"/>
                <a:cs typeface="Lucida Console"/>
              </a:rPr>
              <a:t>, address = </a:t>
            </a:r>
            <a:r>
              <a:rPr lang="en-US" sz="1600" dirty="0" err="1">
                <a:latin typeface="Lucida Console"/>
                <a:cs typeface="Lucida Console"/>
              </a:rPr>
              <a:t>s.accept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smtClean="0">
                <a:latin typeface="Lucida Console"/>
                <a:cs typeface="Lucida Console"/>
              </a:rPr>
              <a:t>data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client.recv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self.size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000" dirty="0" smtClean="0">
                <a:latin typeface="Lucida Console"/>
                <a:cs typeface="Lucida Console"/>
              </a:rPr>
              <a:t>	           print </a:t>
            </a:r>
            <a:r>
              <a:rPr lang="en-US" sz="1000" dirty="0">
                <a:latin typeface="Lucida Console"/>
                <a:cs typeface="Lucida Console"/>
              </a:rPr>
              <a:t>" [SERVER ECHO] Receiving data from ",address," Message: </a:t>
            </a:r>
            <a:r>
              <a:rPr lang="en-US" sz="1600" dirty="0">
                <a:latin typeface="Lucida Console"/>
                <a:cs typeface="Lucida Console"/>
              </a:rPr>
              <a:t>",data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err="1" smtClean="0">
                <a:latin typeface="Lucida Console"/>
                <a:cs typeface="Lucida Console"/>
              </a:rPr>
              <a:t>client.close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err="1">
                <a:latin typeface="Lucida Console"/>
                <a:cs typeface="Lucida Console"/>
              </a:rPr>
              <a:t>ss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ServerSocket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28366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dirty="0" smtClean="0">
                <a:latin typeface="Lucida Console"/>
                <a:cs typeface="Lucida Console"/>
              </a:rPr>
              <a:t>select(input, output, exception, [timeout])</a:t>
            </a:r>
            <a:r>
              <a:rPr lang="en-US" sz="2800" dirty="0" smtClean="0"/>
              <a:t>: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di socket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attendono</a:t>
            </a:r>
            <a:r>
              <a:rPr lang="en-US" dirty="0" smtClean="0"/>
              <a:t> per input/output/</a:t>
            </a:r>
            <a:r>
              <a:rPr lang="en-US" dirty="0" err="1" smtClean="0"/>
              <a:t>eccezioni</a:t>
            </a:r>
            <a:r>
              <a:rPr lang="en-US" dirty="0" smtClean="0"/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 smtClean="0">
                <a:cs typeface="Lucida Console"/>
              </a:rPr>
              <a:t>La </a:t>
            </a:r>
            <a:r>
              <a:rPr lang="en-US" dirty="0" err="1" smtClean="0">
                <a:cs typeface="Lucida Console"/>
              </a:rPr>
              <a:t>chiamata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della</a:t>
            </a:r>
            <a:r>
              <a:rPr lang="en-US" dirty="0" smtClean="0">
                <a:cs typeface="Lucida Console"/>
              </a:rPr>
              <a:t> select e’ </a:t>
            </a:r>
            <a:r>
              <a:rPr lang="en-US" b="1" dirty="0" err="1" smtClean="0">
                <a:cs typeface="Lucida Console"/>
              </a:rPr>
              <a:t>bloccante</a:t>
            </a:r>
            <a:r>
              <a:rPr lang="en-US" dirty="0" smtClean="0">
                <a:cs typeface="Lucida Console"/>
              </a:rPr>
              <a:t> se timeout non e’ </a:t>
            </a:r>
            <a:r>
              <a:rPr lang="en-US" dirty="0" err="1" smtClean="0">
                <a:cs typeface="Lucida Console"/>
              </a:rPr>
              <a:t>impostato</a:t>
            </a:r>
            <a:endParaRPr lang="en-US" dirty="0" smtClean="0">
              <a:cs typeface="Lucida Console"/>
            </a:endParaRPr>
          </a:p>
          <a:p>
            <a:pPr algn="just">
              <a:lnSpc>
                <a:spcPct val="120000"/>
              </a:lnSpc>
            </a:pPr>
            <a:r>
              <a:rPr lang="en-US" dirty="0" err="1" smtClean="0">
                <a:cs typeface="Lucida Console"/>
              </a:rPr>
              <a:t>Ritorna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una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tupla</a:t>
            </a:r>
            <a:r>
              <a:rPr lang="en-US" dirty="0" smtClean="0">
                <a:cs typeface="Lucida Console"/>
              </a:rPr>
              <a:t> di </a:t>
            </a:r>
            <a:r>
              <a:rPr lang="en-US" dirty="0" err="1" smtClean="0">
                <a:cs typeface="Lucida Console"/>
              </a:rPr>
              <a:t>tre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liste</a:t>
            </a:r>
            <a:r>
              <a:rPr lang="en-US" dirty="0" smtClean="0">
                <a:cs typeface="Lucida Console"/>
              </a:rPr>
              <a:t>: </a:t>
            </a:r>
            <a:r>
              <a:rPr lang="en-US" dirty="0" err="1" smtClean="0">
                <a:cs typeface="Lucida Console"/>
              </a:rPr>
              <a:t>sottoinsieme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dei</a:t>
            </a:r>
            <a:r>
              <a:rPr lang="en-US" dirty="0" smtClean="0">
                <a:cs typeface="Lucida Console"/>
              </a:rPr>
              <a:t> socket in input </a:t>
            </a:r>
            <a:r>
              <a:rPr lang="en-US" dirty="0" err="1" smtClean="0">
                <a:cs typeface="Lucida Console"/>
              </a:rPr>
              <a:t>che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err="1" smtClean="0">
                <a:cs typeface="Lucida Console"/>
              </a:rPr>
              <a:t>hanno</a:t>
            </a:r>
            <a:r>
              <a:rPr lang="en-US" dirty="0" smtClean="0">
                <a:cs typeface="Lucida Console"/>
              </a:rPr>
              <a:t> input/output/</a:t>
            </a:r>
            <a:r>
              <a:rPr lang="en-US" dirty="0" err="1" smtClean="0">
                <a:cs typeface="Lucida Console"/>
              </a:rPr>
              <a:t>eccezioni</a:t>
            </a:r>
            <a:r>
              <a:rPr lang="en-US" dirty="0" smtClean="0">
                <a:cs typeface="Lucida Console"/>
              </a:rPr>
              <a:t>.</a:t>
            </a:r>
            <a:endParaRPr lang="en-US" sz="2800" dirty="0" smtClean="0"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07192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ES23</a:t>
            </a:r>
            <a:r>
              <a:rPr lang="en-US" sz="3200" dirty="0" smtClean="0"/>
              <a:t>) </a:t>
            </a:r>
            <a:r>
              <a:rPr lang="en-US" sz="3200" dirty="0" err="1" smtClean="0"/>
              <a:t>Modificare</a:t>
            </a:r>
            <a:r>
              <a:rPr lang="en-US" sz="3200" dirty="0" smtClean="0"/>
              <a:t> la </a:t>
            </a:r>
            <a:r>
              <a:rPr lang="en-US" sz="3200" dirty="0" err="1" smtClean="0"/>
              <a:t>configurazione</a:t>
            </a:r>
            <a:r>
              <a:rPr lang="en-US" sz="3200" dirty="0" smtClean="0"/>
              <a:t> del Server </a:t>
            </a:r>
            <a:r>
              <a:rPr lang="en-US" sz="3200" dirty="0" err="1" smtClean="0"/>
              <a:t>dell’esercizio</a:t>
            </a:r>
            <a:r>
              <a:rPr lang="en-US" sz="3200" dirty="0" smtClean="0"/>
              <a:t>  ES21 in </a:t>
            </a:r>
            <a:r>
              <a:rPr lang="en-US" sz="3200" dirty="0" err="1" smtClean="0"/>
              <a:t>modo</a:t>
            </a:r>
            <a:r>
              <a:rPr lang="en-US" sz="3200" dirty="0" smtClean="0"/>
              <a:t> </a:t>
            </a:r>
            <a:r>
              <a:rPr lang="en-US" sz="3200" dirty="0" err="1" smtClean="0"/>
              <a:t>che</a:t>
            </a:r>
            <a:r>
              <a:rPr lang="en-US" sz="3200" dirty="0" smtClean="0"/>
              <a:t> </a:t>
            </a:r>
            <a:r>
              <a:rPr lang="en-US" sz="3200" dirty="0" err="1" smtClean="0"/>
              <a:t>sia</a:t>
            </a:r>
            <a:r>
              <a:rPr lang="en-US" sz="3200" dirty="0" smtClean="0"/>
              <a:t> in </a:t>
            </a:r>
            <a:r>
              <a:rPr lang="en-US" sz="3200" dirty="0" err="1" smtClean="0"/>
              <a:t>grado</a:t>
            </a:r>
            <a:r>
              <a:rPr lang="en-US" sz="3200" dirty="0" smtClean="0"/>
              <a:t> di </a:t>
            </a:r>
            <a:r>
              <a:rPr lang="en-US" sz="3200" dirty="0" err="1" smtClean="0"/>
              <a:t>gestire</a:t>
            </a:r>
            <a:r>
              <a:rPr lang="en-US" sz="3200" dirty="0" smtClean="0"/>
              <a:t> </a:t>
            </a:r>
            <a:r>
              <a:rPr lang="en-US" sz="3200" dirty="0" err="1" smtClean="0"/>
              <a:t>piu</a:t>
            </a:r>
            <a:r>
              <a:rPr lang="en-US" sz="3200" dirty="0" smtClean="0"/>
              <a:t>’ </a:t>
            </a:r>
            <a:r>
              <a:rPr lang="en-US" sz="3200" dirty="0" err="1" smtClean="0"/>
              <a:t>connessioni</a:t>
            </a:r>
            <a:r>
              <a:rPr lang="en-US" sz="3200" dirty="0" smtClean="0"/>
              <a:t> in </a:t>
            </a:r>
            <a:r>
              <a:rPr lang="en-US" sz="3200" dirty="0" err="1" smtClean="0"/>
              <a:t>ingresso</a:t>
            </a:r>
            <a:r>
              <a:rPr lang="en-US" sz="3200" dirty="0" smtClean="0"/>
              <a:t> </a:t>
            </a:r>
            <a:r>
              <a:rPr lang="en-US" sz="3200" dirty="0" err="1" smtClean="0"/>
              <a:t>dai</a:t>
            </a:r>
            <a:r>
              <a:rPr lang="en-US" sz="3200" dirty="0" smtClean="0"/>
              <a:t> Client </a:t>
            </a:r>
            <a:r>
              <a:rPr lang="en-US" sz="3200" dirty="0" err="1" smtClean="0"/>
              <a:t>tramite</a:t>
            </a:r>
            <a:r>
              <a:rPr lang="en-US" sz="3200" dirty="0" smtClean="0"/>
              <a:t> la select. </a:t>
            </a:r>
            <a:endParaRPr lang="en-US" sz="3200" dirty="0" smtClean="0">
              <a:latin typeface="Lucida Console"/>
              <a:cs typeface="Lucida Console"/>
            </a:endParaRPr>
          </a:p>
          <a:p>
            <a:pPr marL="349250" lvl="1" indent="0" algn="just">
              <a:lnSpc>
                <a:spcPct val="120000"/>
              </a:lnSpc>
              <a:buNone/>
            </a:pPr>
            <a:r>
              <a:rPr lang="en-US" sz="3000" dirty="0">
                <a:latin typeface="Lucida Console"/>
                <a:cs typeface="Lucida Console"/>
              </a:rPr>
              <a:t>	</a:t>
            </a: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65369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class </a:t>
            </a:r>
            <a:r>
              <a:rPr lang="en-US" sz="1600" dirty="0" err="1">
                <a:latin typeface="Lucida Console"/>
                <a:cs typeface="Lucida Console"/>
              </a:rPr>
              <a:t>ServerSocket</a:t>
            </a:r>
            <a:r>
              <a:rPr lang="en-US" sz="1600" dirty="0" smtClean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self.host</a:t>
            </a:r>
            <a:r>
              <a:rPr lang="en-US" sz="1600" dirty="0">
                <a:latin typeface="Lucida Console"/>
                <a:cs typeface="Lucida Console"/>
              </a:rPr>
              <a:t>="</a:t>
            </a:r>
            <a:r>
              <a:rPr lang="en-US" sz="1600" dirty="0" err="1">
                <a:latin typeface="Lucida Console"/>
                <a:cs typeface="Lucida Console"/>
              </a:rPr>
              <a:t>localhost</a:t>
            </a:r>
            <a:r>
              <a:rPr lang="en-US" sz="1600" dirty="0">
                <a:latin typeface="Lucida Console"/>
                <a:cs typeface="Lucida Console"/>
              </a:rPr>
              <a:t>"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self.port</a:t>
            </a:r>
            <a:r>
              <a:rPr lang="en-US" sz="1600" dirty="0">
                <a:latin typeface="Lucida Console"/>
                <a:cs typeface="Lucida Console"/>
              </a:rPr>
              <a:t>=5000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self.size</a:t>
            </a:r>
            <a:r>
              <a:rPr lang="en-US" sz="1600" dirty="0">
                <a:latin typeface="Lucida Console"/>
                <a:cs typeface="Lucida Console"/>
              </a:rPr>
              <a:t>=1024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smtClean="0">
                <a:latin typeface="Lucida Console"/>
                <a:cs typeface="Lucida Console"/>
              </a:rPr>
              <a:t>server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socket.socket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socket.AF_INET,socket.SOCK_STREAM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server.bind</a:t>
            </a:r>
            <a:r>
              <a:rPr lang="en-US" sz="1600" dirty="0">
                <a:latin typeface="Lucida Console"/>
                <a:cs typeface="Lucida Console"/>
              </a:rPr>
              <a:t>((</a:t>
            </a:r>
            <a:r>
              <a:rPr lang="en-US" sz="1600" dirty="0" err="1">
                <a:latin typeface="Lucida Console"/>
                <a:cs typeface="Lucida Console"/>
              </a:rPr>
              <a:t>self.host,self.port</a:t>
            </a:r>
            <a:r>
              <a:rPr lang="en-US" sz="1600" dirty="0">
                <a:latin typeface="Lucida Console"/>
                <a:cs typeface="Lucida Console"/>
              </a:rPr>
              <a:t>))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server.listen</a:t>
            </a:r>
            <a:r>
              <a:rPr lang="en-US" sz="1600" dirty="0">
                <a:latin typeface="Lucida Console"/>
                <a:cs typeface="Lucida Console"/>
              </a:rPr>
              <a:t>(5)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smtClean="0">
                <a:latin typeface="Lucida Console"/>
                <a:cs typeface="Lucida Console"/>
              </a:rPr>
              <a:t>input</a:t>
            </a:r>
            <a:r>
              <a:rPr lang="en-US" sz="1600" dirty="0">
                <a:latin typeface="Lucida Console"/>
                <a:cs typeface="Lucida Console"/>
              </a:rPr>
              <a:t>= [server]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</a:t>
            </a:r>
            <a:r>
              <a:rPr lang="en-US" sz="1600" dirty="0" smtClean="0">
                <a:latin typeface="Lucida Console"/>
                <a:cs typeface="Lucida Console"/>
              </a:rPr>
              <a:t> while </a:t>
            </a:r>
            <a:r>
              <a:rPr lang="en-US" sz="1600" dirty="0">
                <a:latin typeface="Lucida Console"/>
                <a:cs typeface="Lucida Console"/>
              </a:rPr>
              <a:t>True: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</a:t>
            </a:r>
            <a:r>
              <a:rPr lang="en-US" sz="1600" dirty="0" smtClean="0">
                <a:latin typeface="Lucida Console"/>
                <a:cs typeface="Lucida Console"/>
              </a:rPr>
              <a:t>     </a:t>
            </a:r>
            <a:r>
              <a:rPr lang="en-US" sz="1100" dirty="0" err="1" smtClean="0">
                <a:latin typeface="Lucida Console"/>
                <a:cs typeface="Lucida Console"/>
              </a:rPr>
              <a:t>inputready</a:t>
            </a:r>
            <a:r>
              <a:rPr lang="en-US" sz="1100" dirty="0" err="1">
                <a:latin typeface="Lucida Console"/>
                <a:cs typeface="Lucida Console"/>
              </a:rPr>
              <a:t>,outputready,exceptionready</a:t>
            </a:r>
            <a:r>
              <a:rPr lang="en-US" sz="1100" dirty="0">
                <a:latin typeface="Lucida Console"/>
                <a:cs typeface="Lucida Console"/>
              </a:rPr>
              <a:t>= </a:t>
            </a:r>
            <a:r>
              <a:rPr lang="en-US" sz="1100" dirty="0" err="1">
                <a:latin typeface="Lucida Console"/>
                <a:cs typeface="Lucida Console"/>
              </a:rPr>
              <a:t>select.select</a:t>
            </a:r>
            <a:r>
              <a:rPr lang="en-US" sz="1100" dirty="0">
                <a:latin typeface="Lucida Console"/>
                <a:cs typeface="Lucida Console"/>
              </a:rPr>
              <a:t>(input,[],[])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100" dirty="0">
                <a:latin typeface="Lucida Console"/>
                <a:cs typeface="Lucida Console"/>
              </a:rPr>
              <a:t>           </a:t>
            </a:r>
            <a:r>
              <a:rPr lang="en-US" sz="1600" dirty="0">
                <a:latin typeface="Lucida Console"/>
                <a:cs typeface="Lucida Console"/>
              </a:rPr>
              <a:t>  </a:t>
            </a:r>
            <a:r>
              <a:rPr lang="en-US" sz="1600" dirty="0" smtClean="0">
                <a:latin typeface="Lucida Console"/>
                <a:cs typeface="Lucida Console"/>
              </a:rPr>
              <a:t>for </a:t>
            </a:r>
            <a:r>
              <a:rPr lang="en-US" sz="1600" dirty="0">
                <a:latin typeface="Lucida Console"/>
                <a:cs typeface="Lucida Console"/>
              </a:rPr>
              <a:t>c in </a:t>
            </a:r>
            <a:r>
              <a:rPr lang="en-US" sz="1600" dirty="0" err="1" smtClean="0">
                <a:latin typeface="Lucida Console"/>
                <a:cs typeface="Lucida Console"/>
              </a:rPr>
              <a:t>inputread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	</a:t>
            </a:r>
            <a:r>
              <a:rPr lang="en-US" sz="1600" dirty="0" smtClean="0">
                <a:latin typeface="Lucida Console"/>
                <a:cs typeface="Lucida Console"/>
              </a:rPr>
              <a:t>	if </a:t>
            </a:r>
            <a:r>
              <a:rPr lang="en-US" sz="1600" dirty="0">
                <a:latin typeface="Lucida Console"/>
                <a:cs typeface="Lucida Console"/>
              </a:rPr>
              <a:t>(c==server):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</a:t>
            </a:r>
            <a:r>
              <a:rPr lang="en-US" sz="1600" dirty="0" smtClean="0">
                <a:latin typeface="Lucida Console"/>
                <a:cs typeface="Lucida Console"/>
              </a:rPr>
              <a:t>client</a:t>
            </a:r>
            <a:r>
              <a:rPr lang="en-US" sz="1600" dirty="0">
                <a:latin typeface="Lucida Console"/>
                <a:cs typeface="Lucida Console"/>
              </a:rPr>
              <a:t>, address = </a:t>
            </a:r>
            <a:r>
              <a:rPr lang="en-US" sz="1600" dirty="0" err="1">
                <a:latin typeface="Lucida Console"/>
                <a:cs typeface="Lucida Console"/>
              </a:rPr>
              <a:t>server.accept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</a:t>
            </a:r>
            <a:r>
              <a:rPr lang="en-US" sz="1600" dirty="0" err="1" smtClean="0">
                <a:latin typeface="Lucida Console"/>
                <a:cs typeface="Lucida Console"/>
              </a:rPr>
              <a:t>input.append</a:t>
            </a:r>
            <a:r>
              <a:rPr lang="en-US" sz="1600" dirty="0">
                <a:latin typeface="Lucida Console"/>
                <a:cs typeface="Lucida Console"/>
              </a:rPr>
              <a:t>(client)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smtClean="0">
                <a:latin typeface="Lucida Console"/>
                <a:cs typeface="Lucida Console"/>
              </a:rPr>
              <a:t>else</a:t>
            </a:r>
            <a:r>
              <a:rPr lang="en-US" sz="16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</a:t>
            </a:r>
            <a:r>
              <a:rPr lang="en-US" sz="1600" dirty="0" smtClean="0">
                <a:latin typeface="Lucida Console"/>
                <a:cs typeface="Lucida Console"/>
              </a:rPr>
              <a:t>data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c.recv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self.size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		      </a:t>
            </a:r>
            <a:r>
              <a:rPr lang="en-US" sz="1600" dirty="0" err="1" smtClean="0">
                <a:latin typeface="Lucida Console"/>
                <a:cs typeface="Lucida Console"/>
              </a:rPr>
              <a:t>c.close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</a:t>
            </a:r>
            <a:r>
              <a:rPr lang="en-US" sz="1600" dirty="0" err="1" smtClean="0">
                <a:latin typeface="Lucida Console"/>
                <a:cs typeface="Lucida Console"/>
              </a:rPr>
              <a:t>input.remove</a:t>
            </a:r>
            <a:r>
              <a:rPr lang="en-US" sz="1600" dirty="0">
                <a:latin typeface="Lucida Console"/>
                <a:cs typeface="Lucida Console"/>
              </a:rPr>
              <a:t>(c)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415096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Costrutti</a:t>
            </a:r>
            <a:r>
              <a:rPr lang="en-US" dirty="0" smtClean="0"/>
              <a:t> di </a:t>
            </a:r>
            <a:r>
              <a:rPr lang="en-US" dirty="0" err="1" smtClean="0"/>
              <a:t>iterazione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Costrutti</a:t>
            </a:r>
            <a:r>
              <a:rPr lang="en-US" dirty="0" smtClean="0"/>
              <a:t> di </a:t>
            </a:r>
            <a:r>
              <a:rPr lang="en-US" b="1" dirty="0" err="1" smtClean="0"/>
              <a:t>iterazione</a:t>
            </a:r>
            <a:r>
              <a:rPr lang="en-US" dirty="0" smtClean="0"/>
              <a:t>:  while </a:t>
            </a:r>
          </a:p>
          <a:p>
            <a:pPr marL="0" indent="0">
              <a:buNone/>
            </a:pPr>
            <a:r>
              <a:rPr lang="en-US" sz="1800" dirty="0" smtClean="0">
                <a:latin typeface="Lucida Console"/>
                <a:cs typeface="Lucida Console"/>
              </a:rPr>
              <a:t>	WHILE CONDIZIONE: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	</a:t>
            </a:r>
            <a:r>
              <a:rPr lang="en-US" sz="1800" dirty="0" smtClean="0">
                <a:latin typeface="Lucida Console"/>
                <a:cs typeface="Lucida Console"/>
              </a:rPr>
              <a:t>SEQUENZA DI COMANDI DEL CICLO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X=1.0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while x&lt;10.0: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print x,” “,</a:t>
            </a:r>
            <a:r>
              <a:rPr lang="en-US" sz="1800" dirty="0" err="1" smtClean="0">
                <a:latin typeface="Lucida Console"/>
                <a:cs typeface="Lucida Console"/>
              </a:rPr>
              <a:t>math.log</a:t>
            </a:r>
            <a:r>
              <a:rPr lang="en-US" sz="1800" dirty="0" smtClean="0">
                <a:latin typeface="Lucida Console"/>
                <a:cs typeface="Lucida Console"/>
              </a:rPr>
              <a:t>(x)</a:t>
            </a:r>
          </a:p>
          <a:p>
            <a:pPr marL="0" indent="0">
              <a:buNone/>
            </a:pPr>
            <a:r>
              <a:rPr lang="en-US" sz="1800" dirty="0">
                <a:latin typeface="Lucida Console"/>
                <a:cs typeface="Lucida Console"/>
              </a:rPr>
              <a:t>	</a:t>
            </a:r>
            <a:r>
              <a:rPr lang="en-US" sz="1800" dirty="0" smtClean="0">
                <a:latin typeface="Lucida Console"/>
                <a:cs typeface="Lucida Console"/>
              </a:rPr>
              <a:t>	x=x + 1.0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5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Programmazione</a:t>
            </a:r>
            <a:r>
              <a:rPr lang="en-US" dirty="0" smtClean="0"/>
              <a:t> di 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800" b="1" dirty="0" smtClean="0">
              <a:cs typeface="Lucida Console"/>
            </a:endParaRPr>
          </a:p>
          <a:p>
            <a:pPr algn="just">
              <a:lnSpc>
                <a:spcPct val="120000"/>
              </a:lnSpc>
            </a:pPr>
            <a:r>
              <a:rPr lang="en-US" sz="2800" b="1" dirty="0" smtClean="0">
                <a:cs typeface="Lucida Console"/>
              </a:rPr>
              <a:t>TWISTED</a:t>
            </a:r>
            <a:r>
              <a:rPr lang="en-US" sz="2800" dirty="0" smtClean="0">
                <a:cs typeface="Lucida Console"/>
              </a:rPr>
              <a:t>: framework per </a:t>
            </a:r>
            <a:r>
              <a:rPr lang="en-US" sz="2800" dirty="0" err="1" smtClean="0">
                <a:cs typeface="Lucida Console"/>
              </a:rPr>
              <a:t>il</a:t>
            </a:r>
            <a:r>
              <a:rPr lang="en-US" sz="2800" dirty="0" smtClean="0">
                <a:cs typeface="Lucida Console"/>
              </a:rPr>
              <a:t> networking </a:t>
            </a:r>
            <a:r>
              <a:rPr lang="en-US" sz="2800" dirty="0" err="1" smtClean="0">
                <a:cs typeface="Lucida Console"/>
              </a:rPr>
              <a:t>che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consente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cs typeface="Lucida Console"/>
              </a:rPr>
              <a:t>sviluppare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applicazioni</a:t>
            </a:r>
            <a:r>
              <a:rPr lang="en-US" sz="2800" dirty="0" smtClean="0">
                <a:cs typeface="Lucida Console"/>
              </a:rPr>
              <a:t> di rete in Python </a:t>
            </a:r>
            <a:endParaRPr lang="en-US" sz="2800" dirty="0"/>
          </a:p>
          <a:p>
            <a:pPr algn="just">
              <a:lnSpc>
                <a:spcPct val="120000"/>
              </a:lnSpc>
            </a:pPr>
            <a:r>
              <a:rPr lang="en-US" sz="2800" dirty="0" err="1" smtClean="0">
                <a:cs typeface="Lucida Console"/>
              </a:rPr>
              <a:t>Consente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cs typeface="Lucida Console"/>
              </a:rPr>
              <a:t>creare</a:t>
            </a:r>
            <a:r>
              <a:rPr lang="en-US" sz="2800" dirty="0" smtClean="0">
                <a:cs typeface="Lucida Console"/>
              </a:rPr>
              <a:t>: </a:t>
            </a:r>
            <a:r>
              <a:rPr lang="en-US" sz="2800" dirty="0" err="1" smtClean="0">
                <a:cs typeface="Lucida Console"/>
              </a:rPr>
              <a:t>protocolli</a:t>
            </a:r>
            <a:r>
              <a:rPr lang="en-US" sz="2800" dirty="0" smtClean="0">
                <a:cs typeface="Lucida Console"/>
              </a:rPr>
              <a:t> di rete, SMTP, HTTP, SSH proxy, </a:t>
            </a:r>
            <a:r>
              <a:rPr lang="en-US" sz="2800" dirty="0" err="1" smtClean="0">
                <a:cs typeface="Lucida Console"/>
              </a:rPr>
              <a:t>filtri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cs typeface="Lucida Console"/>
              </a:rPr>
              <a:t>traffico</a:t>
            </a:r>
            <a:r>
              <a:rPr lang="en-US" sz="2800" dirty="0" smtClean="0">
                <a:cs typeface="Lucida Console"/>
              </a:rPr>
              <a:t>, </a:t>
            </a:r>
            <a:r>
              <a:rPr lang="en-US" sz="2800" dirty="0" err="1" smtClean="0">
                <a:cs typeface="Lucida Console"/>
              </a:rPr>
              <a:t>etc</a:t>
            </a:r>
            <a:endParaRPr lang="en-US" sz="2800" dirty="0" smtClean="0">
              <a:cs typeface="Lucida Console"/>
            </a:endParaRP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http://</a:t>
            </a:r>
            <a:r>
              <a:rPr lang="en-US" sz="2800" dirty="0" err="1" smtClean="0">
                <a:cs typeface="Lucida Console"/>
              </a:rPr>
              <a:t>twistedmatrix.com</a:t>
            </a:r>
            <a:r>
              <a:rPr lang="en-US" sz="2800" dirty="0" smtClean="0">
                <a:cs typeface="Lucida Console"/>
              </a:rPr>
              <a:t>/</a:t>
            </a:r>
            <a:endParaRPr lang="en-US" sz="3200" dirty="0"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08411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Il modulo </a:t>
            </a:r>
            <a:r>
              <a:rPr lang="en-US" sz="2800" b="1" dirty="0" smtClean="0">
                <a:cs typeface="Lucida Console"/>
              </a:rPr>
              <a:t>threading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offre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una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libreria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cs typeface="Lucida Console"/>
              </a:rPr>
              <a:t>funzioni</a:t>
            </a:r>
            <a:r>
              <a:rPr lang="en-US" sz="2800" dirty="0" smtClean="0">
                <a:cs typeface="Lucida Console"/>
              </a:rPr>
              <a:t> per </a:t>
            </a:r>
            <a:r>
              <a:rPr lang="en-US" sz="2800" dirty="0" err="1" smtClean="0">
                <a:cs typeface="Lucida Console"/>
              </a:rPr>
              <a:t>lavorare</a:t>
            </a:r>
            <a:r>
              <a:rPr lang="en-US" sz="2800" dirty="0" smtClean="0">
                <a:cs typeface="Lucida Console"/>
              </a:rPr>
              <a:t> con </a:t>
            </a:r>
            <a:r>
              <a:rPr lang="en-US" sz="2800" dirty="0" err="1">
                <a:cs typeface="Lucida Console"/>
              </a:rPr>
              <a:t>i</a:t>
            </a:r>
            <a:r>
              <a:rPr lang="en-US" sz="2800" dirty="0" smtClean="0">
                <a:cs typeface="Lucida Console"/>
              </a:rPr>
              <a:t> thread.</a:t>
            </a:r>
            <a:endParaRPr lang="en-US" sz="2800" dirty="0"/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Per </a:t>
            </a:r>
            <a:r>
              <a:rPr lang="en-US" sz="2800" dirty="0" err="1" smtClean="0">
                <a:cs typeface="Lucida Console"/>
              </a:rPr>
              <a:t>creare</a:t>
            </a:r>
            <a:r>
              <a:rPr lang="en-US" sz="2800" dirty="0" smtClean="0">
                <a:cs typeface="Lucida Console"/>
              </a:rPr>
              <a:t> un thread, </a:t>
            </a:r>
            <a:r>
              <a:rPr lang="en-US" sz="2800" dirty="0" err="1" smtClean="0">
                <a:cs typeface="Lucida Console"/>
              </a:rPr>
              <a:t>occorre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creare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una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classe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figlia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latin typeface="Lucida Console"/>
                <a:cs typeface="Lucida Console"/>
              </a:rPr>
              <a:t>threading.Thread</a:t>
            </a:r>
            <a:r>
              <a:rPr lang="en-US" sz="2800" dirty="0" smtClean="0">
                <a:cs typeface="Lucida Console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Per </a:t>
            </a:r>
            <a:r>
              <a:rPr lang="en-US" sz="2800" dirty="0" err="1" smtClean="0">
                <a:cs typeface="Lucida Console"/>
              </a:rPr>
              <a:t>avviare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il</a:t>
            </a:r>
            <a:r>
              <a:rPr lang="en-US" sz="2800" dirty="0">
                <a:cs typeface="Lucida Console"/>
              </a:rPr>
              <a:t> </a:t>
            </a:r>
            <a:r>
              <a:rPr lang="en-US" sz="2800" dirty="0" smtClean="0">
                <a:cs typeface="Lucida Console"/>
              </a:rPr>
              <a:t>thread, </a:t>
            </a:r>
            <a:r>
              <a:rPr lang="en-US" sz="2800" dirty="0" err="1" smtClean="0">
                <a:cs typeface="Lucida Console"/>
              </a:rPr>
              <a:t>occorre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eseguire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il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metodo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smtClean="0">
                <a:latin typeface="Lucida Console"/>
                <a:cs typeface="Lucida Console"/>
              </a:rPr>
              <a:t>start.</a:t>
            </a:r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Il </a:t>
            </a:r>
            <a:r>
              <a:rPr lang="en-US" sz="2800" dirty="0" err="1" smtClean="0">
                <a:cs typeface="Lucida Console"/>
              </a:rPr>
              <a:t>codice</a:t>
            </a:r>
            <a:r>
              <a:rPr lang="en-US" sz="2800" dirty="0" smtClean="0">
                <a:cs typeface="Lucida Console"/>
              </a:rPr>
              <a:t> del thread e’ </a:t>
            </a:r>
            <a:r>
              <a:rPr lang="en-US" sz="2800" dirty="0" err="1" smtClean="0">
                <a:cs typeface="Lucida Console"/>
              </a:rPr>
              <a:t>contenuto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nel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smtClean="0">
                <a:latin typeface="Lucida Console"/>
                <a:cs typeface="Lucida Console"/>
              </a:rPr>
              <a:t>run.</a:t>
            </a:r>
            <a:endParaRPr lang="en-US" sz="32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68299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smtClean="0">
                <a:cs typeface="Lucida Console"/>
              </a:rPr>
              <a:t>Thread </a:t>
            </a:r>
            <a:r>
              <a:rPr lang="en-US" sz="2800" dirty="0" err="1" smtClean="0">
                <a:cs typeface="Lucida Console"/>
              </a:rPr>
              <a:t>diversi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potrebbero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avere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necessita</a:t>
            </a:r>
            <a:r>
              <a:rPr lang="en-US" sz="2800" dirty="0" smtClean="0">
                <a:cs typeface="Lucida Console"/>
              </a:rPr>
              <a:t>’ di </a:t>
            </a:r>
            <a:r>
              <a:rPr lang="en-US" sz="2800" dirty="0" err="1" smtClean="0">
                <a:cs typeface="Lucida Console"/>
              </a:rPr>
              <a:t>condividere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strutture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dati</a:t>
            </a:r>
            <a:r>
              <a:rPr lang="en-US" sz="2800" dirty="0" smtClean="0">
                <a:cs typeface="Lucida Console"/>
              </a:rPr>
              <a:t>.</a:t>
            </a:r>
            <a:endParaRPr lang="en-US" sz="2800" dirty="0"/>
          </a:p>
          <a:p>
            <a:pPr algn="just">
              <a:lnSpc>
                <a:spcPct val="120000"/>
              </a:lnSpc>
            </a:pPr>
            <a:r>
              <a:rPr lang="en-US" sz="2800" dirty="0" smtClean="0">
                <a:latin typeface="Lucida Console"/>
                <a:cs typeface="Lucida Console"/>
              </a:rPr>
              <a:t>METODO 1. </a:t>
            </a:r>
            <a:r>
              <a:rPr lang="en-US" sz="2800" dirty="0" smtClean="0">
                <a:cs typeface="Lucida Console"/>
              </a:rPr>
              <a:t>=&gt; </a:t>
            </a:r>
            <a:r>
              <a:rPr lang="en-US" sz="2800" dirty="0" err="1" smtClean="0">
                <a:cs typeface="Lucida Console"/>
              </a:rPr>
              <a:t>utilizzo</a:t>
            </a:r>
            <a:r>
              <a:rPr lang="en-US" sz="2800" dirty="0" smtClean="0">
                <a:cs typeface="Lucida Console"/>
              </a:rPr>
              <a:t> del modulo </a:t>
            </a:r>
            <a:r>
              <a:rPr lang="en-US" sz="2800" b="1" dirty="0" smtClean="0">
                <a:cs typeface="Lucida Console"/>
              </a:rPr>
              <a:t>Queue</a:t>
            </a:r>
          </a:p>
          <a:p>
            <a:pPr algn="just">
              <a:lnSpc>
                <a:spcPct val="120000"/>
              </a:lnSpc>
            </a:pPr>
            <a:r>
              <a:rPr lang="en-US" sz="2800" dirty="0" err="1" smtClean="0">
                <a:cs typeface="Lucida Console"/>
              </a:rPr>
              <a:t>Implementa</a:t>
            </a:r>
            <a:r>
              <a:rPr lang="en-US" sz="2800" dirty="0" smtClean="0">
                <a:cs typeface="Lucida Console"/>
              </a:rPr>
              <a:t> lock e </a:t>
            </a:r>
            <a:r>
              <a:rPr lang="en-US" sz="2800" dirty="0" err="1" smtClean="0">
                <a:cs typeface="Lucida Console"/>
              </a:rPr>
              <a:t>metodi</a:t>
            </a:r>
            <a:r>
              <a:rPr lang="en-US" sz="2800" dirty="0" smtClean="0">
                <a:cs typeface="Lucida Console"/>
              </a:rPr>
              <a:t> synchronized per </a:t>
            </a:r>
            <a:r>
              <a:rPr lang="en-US" sz="2800" dirty="0" err="1" smtClean="0">
                <a:cs typeface="Lucida Console"/>
              </a:rPr>
              <a:t>l’accesso</a:t>
            </a:r>
            <a:r>
              <a:rPr lang="en-US" sz="2800" dirty="0" smtClean="0">
                <a:cs typeface="Lucida Console"/>
              </a:rPr>
              <a:t> a </a:t>
            </a:r>
            <a:r>
              <a:rPr lang="en-US" sz="2800" dirty="0" err="1" smtClean="0">
                <a:cs typeface="Lucida Console"/>
              </a:rPr>
              <a:t>strutture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condivise</a:t>
            </a:r>
            <a:r>
              <a:rPr lang="en-US" sz="2800" dirty="0" smtClean="0">
                <a:cs typeface="Lucida Console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800" dirty="0" err="1" smtClean="0">
                <a:cs typeface="Lucida Console"/>
              </a:rPr>
              <a:t>Metodi</a:t>
            </a:r>
            <a:r>
              <a:rPr lang="en-US" sz="2800" dirty="0" smtClean="0">
                <a:cs typeface="Lucida Console"/>
              </a:rPr>
              <a:t>: </a:t>
            </a:r>
            <a:r>
              <a:rPr lang="en-US" sz="2800" dirty="0" smtClean="0">
                <a:latin typeface="Lucida Console"/>
                <a:cs typeface="Lucida Console"/>
              </a:rPr>
              <a:t>get</a:t>
            </a:r>
            <a:r>
              <a:rPr lang="en-US" sz="2800" dirty="0" smtClean="0">
                <a:cs typeface="Lucida Console"/>
              </a:rPr>
              <a:t>, </a:t>
            </a:r>
            <a:r>
              <a:rPr lang="en-US" sz="2800" dirty="0" smtClean="0">
                <a:latin typeface="Lucida Console"/>
                <a:cs typeface="Lucida Console"/>
              </a:rPr>
              <a:t>put</a:t>
            </a:r>
            <a:r>
              <a:rPr lang="en-US" sz="2800" dirty="0" smtClean="0">
                <a:cs typeface="Lucida Console"/>
              </a:rPr>
              <a:t>, </a:t>
            </a:r>
            <a:r>
              <a:rPr lang="en-US" sz="2800" dirty="0" smtClean="0">
                <a:latin typeface="Lucida Console"/>
                <a:cs typeface="Lucida Console"/>
              </a:rPr>
              <a:t>join</a:t>
            </a:r>
            <a:r>
              <a:rPr lang="en-US" sz="2800" dirty="0" smtClean="0">
                <a:cs typeface="Lucida Console"/>
              </a:rPr>
              <a:t>, </a:t>
            </a:r>
            <a:r>
              <a:rPr lang="en-US" sz="2800" dirty="0" err="1" smtClean="0">
                <a:latin typeface="Lucida Console"/>
                <a:cs typeface="Lucida Console"/>
              </a:rPr>
              <a:t>task_done</a:t>
            </a:r>
            <a:r>
              <a:rPr lang="en-US" sz="2800" dirty="0" smtClean="0">
                <a:cs typeface="Lucida Console"/>
              </a:rPr>
              <a:t>, …</a:t>
            </a:r>
          </a:p>
          <a:p>
            <a:pPr algn="just">
              <a:lnSpc>
                <a:spcPct val="120000"/>
              </a:lnSpc>
            </a:pPr>
            <a:endParaRPr lang="en-US" sz="3200" dirty="0"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51705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ES24</a:t>
            </a:r>
            <a:r>
              <a:rPr lang="en-US" sz="3200" dirty="0" smtClean="0"/>
              <a:t>) </a:t>
            </a:r>
            <a:r>
              <a:rPr lang="en-US" sz="2800" dirty="0" err="1" smtClean="0"/>
              <a:t>Modificare</a:t>
            </a:r>
            <a:r>
              <a:rPr lang="en-US" sz="2800" dirty="0" smtClean="0"/>
              <a:t> </a:t>
            </a:r>
            <a:r>
              <a:rPr lang="en-US" sz="2800" dirty="0" err="1" smtClean="0"/>
              <a:t>l’esercizio</a:t>
            </a:r>
            <a:r>
              <a:rPr lang="en-US" sz="2800" dirty="0" smtClean="0"/>
              <a:t> E20 in </a:t>
            </a:r>
            <a:r>
              <a:rPr lang="en-US" sz="2800" dirty="0" err="1" smtClean="0"/>
              <a:t>modo</a:t>
            </a:r>
            <a:r>
              <a:rPr lang="en-US" sz="2800" dirty="0" smtClean="0"/>
              <a:t> da </a:t>
            </a:r>
            <a:r>
              <a:rPr lang="en-US" sz="2800" dirty="0" err="1" smtClean="0"/>
              <a:t>suddividere</a:t>
            </a:r>
            <a:r>
              <a:rPr lang="en-US" sz="2800" dirty="0" smtClean="0"/>
              <a:t> </a:t>
            </a:r>
            <a:r>
              <a:rPr lang="en-US" sz="2800" dirty="0" err="1" smtClean="0"/>
              <a:t>l’operazione</a:t>
            </a:r>
            <a:r>
              <a:rPr lang="en-US" sz="2800" dirty="0" smtClean="0"/>
              <a:t> di </a:t>
            </a:r>
            <a:r>
              <a:rPr lang="en-US" sz="2800" dirty="0" err="1" smtClean="0"/>
              <a:t>scansione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rete </a:t>
            </a:r>
            <a:r>
              <a:rPr lang="en-US" sz="2800" dirty="0" err="1" smtClean="0"/>
              <a:t>tra</a:t>
            </a:r>
            <a:r>
              <a:rPr lang="en-US" sz="2800" dirty="0" smtClean="0"/>
              <a:t> N thread. </a:t>
            </a:r>
            <a:endParaRPr lang="en-US" sz="30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85291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import </a:t>
            </a:r>
            <a:r>
              <a:rPr lang="en-US" sz="1600" dirty="0" err="1">
                <a:latin typeface="Lucida Console"/>
                <a:cs typeface="Lucida Console"/>
              </a:rPr>
              <a:t>os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re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time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sys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Queue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import threading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lifeline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re.compile</a:t>
            </a:r>
            <a:r>
              <a:rPr lang="en-US" sz="1600" dirty="0">
                <a:latin typeface="Lucida Console"/>
                <a:cs typeface="Lucida Console"/>
              </a:rPr>
              <a:t>(r"(\d) received")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report = ("No </a:t>
            </a:r>
            <a:r>
              <a:rPr lang="en-US" sz="1600" dirty="0" err="1">
                <a:latin typeface="Lucida Console"/>
                <a:cs typeface="Lucida Console"/>
              </a:rPr>
              <a:t>response","Partial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Response","Alive</a:t>
            </a:r>
            <a:r>
              <a:rPr lang="en-US" sz="1600" dirty="0">
                <a:latin typeface="Lucida Console"/>
                <a:cs typeface="Lucida Console"/>
              </a:rPr>
              <a:t>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print </a:t>
            </a:r>
            <a:r>
              <a:rPr lang="en-US" sz="1600" dirty="0" err="1">
                <a:latin typeface="Lucida Console"/>
                <a:cs typeface="Lucida Console"/>
              </a:rPr>
              <a:t>time.ctime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queue</a:t>
            </a:r>
            <a:r>
              <a:rPr lang="en-US" sz="1600" dirty="0">
                <a:latin typeface="Lucida Console"/>
                <a:cs typeface="Lucida Console"/>
              </a:rPr>
              <a:t>=</a:t>
            </a:r>
            <a:r>
              <a:rPr lang="en-US" sz="1600" dirty="0" err="1">
                <a:latin typeface="Lucida Console"/>
                <a:cs typeface="Lucida Console"/>
              </a:rPr>
              <a:t>Queue.Queue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class </a:t>
            </a:r>
            <a:r>
              <a:rPr lang="en-US" sz="1600" dirty="0" err="1">
                <a:latin typeface="Lucida Console"/>
                <a:cs typeface="Lucida Console"/>
              </a:rPr>
              <a:t>ThreadScanner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threading.Thread</a:t>
            </a:r>
            <a:r>
              <a:rPr lang="en-US" sz="1600" dirty="0">
                <a:latin typeface="Lucida Console"/>
                <a:cs typeface="Lucida Console"/>
              </a:rPr>
              <a:t>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def</a:t>
            </a:r>
            <a:r>
              <a:rPr lang="en-US" sz="1600" dirty="0">
                <a:latin typeface="Lucida Console"/>
                <a:cs typeface="Lucida Console"/>
              </a:rPr>
              <a:t> 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__(self, queue):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threading.Thread.__</a:t>
            </a:r>
            <a:r>
              <a:rPr lang="en-US" sz="1600" dirty="0" err="1">
                <a:latin typeface="Lucida Console"/>
                <a:cs typeface="Lucida Console"/>
              </a:rPr>
              <a:t>init</a:t>
            </a:r>
            <a:r>
              <a:rPr lang="en-US" sz="1600" dirty="0">
                <a:latin typeface="Lucida Console"/>
                <a:cs typeface="Lucida Console"/>
              </a:rPr>
              <a:t>__(self)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</a:t>
            </a:r>
            <a:r>
              <a:rPr lang="en-US" sz="1600" dirty="0" err="1">
                <a:latin typeface="Lucida Console"/>
                <a:cs typeface="Lucida Console"/>
              </a:rPr>
              <a:t>self.queue</a:t>
            </a:r>
            <a:r>
              <a:rPr lang="en-US" sz="1600" dirty="0">
                <a:latin typeface="Lucida Console"/>
                <a:cs typeface="Lucida Console"/>
              </a:rPr>
              <a:t> = queue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99522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</a:t>
            </a:r>
            <a:r>
              <a:rPr lang="en-US" sz="1600" dirty="0" err="1" smtClean="0">
                <a:latin typeface="Lucida Console"/>
                <a:cs typeface="Lucida Console"/>
              </a:rPr>
              <a:t>def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run(self):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while True: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</a:t>
            </a:r>
            <a:r>
              <a:rPr lang="en-US" sz="1600" dirty="0" smtClean="0">
                <a:latin typeface="Lucida Console"/>
                <a:cs typeface="Lucida Console"/>
              </a:rPr>
              <a:t>  </a:t>
            </a:r>
            <a:r>
              <a:rPr lang="en-US" sz="1600" dirty="0">
                <a:latin typeface="Lucida Console"/>
                <a:cs typeface="Lucida Console"/>
              </a:rPr>
              <a:t>host = </a:t>
            </a:r>
            <a:r>
              <a:rPr lang="en-US" sz="1600" dirty="0" err="1">
                <a:latin typeface="Lucida Console"/>
                <a:cs typeface="Lucida Console"/>
              </a:rPr>
              <a:t>self.queue.get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 = "192.168.100."+str(host)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err="1" smtClean="0">
                <a:latin typeface="Lucida Console"/>
                <a:cs typeface="Lucida Console"/>
              </a:rPr>
              <a:t>pingaling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os.popen</a:t>
            </a:r>
            <a:r>
              <a:rPr lang="en-US" sz="1600" dirty="0">
                <a:latin typeface="Lucida Console"/>
                <a:cs typeface="Lucida Console"/>
              </a:rPr>
              <a:t>("ping -q -c2 "+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,"r")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smtClean="0">
                <a:latin typeface="Lucida Console"/>
                <a:cs typeface="Lucida Console"/>
              </a:rPr>
              <a:t>print </a:t>
            </a:r>
            <a:r>
              <a:rPr lang="en-US" sz="1600" dirty="0">
                <a:latin typeface="Lucida Console"/>
                <a:cs typeface="Lucida Console"/>
              </a:rPr>
              <a:t>"Testing ",</a:t>
            </a:r>
            <a:r>
              <a:rPr lang="en-US" sz="1600" dirty="0" err="1">
                <a:latin typeface="Lucida Console"/>
                <a:cs typeface="Lucida Console"/>
              </a:rPr>
              <a:t>ip</a:t>
            </a:r>
            <a:r>
              <a:rPr lang="en-US" sz="1600" dirty="0">
                <a:latin typeface="Lucida Console"/>
                <a:cs typeface="Lucida Console"/>
              </a:rPr>
              <a:t>, </a:t>
            </a:r>
            <a:r>
              <a:rPr lang="en-US" sz="1600" dirty="0" err="1">
                <a:latin typeface="Lucida Console"/>
                <a:cs typeface="Lucida Console"/>
              </a:rPr>
              <a:t>sys.stdout.flush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</a:t>
            </a:r>
            <a:r>
              <a:rPr lang="en-US" sz="1600" dirty="0" smtClean="0">
                <a:latin typeface="Lucida Console"/>
                <a:cs typeface="Lucida Console"/>
              </a:rPr>
              <a:t>while </a:t>
            </a:r>
            <a:r>
              <a:rPr lang="en-US" sz="1600" dirty="0">
                <a:latin typeface="Lucida Console"/>
                <a:cs typeface="Lucida Console"/>
              </a:rPr>
              <a:t>1: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</a:t>
            </a:r>
            <a:r>
              <a:rPr lang="en-US" sz="1600" dirty="0" smtClean="0">
                <a:latin typeface="Lucida Console"/>
                <a:cs typeface="Lucida Console"/>
              </a:rPr>
              <a:t> line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pingaling.readline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</a:t>
            </a:r>
            <a:r>
              <a:rPr lang="en-US" sz="1600" dirty="0" smtClean="0">
                <a:latin typeface="Lucida Console"/>
                <a:cs typeface="Lucida Console"/>
              </a:rPr>
              <a:t>   </a:t>
            </a:r>
            <a:r>
              <a:rPr lang="en-US" sz="1600" dirty="0">
                <a:latin typeface="Lucida Console"/>
                <a:cs typeface="Lucida Console"/>
              </a:rPr>
              <a:t>if not line: break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</a:t>
            </a:r>
            <a:r>
              <a:rPr lang="en-US" sz="1600" dirty="0" err="1" smtClean="0">
                <a:latin typeface="Lucida Console"/>
                <a:cs typeface="Lucida Console"/>
              </a:rPr>
              <a:t>igot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= </a:t>
            </a:r>
            <a:r>
              <a:rPr lang="en-US" sz="1600" dirty="0" err="1">
                <a:latin typeface="Lucida Console"/>
                <a:cs typeface="Lucida Console"/>
              </a:rPr>
              <a:t>re.findall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lifeline,line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if </a:t>
            </a:r>
            <a:r>
              <a:rPr lang="en-US" sz="1600" dirty="0" err="1">
                <a:latin typeface="Lucida Console"/>
                <a:cs typeface="Lucida Console"/>
              </a:rPr>
              <a:t>igot</a:t>
            </a:r>
            <a:r>
              <a:rPr lang="en-US" sz="1600" dirty="0">
                <a:latin typeface="Lucida Console"/>
                <a:cs typeface="Lucida Console"/>
              </a:rPr>
              <a:t>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      </a:t>
            </a:r>
            <a:r>
              <a:rPr lang="en-US" sz="1600" dirty="0" smtClean="0">
                <a:latin typeface="Lucida Console"/>
                <a:cs typeface="Lucida Console"/>
              </a:rPr>
              <a:t>print </a:t>
            </a:r>
            <a:r>
              <a:rPr lang="en-US" sz="1600" dirty="0">
                <a:latin typeface="Lucida Console"/>
                <a:cs typeface="Lucida Console"/>
              </a:rPr>
              <a:t>report[</a:t>
            </a:r>
            <a:r>
              <a:rPr lang="en-US" sz="1600" dirty="0" err="1">
                <a:latin typeface="Lucida Console"/>
                <a:cs typeface="Lucida Console"/>
              </a:rPr>
              <a:t>int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igot</a:t>
            </a:r>
            <a:r>
              <a:rPr lang="en-US" sz="1600" dirty="0">
                <a:latin typeface="Lucida Console"/>
                <a:cs typeface="Lucida Console"/>
              </a:rPr>
              <a:t>[0])]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              </a:t>
            </a:r>
            <a:r>
              <a:rPr lang="en-US" sz="1600" dirty="0" err="1" smtClean="0">
                <a:latin typeface="Lucida Console"/>
                <a:cs typeface="Lucida Console"/>
              </a:rPr>
              <a:t>self.queue.task_done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7244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# </a:t>
            </a:r>
            <a:r>
              <a:rPr lang="en-US" sz="1600" dirty="0">
                <a:latin typeface="Lucida Console"/>
                <a:cs typeface="Lucida Console"/>
              </a:rPr>
              <a:t>List of Threads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for </a:t>
            </a:r>
            <a:r>
              <a:rPr lang="en-US" sz="1600" dirty="0" err="1">
                <a:latin typeface="Lucida Console"/>
                <a:cs typeface="Lucida Console"/>
              </a:rPr>
              <a:t>i</a:t>
            </a:r>
            <a:r>
              <a:rPr lang="en-US" sz="1600" dirty="0">
                <a:latin typeface="Lucida Console"/>
                <a:cs typeface="Lucida Console"/>
              </a:rPr>
              <a:t> in range(0,5):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t=</a:t>
            </a:r>
            <a:r>
              <a:rPr lang="en-US" sz="1600" dirty="0" err="1">
                <a:latin typeface="Lucida Console"/>
                <a:cs typeface="Lucida Console"/>
              </a:rPr>
              <a:t>ThreadScanner</a:t>
            </a:r>
            <a:r>
              <a:rPr lang="en-US" sz="1600" dirty="0">
                <a:latin typeface="Lucida Console"/>
                <a:cs typeface="Lucida Console"/>
              </a:rPr>
              <a:t>(queue)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t.start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for host in range(60,70):</a:t>
            </a: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        </a:t>
            </a:r>
            <a:r>
              <a:rPr lang="en-US" sz="1600" dirty="0" err="1">
                <a:latin typeface="Lucida Console"/>
                <a:cs typeface="Lucida Console"/>
              </a:rPr>
              <a:t>queue.put</a:t>
            </a:r>
            <a:r>
              <a:rPr lang="en-US" sz="1600" dirty="0">
                <a:latin typeface="Lucida Console"/>
                <a:cs typeface="Lucida Console"/>
              </a:rPr>
              <a:t>(host)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 err="1">
                <a:latin typeface="Lucida Console"/>
                <a:cs typeface="Lucida Console"/>
              </a:rPr>
              <a:t>queue.join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r>
              <a:rPr lang="en-US" sz="1600" dirty="0">
                <a:latin typeface="Lucida Console"/>
                <a:cs typeface="Lucida Console"/>
              </a:rPr>
              <a:t>print </a:t>
            </a:r>
            <a:r>
              <a:rPr lang="en-US" sz="1600" dirty="0" err="1">
                <a:latin typeface="Lucida Console"/>
                <a:cs typeface="Lucida Console"/>
              </a:rPr>
              <a:t>time.ctime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74478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15656"/>
            <a:ext cx="8042276" cy="43434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 err="1" smtClean="0">
                <a:cs typeface="Lucida Console"/>
              </a:rPr>
              <a:t>Oltre</a:t>
            </a:r>
            <a:r>
              <a:rPr lang="en-US" sz="2800" dirty="0" smtClean="0">
                <a:cs typeface="Lucida Console"/>
              </a:rPr>
              <a:t> al modulo </a:t>
            </a:r>
            <a:r>
              <a:rPr lang="en-US" sz="2800" dirty="0" smtClean="0">
                <a:latin typeface="Lucida Console"/>
                <a:cs typeface="Lucida Console"/>
              </a:rPr>
              <a:t>Queue</a:t>
            </a:r>
            <a:r>
              <a:rPr lang="en-US" sz="2800" dirty="0" smtClean="0">
                <a:cs typeface="Lucida Console"/>
              </a:rPr>
              <a:t>, Python </a:t>
            </a:r>
            <a:r>
              <a:rPr lang="en-US" sz="2800" dirty="0" err="1" smtClean="0">
                <a:cs typeface="Lucida Console"/>
              </a:rPr>
              <a:t>mette</a:t>
            </a:r>
            <a:r>
              <a:rPr lang="en-US" sz="2800" dirty="0" smtClean="0">
                <a:cs typeface="Lucida Console"/>
              </a:rPr>
              <a:t> a </a:t>
            </a:r>
            <a:r>
              <a:rPr lang="en-US" sz="2800" dirty="0" err="1" smtClean="0">
                <a:cs typeface="Lucida Console"/>
              </a:rPr>
              <a:t>disposizione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i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tradizionali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meccanismi</a:t>
            </a:r>
            <a:r>
              <a:rPr lang="en-US" sz="2800" dirty="0" smtClean="0">
                <a:cs typeface="Lucida Console"/>
              </a:rPr>
              <a:t> di </a:t>
            </a:r>
            <a:r>
              <a:rPr lang="en-US" sz="2800" dirty="0" err="1" smtClean="0">
                <a:cs typeface="Lucida Console"/>
              </a:rPr>
              <a:t>sincronizzazione</a:t>
            </a:r>
            <a:r>
              <a:rPr lang="en-US" sz="2800" dirty="0" smtClean="0">
                <a:cs typeface="Lucida Console"/>
              </a:rPr>
              <a:t> per </a:t>
            </a:r>
            <a:r>
              <a:rPr lang="en-US" sz="2800" dirty="0" err="1" smtClean="0">
                <a:cs typeface="Lucida Console"/>
              </a:rPr>
              <a:t>l’accesso</a:t>
            </a:r>
            <a:r>
              <a:rPr lang="en-US" sz="2800" dirty="0" smtClean="0">
                <a:cs typeface="Lucida Console"/>
              </a:rPr>
              <a:t> a </a:t>
            </a:r>
            <a:r>
              <a:rPr lang="en-US" sz="2800" dirty="0" err="1" smtClean="0">
                <a:cs typeface="Lucida Console"/>
              </a:rPr>
              <a:t>strutture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dati</a:t>
            </a:r>
            <a:r>
              <a:rPr lang="en-US" sz="2800" dirty="0" smtClean="0">
                <a:cs typeface="Lucida Console"/>
              </a:rPr>
              <a:t> </a:t>
            </a:r>
            <a:r>
              <a:rPr lang="en-US" sz="2800" dirty="0" err="1" smtClean="0">
                <a:cs typeface="Lucida Console"/>
              </a:rPr>
              <a:t>condivise</a:t>
            </a:r>
            <a:r>
              <a:rPr lang="en-US" sz="2800" dirty="0" smtClean="0">
                <a:cs typeface="Lucida Console"/>
              </a:rPr>
              <a:t>:</a:t>
            </a:r>
          </a:p>
          <a:p>
            <a:pPr lvl="1" algn="just">
              <a:lnSpc>
                <a:spcPct val="120000"/>
              </a:lnSpc>
            </a:pPr>
            <a:r>
              <a:rPr lang="en-US" sz="2600" b="1" dirty="0" smtClean="0">
                <a:cs typeface="Lucida Console"/>
              </a:rPr>
              <a:t>Lock</a:t>
            </a:r>
            <a:r>
              <a:rPr lang="en-US" sz="2600" dirty="0" smtClean="0">
                <a:cs typeface="Lucida Console"/>
              </a:rPr>
              <a:t>: </a:t>
            </a:r>
            <a:r>
              <a:rPr lang="en-US" sz="2600" dirty="0" err="1" smtClean="0">
                <a:cs typeface="Lucida Console"/>
              </a:rPr>
              <a:t>metodi</a:t>
            </a:r>
            <a:r>
              <a:rPr lang="en-US" sz="2600" dirty="0" smtClean="0">
                <a:cs typeface="Lucida Console"/>
              </a:rPr>
              <a:t> acquire – release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smtClean="0">
                <a:cs typeface="Lucida Console"/>
              </a:rPr>
              <a:t>Re-Entrant Lock (</a:t>
            </a:r>
            <a:r>
              <a:rPr lang="en-US" sz="2600" b="1" dirty="0" err="1" smtClean="0">
                <a:cs typeface="Lucida Console"/>
              </a:rPr>
              <a:t>RLocks</a:t>
            </a:r>
            <a:r>
              <a:rPr lang="en-US" sz="2600" dirty="0" smtClean="0">
                <a:cs typeface="Lucida Console"/>
              </a:rPr>
              <a:t>)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err="1" smtClean="0">
                <a:cs typeface="Lucida Console"/>
              </a:rPr>
              <a:t>Semafori</a:t>
            </a:r>
            <a:endParaRPr lang="en-US" sz="2600" dirty="0" smtClean="0">
              <a:cs typeface="Lucida Console"/>
            </a:endParaRPr>
          </a:p>
          <a:p>
            <a:pPr algn="just">
              <a:lnSpc>
                <a:spcPct val="120000"/>
              </a:lnSpc>
            </a:pPr>
            <a:endParaRPr lang="en-US" sz="3200" dirty="0">
              <a:cs typeface="Lucida Console"/>
            </a:endParaRPr>
          </a:p>
          <a:p>
            <a:pPr marL="0" indent="0">
              <a:lnSpc>
                <a:spcPct val="5000"/>
              </a:lnSpc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77822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Indentazione</a:t>
            </a:r>
            <a:r>
              <a:rPr lang="en-US" dirty="0" smtClean="0"/>
              <a:t> e </a:t>
            </a:r>
            <a:r>
              <a:rPr lang="en-US" dirty="0" err="1" smtClean="0"/>
              <a:t>Blocchi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Python </a:t>
            </a:r>
            <a:r>
              <a:rPr lang="en-US" dirty="0" err="1" smtClean="0"/>
              <a:t>utilizza</a:t>
            </a:r>
            <a:r>
              <a:rPr lang="en-US" dirty="0" smtClean="0"/>
              <a:t> </a:t>
            </a:r>
            <a:r>
              <a:rPr lang="en-US" dirty="0" err="1" smtClean="0"/>
              <a:t>l’</a:t>
            </a:r>
            <a:r>
              <a:rPr lang="en-US" b="1" dirty="0" err="1" smtClean="0"/>
              <a:t>indentazione</a:t>
            </a:r>
            <a:r>
              <a:rPr lang="en-US" dirty="0" smtClean="0"/>
              <a:t> (e non le </a:t>
            </a:r>
            <a:r>
              <a:rPr lang="en-US" dirty="0" err="1" smtClean="0"/>
              <a:t>parentesi</a:t>
            </a:r>
            <a:r>
              <a:rPr lang="en-US" dirty="0" smtClean="0"/>
              <a:t> </a:t>
            </a:r>
            <a:r>
              <a:rPr lang="en-US" dirty="0" err="1" smtClean="0"/>
              <a:t>graffe</a:t>
            </a:r>
            <a:r>
              <a:rPr lang="en-US" dirty="0" smtClean="0"/>
              <a:t>) per </a:t>
            </a:r>
            <a:r>
              <a:rPr lang="en-US" dirty="0" err="1" smtClean="0"/>
              <a:t>distinguere</a:t>
            </a:r>
            <a:r>
              <a:rPr lang="en-US" dirty="0"/>
              <a:t> </a:t>
            </a:r>
            <a:r>
              <a:rPr lang="en-US" dirty="0" err="1" smtClean="0"/>
              <a:t>l’inizio</a:t>
            </a:r>
            <a:r>
              <a:rPr lang="en-US" dirty="0" smtClean="0"/>
              <a:t> e la fine di un </a:t>
            </a:r>
            <a:r>
              <a:rPr lang="en-US" dirty="0" err="1" smtClean="0"/>
              <a:t>blocco</a:t>
            </a:r>
            <a:r>
              <a:rPr lang="en-US" dirty="0" smtClean="0"/>
              <a:t> (</a:t>
            </a:r>
            <a:r>
              <a:rPr lang="en-US" dirty="0" err="1" smtClean="0"/>
              <a:t>es</a:t>
            </a:r>
            <a:r>
              <a:rPr lang="en-US" dirty="0" smtClean="0"/>
              <a:t>. Il </a:t>
            </a:r>
            <a:r>
              <a:rPr lang="en-US" dirty="0" err="1" smtClean="0"/>
              <a:t>codice</a:t>
            </a:r>
            <a:r>
              <a:rPr lang="en-US" dirty="0" smtClean="0"/>
              <a:t> da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di un </a:t>
            </a:r>
            <a:r>
              <a:rPr lang="en-US" dirty="0" err="1" smtClean="0"/>
              <a:t>ciclo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Per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, </a:t>
            </a:r>
            <a:r>
              <a:rPr lang="en-US" dirty="0" err="1" smtClean="0"/>
              <a:t>indentare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e’ </a:t>
            </a:r>
            <a:r>
              <a:rPr lang="en-US" dirty="0" err="1" smtClean="0"/>
              <a:t>fondamentale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	while n&gt;0:			while n&gt;0: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n=n-1				n=n-1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print n	 			print 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1154" y="5792795"/>
            <a:ext cx="1778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DIVERSO!!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6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1410</TotalTime>
  <Words>3949</Words>
  <Application>Microsoft Macintosh PowerPoint</Application>
  <PresentationFormat>On-screen Show (4:3)</PresentationFormat>
  <Paragraphs>736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Breeze</vt:lpstr>
      <vt:lpstr>Python: Introduzione al linguaggio ed esercizi</vt:lpstr>
      <vt:lpstr>… Da dove iniziare</vt:lpstr>
      <vt:lpstr>Il linguaggio Pyhton</vt:lpstr>
      <vt:lpstr>Eseguire programmi Pyhton</vt:lpstr>
      <vt:lpstr>Variabili, Tipi, Espressioni</vt:lpstr>
      <vt:lpstr>Espressioni </vt:lpstr>
      <vt:lpstr>Costrutti di selezione</vt:lpstr>
      <vt:lpstr>Costrutti di iterazione</vt:lpstr>
      <vt:lpstr>Indentazione e Blocchi</vt:lpstr>
      <vt:lpstr>Dichiarazione di Funzioni</vt:lpstr>
      <vt:lpstr>Funzioni Lambda</vt:lpstr>
      <vt:lpstr>Dichiarazione di Funzioni</vt:lpstr>
      <vt:lpstr>Dichiarazione di Funzioni</vt:lpstr>
      <vt:lpstr>Parametri e Funzioni</vt:lpstr>
      <vt:lpstr>Operazioni su Stringhe</vt:lpstr>
      <vt:lpstr>Operazioni su Stringhe</vt:lpstr>
      <vt:lpstr>Operazioni su Stringhe</vt:lpstr>
      <vt:lpstr>Operazioni su Stringhe</vt:lpstr>
      <vt:lpstr>Operazioni su Stringhe</vt:lpstr>
      <vt:lpstr>Operazioni su Stringhe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Liste di Elementi</vt:lpstr>
      <vt:lpstr>Tupla di Elementi</vt:lpstr>
      <vt:lpstr>Tupla di Elementi</vt:lpstr>
      <vt:lpstr>Dizionari</vt:lpstr>
      <vt:lpstr>Dizionari</vt:lpstr>
      <vt:lpstr>Dizionari</vt:lpstr>
      <vt:lpstr>Dizionari</vt:lpstr>
      <vt:lpstr>Dizionari</vt:lpstr>
      <vt:lpstr>Dizionari</vt:lpstr>
      <vt:lpstr>Dizionari</vt:lpstr>
      <vt:lpstr>Classi ed Oggetti</vt:lpstr>
      <vt:lpstr>Classi ed Oggetti</vt:lpstr>
      <vt:lpstr>Classi ed Oggetti</vt:lpstr>
      <vt:lpstr>Classi ed Oggetti</vt:lpstr>
      <vt:lpstr>Classi ed Oggetti</vt:lpstr>
      <vt:lpstr>Classi ed Oggetti</vt:lpstr>
      <vt:lpstr>Classi ed Oggetti</vt:lpstr>
      <vt:lpstr>Classi ed Oggetti</vt:lpstr>
      <vt:lpstr>Classi ed Oggetti</vt:lpstr>
      <vt:lpstr>Classi ed Oggetti</vt:lpstr>
      <vt:lpstr>Iteratori</vt:lpstr>
      <vt:lpstr>Iteratori</vt:lpstr>
      <vt:lpstr>Iteratori</vt:lpstr>
      <vt:lpstr>Iteratori</vt:lpstr>
      <vt:lpstr>Iteratori</vt:lpstr>
      <vt:lpstr>Iteratori</vt:lpstr>
      <vt:lpstr>Generatori</vt:lpstr>
      <vt:lpstr>Generatori</vt:lpstr>
      <vt:lpstr>Generatori</vt:lpstr>
      <vt:lpstr>Generatori</vt:lpstr>
      <vt:lpstr>Generatori</vt:lpstr>
      <vt:lpstr>Generatori</vt:lpstr>
      <vt:lpstr>Generatori</vt:lpstr>
      <vt:lpstr>Generatori</vt:lpstr>
      <vt:lpstr>Moduli e Librerie</vt:lpstr>
      <vt:lpstr>Moduli e Librerie</vt:lpstr>
      <vt:lpstr>Moduli e Librerie</vt:lpstr>
      <vt:lpstr>Moduli e Librerie</vt:lpstr>
      <vt:lpstr>Programmazione di Rete</vt:lpstr>
      <vt:lpstr>Programmazione di Rete</vt:lpstr>
      <vt:lpstr>Programmazione di Rete</vt:lpstr>
      <vt:lpstr>Programmazione di Rete</vt:lpstr>
      <vt:lpstr>Programmazione di Rete</vt:lpstr>
      <vt:lpstr>Programmazione di Rete</vt:lpstr>
      <vt:lpstr>Programmazione di Rete</vt:lpstr>
      <vt:lpstr>Programmazione di Rete</vt:lpstr>
      <vt:lpstr>Programmazione di Rete</vt:lpstr>
      <vt:lpstr>Thread</vt:lpstr>
      <vt:lpstr>Thread</vt:lpstr>
      <vt:lpstr>Thread</vt:lpstr>
      <vt:lpstr>Thread</vt:lpstr>
      <vt:lpstr>Thread</vt:lpstr>
      <vt:lpstr>Thread</vt:lpstr>
      <vt:lpstr>Thread</vt:lpstr>
    </vt:vector>
  </TitlesOfParts>
  <Company>University of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Di Felice</dc:creator>
  <cp:lastModifiedBy>Marco Di Felice</cp:lastModifiedBy>
  <cp:revision>93</cp:revision>
  <dcterms:created xsi:type="dcterms:W3CDTF">2011-05-14T15:30:02Z</dcterms:created>
  <dcterms:modified xsi:type="dcterms:W3CDTF">2011-05-17T13:58:26Z</dcterms:modified>
</cp:coreProperties>
</file>