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10"/>
  </p:notesMasterIdLst>
  <p:handoutMasterIdLst>
    <p:handoutMasterId r:id="rId111"/>
  </p:handoutMasterIdLst>
  <p:sldIdLst>
    <p:sldId id="256" r:id="rId4"/>
    <p:sldId id="257" r:id="rId5"/>
    <p:sldId id="341" r:id="rId6"/>
    <p:sldId id="342"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345" r:id="rId43"/>
    <p:sldId id="346" r:id="rId44"/>
    <p:sldId id="293" r:id="rId45"/>
    <p:sldId id="294" r:id="rId46"/>
    <p:sldId id="295" r:id="rId47"/>
    <p:sldId id="347"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13" r:id="rId66"/>
    <p:sldId id="348" r:id="rId67"/>
    <p:sldId id="349" r:id="rId68"/>
    <p:sldId id="350" r:id="rId69"/>
    <p:sldId id="351" r:id="rId70"/>
    <p:sldId id="314" r:id="rId71"/>
    <p:sldId id="315" r:id="rId72"/>
    <p:sldId id="316" r:id="rId73"/>
    <p:sldId id="317" r:id="rId74"/>
    <p:sldId id="318" r:id="rId75"/>
    <p:sldId id="319" r:id="rId76"/>
    <p:sldId id="320" r:id="rId77"/>
    <p:sldId id="321" r:id="rId78"/>
    <p:sldId id="343" r:id="rId79"/>
    <p:sldId id="344" r:id="rId80"/>
    <p:sldId id="352" r:id="rId81"/>
    <p:sldId id="353" r:id="rId82"/>
    <p:sldId id="354" r:id="rId83"/>
    <p:sldId id="355" r:id="rId84"/>
    <p:sldId id="356" r:id="rId85"/>
    <p:sldId id="357" r:id="rId86"/>
    <p:sldId id="359" r:id="rId87"/>
    <p:sldId id="360" r:id="rId88"/>
    <p:sldId id="361" r:id="rId89"/>
    <p:sldId id="358" r:id="rId90"/>
    <p:sldId id="322" r:id="rId91"/>
    <p:sldId id="323" r:id="rId92"/>
    <p:sldId id="324" r:id="rId93"/>
    <p:sldId id="325" r:id="rId94"/>
    <p:sldId id="326" r:id="rId95"/>
    <p:sldId id="327" r:id="rId96"/>
    <p:sldId id="328" r:id="rId97"/>
    <p:sldId id="329" r:id="rId98"/>
    <p:sldId id="330" r:id="rId99"/>
    <p:sldId id="331" r:id="rId100"/>
    <p:sldId id="332" r:id="rId101"/>
    <p:sldId id="333" r:id="rId102"/>
    <p:sldId id="334" r:id="rId103"/>
    <p:sldId id="335" r:id="rId104"/>
    <p:sldId id="336" r:id="rId105"/>
    <p:sldId id="337" r:id="rId106"/>
    <p:sldId id="338" r:id="rId107"/>
    <p:sldId id="339" r:id="rId108"/>
    <p:sldId id="340" r:id="rId109"/>
  </p:sldIdLst>
  <p:sldSz cx="9144000" cy="6858000" type="screen4x3"/>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5" d="100"/>
          <a:sy n="45" d="100"/>
        </p:scale>
        <p:origin x="-102" y="-4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12" Type="http://schemas.openxmlformats.org/officeDocument/2006/relationships/presProps" Target="presProps.xml"/><Relationship Id="rId16" Type="http://schemas.openxmlformats.org/officeDocument/2006/relationships/slide" Target="slides/slide13.xml"/><Relationship Id="rId107" Type="http://schemas.openxmlformats.org/officeDocument/2006/relationships/slide" Target="slides/slide104.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102" Type="http://schemas.openxmlformats.org/officeDocument/2006/relationships/slide" Target="slides/slide99.xml"/><Relationship Id="rId110" Type="http://schemas.openxmlformats.org/officeDocument/2006/relationships/notesMaster" Target="notesMasters/notesMaster1.xml"/><Relationship Id="rId115"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slide" Target="slides/slide92.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slide" Target="slides/slide102.xml"/><Relationship Id="rId113"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103" Type="http://schemas.openxmlformats.org/officeDocument/2006/relationships/slide" Target="slides/slide100.xml"/><Relationship Id="rId108" Type="http://schemas.openxmlformats.org/officeDocument/2006/relationships/slide" Target="slides/slide105.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slide" Target="slides/slide93.xml"/><Relationship Id="rId11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6" Type="http://schemas.openxmlformats.org/officeDocument/2006/relationships/slide" Target="slides/slide103.xml"/><Relationship Id="rId114" Type="http://schemas.openxmlformats.org/officeDocument/2006/relationships/theme" Target="theme/theme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slide" Target="slides/slide10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Arial" pitchFamily="2"/>
            </a:endParaRPr>
          </a:p>
        </p:txBody>
      </p:sp>
      <p:sp>
        <p:nvSpPr>
          <p:cNvPr id="3" name="Segnaposto data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Arial" pitchFamily="2"/>
            </a:endParaRPr>
          </a:p>
        </p:txBody>
      </p:sp>
      <p:sp>
        <p:nvSpPr>
          <p:cNvPr id="4" name="Segnaposto piè di pagina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it-IT" sz="1400" b="0" i="0" u="none" strike="noStrike" kern="1200">
              <a:ln>
                <a:noFill/>
              </a:ln>
              <a:latin typeface="Arial" pitchFamily="18"/>
              <a:ea typeface="Microsoft YaHei" pitchFamily="2"/>
              <a:cs typeface="Arial" pitchFamily="2"/>
            </a:endParaRPr>
          </a:p>
        </p:txBody>
      </p:sp>
      <p:sp>
        <p:nvSpPr>
          <p:cNvPr id="5" name="Segnaposto numero diapositiva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8AEC7B11-08CC-4F68-B435-01BA483D1F38}" type="slidenum">
              <a:t>‹N›</a:t>
            </a:fld>
            <a:endParaRPr lang="it-IT" sz="1400" b="0" i="0" u="none" strike="noStrike" kern="1200">
              <a:ln>
                <a:noFill/>
              </a:ln>
              <a:latin typeface="Arial" pitchFamily="18"/>
              <a:ea typeface="Microsoft YaHei" pitchFamily="2"/>
              <a:cs typeface="Arial" pitchFamily="2"/>
            </a:endParaRPr>
          </a:p>
        </p:txBody>
      </p:sp>
    </p:spTree>
    <p:extLst>
      <p:ext uri="{BB962C8B-B14F-4D97-AF65-F5344CB8AC3E}">
        <p14:creationId xmlns:p14="http://schemas.microsoft.com/office/powerpoint/2010/main" val="492959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Segnaposto note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it-IT"/>
          </a:p>
        </p:txBody>
      </p:sp>
      <p:sp>
        <p:nvSpPr>
          <p:cNvPr id="4" name="Segnaposto intestazione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5" name="Segnaposto data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6" name="Segnaposto piè di pagina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it-IT" sz="1400" kern="1200">
                <a:latin typeface="Times New Roman" pitchFamily="18"/>
                <a:ea typeface="Lucida Sans Unicode" pitchFamily="2"/>
                <a:cs typeface="Tahoma" pitchFamily="2"/>
              </a:defRPr>
            </a:lvl1pPr>
          </a:lstStyle>
          <a:p>
            <a:pPr lvl="0"/>
            <a:endParaRPr lang="it-IT"/>
          </a:p>
        </p:txBody>
      </p:sp>
      <p:sp>
        <p:nvSpPr>
          <p:cNvPr id="7" name="Segnaposto numero diapositiva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it-IT" sz="1400" kern="1200">
                <a:latin typeface="Times New Roman" pitchFamily="18"/>
                <a:ea typeface="Lucida Sans Unicode" pitchFamily="2"/>
                <a:cs typeface="Tahoma" pitchFamily="2"/>
              </a:defRPr>
            </a:lvl1pPr>
          </a:lstStyle>
          <a:p>
            <a:pPr lvl="0"/>
            <a:fld id="{E7F6921B-0B11-4804-AC98-B480D0A660B0}" type="slidenum">
              <a:t>‹N›</a:t>
            </a:fld>
            <a:endParaRPr lang="it-IT"/>
          </a:p>
        </p:txBody>
      </p:sp>
    </p:spTree>
    <p:extLst>
      <p:ext uri="{BB962C8B-B14F-4D97-AF65-F5344CB8AC3E}">
        <p14:creationId xmlns:p14="http://schemas.microsoft.com/office/powerpoint/2010/main" val="2956760231"/>
      </p:ext>
    </p:extLst>
  </p:cSld>
  <p:clrMap bg1="lt1" tx1="dk1" bg2="lt2" tx2="dk2" accent1="accent1" accent2="accent2" accent3="accent3" accent4="accent4" accent5="accent5" accent6="accent6" hlink="hlink" folHlink="folHlink"/>
  <p:notesStyle>
    <a:lvl1pPr marL="216000" marR="0" indent="-216000" rtl="0" hangingPunct="0">
      <a:tabLst/>
      <a:defRPr lang="it-IT" sz="2000" b="0" i="0" u="none" strike="noStrike" kern="1200">
        <a:ln>
          <a:noFill/>
        </a:ln>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dirty="0"/>
          </a:p>
        </p:txBody>
      </p:sp>
    </p:spTree>
    <p:extLst>
      <p:ext uri="{BB962C8B-B14F-4D97-AF65-F5344CB8AC3E}">
        <p14:creationId xmlns:p14="http://schemas.microsoft.com/office/powerpoint/2010/main" val="813559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90699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834538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4193227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4035554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dirty="0"/>
          </a:p>
        </p:txBody>
      </p:sp>
    </p:spTree>
    <p:extLst>
      <p:ext uri="{BB962C8B-B14F-4D97-AF65-F5344CB8AC3E}">
        <p14:creationId xmlns:p14="http://schemas.microsoft.com/office/powerpoint/2010/main" val="34660531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509360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7757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4645980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6809666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708409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41716363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89734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9976064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1516315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9656598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738341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103467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9861715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0518387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8621784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05785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1918387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1898269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5901060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6735096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189962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5723282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0355885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7807869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41124000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4012834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426241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6065230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0048740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4409346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4881962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6156140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4439393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8865561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69860860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5304182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6966679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330618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04599105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25961265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509813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50462581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18352040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37477045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96727384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7065876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46743787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406222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33106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9833329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53257863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55447139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312773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49112930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75925661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16520017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80167399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18676763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42239720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929993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91598490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7482478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12226067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77668172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77178145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46489212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98967930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714973828"/>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4624877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52921308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536880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218530680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26717997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4142612172"/>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18933488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67243095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5411575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3074758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p:txBody>
          <a:bodyPr/>
          <a:lstStyle/>
          <a:p>
            <a:endParaRPr lang="it-IT"/>
          </a:p>
        </p:txBody>
      </p:sp>
    </p:spTree>
    <p:extLst>
      <p:ext uri="{BB962C8B-B14F-4D97-AF65-F5344CB8AC3E}">
        <p14:creationId xmlns:p14="http://schemas.microsoft.com/office/powerpoint/2010/main" val="1857091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9E05CD3C-F88A-4889-8706-0C6E81636A67}" type="slidenum">
              <a:t>‹N›</a:t>
            </a:fld>
            <a:endParaRPr lang="it-IT"/>
          </a:p>
        </p:txBody>
      </p:sp>
    </p:spTree>
    <p:extLst>
      <p:ext uri="{BB962C8B-B14F-4D97-AF65-F5344CB8AC3E}">
        <p14:creationId xmlns:p14="http://schemas.microsoft.com/office/powerpoint/2010/main" val="3024587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86CA177C-5A53-421F-B992-D871F89E8803}" type="slidenum">
              <a:t>‹N›</a:t>
            </a:fld>
            <a:endParaRPr lang="it-IT"/>
          </a:p>
        </p:txBody>
      </p:sp>
    </p:spTree>
    <p:extLst>
      <p:ext uri="{BB962C8B-B14F-4D97-AF65-F5344CB8AC3E}">
        <p14:creationId xmlns:p14="http://schemas.microsoft.com/office/powerpoint/2010/main" val="3787540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1604963"/>
            <a:ext cx="2057400" cy="4525962"/>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604963"/>
            <a:ext cx="6019800" cy="4525962"/>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BF65AC24-6AA4-4238-8D94-B2CB2AD4AB44}" type="slidenum">
              <a:t>‹N›</a:t>
            </a:fld>
            <a:endParaRPr lang="it-IT"/>
          </a:p>
        </p:txBody>
      </p:sp>
    </p:spTree>
    <p:extLst>
      <p:ext uri="{BB962C8B-B14F-4D97-AF65-F5344CB8AC3E}">
        <p14:creationId xmlns:p14="http://schemas.microsoft.com/office/powerpoint/2010/main" val="2309230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575AD0F7-6C95-4C66-A339-F4E66E84D123}" type="slidenum">
              <a:t>‹N›</a:t>
            </a:fld>
            <a:endParaRPr lang="it-IT"/>
          </a:p>
        </p:txBody>
      </p:sp>
    </p:spTree>
    <p:extLst>
      <p:ext uri="{BB962C8B-B14F-4D97-AF65-F5344CB8AC3E}">
        <p14:creationId xmlns:p14="http://schemas.microsoft.com/office/powerpoint/2010/main" val="3809269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BF5DE9C6-5054-4903-8AF6-16E118693EF8}" type="slidenum">
              <a:t>‹N›</a:t>
            </a:fld>
            <a:endParaRPr lang="it-IT"/>
          </a:p>
        </p:txBody>
      </p:sp>
    </p:spTree>
    <p:extLst>
      <p:ext uri="{BB962C8B-B14F-4D97-AF65-F5344CB8AC3E}">
        <p14:creationId xmlns:p14="http://schemas.microsoft.com/office/powerpoint/2010/main" val="2579434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A9CCCFAC-9C64-4EC6-A9A8-F2E1F6F081A9}" type="slidenum">
              <a:t>‹N›</a:t>
            </a:fld>
            <a:endParaRPr lang="it-IT"/>
          </a:p>
        </p:txBody>
      </p:sp>
    </p:spTree>
    <p:extLst>
      <p:ext uri="{BB962C8B-B14F-4D97-AF65-F5344CB8AC3E}">
        <p14:creationId xmlns:p14="http://schemas.microsoft.com/office/powerpoint/2010/main" val="3710590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D9DDF3B6-4970-41F2-9AB9-F81676E16107}" type="slidenum">
              <a:t>‹N›</a:t>
            </a:fld>
            <a:endParaRPr lang="it-IT"/>
          </a:p>
        </p:txBody>
      </p:sp>
    </p:spTree>
    <p:extLst>
      <p:ext uri="{BB962C8B-B14F-4D97-AF65-F5344CB8AC3E}">
        <p14:creationId xmlns:p14="http://schemas.microsoft.com/office/powerpoint/2010/main" val="3805614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lvl="0"/>
            <a:endParaRPr lang="it-IT"/>
          </a:p>
        </p:txBody>
      </p:sp>
      <p:sp>
        <p:nvSpPr>
          <p:cNvPr id="8" name="Segnaposto piè di pagina 7"/>
          <p:cNvSpPr>
            <a:spLocks noGrp="1"/>
          </p:cNvSpPr>
          <p:nvPr>
            <p:ph type="ftr" sz="quarter" idx="11"/>
          </p:nvPr>
        </p:nvSpPr>
        <p:spPr/>
        <p:txBody>
          <a:bodyPr/>
          <a:lstStyle/>
          <a:p>
            <a:pPr lvl="0"/>
            <a:endParaRPr lang="it-IT"/>
          </a:p>
        </p:txBody>
      </p:sp>
      <p:sp>
        <p:nvSpPr>
          <p:cNvPr id="9" name="Segnaposto numero diapositiva 8"/>
          <p:cNvSpPr>
            <a:spLocks noGrp="1"/>
          </p:cNvSpPr>
          <p:nvPr>
            <p:ph type="sldNum" sz="quarter" idx="12"/>
          </p:nvPr>
        </p:nvSpPr>
        <p:spPr/>
        <p:txBody>
          <a:bodyPr/>
          <a:lstStyle/>
          <a:p>
            <a:pPr lvl="0"/>
            <a:fld id="{B4D8BA30-A2C5-4524-8524-9740E02472FD}" type="slidenum">
              <a:t>‹N›</a:t>
            </a:fld>
            <a:endParaRPr lang="it-IT"/>
          </a:p>
        </p:txBody>
      </p:sp>
    </p:spTree>
    <p:extLst>
      <p:ext uri="{BB962C8B-B14F-4D97-AF65-F5344CB8AC3E}">
        <p14:creationId xmlns:p14="http://schemas.microsoft.com/office/powerpoint/2010/main" val="3496733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lvl="0"/>
            <a:endParaRPr lang="it-IT"/>
          </a:p>
        </p:txBody>
      </p:sp>
      <p:sp>
        <p:nvSpPr>
          <p:cNvPr id="4" name="Segnaposto piè di pagina 3"/>
          <p:cNvSpPr>
            <a:spLocks noGrp="1"/>
          </p:cNvSpPr>
          <p:nvPr>
            <p:ph type="ftr" sz="quarter" idx="11"/>
          </p:nvPr>
        </p:nvSpPr>
        <p:spPr/>
        <p:txBody>
          <a:bodyPr/>
          <a:lstStyle/>
          <a:p>
            <a:pPr lvl="0"/>
            <a:endParaRPr lang="it-IT"/>
          </a:p>
        </p:txBody>
      </p:sp>
      <p:sp>
        <p:nvSpPr>
          <p:cNvPr id="5" name="Segnaposto numero diapositiva 4"/>
          <p:cNvSpPr>
            <a:spLocks noGrp="1"/>
          </p:cNvSpPr>
          <p:nvPr>
            <p:ph type="sldNum" sz="quarter" idx="12"/>
          </p:nvPr>
        </p:nvSpPr>
        <p:spPr/>
        <p:txBody>
          <a:bodyPr/>
          <a:lstStyle/>
          <a:p>
            <a:pPr lvl="0"/>
            <a:fld id="{C63A94E7-560B-4340-9FC8-6431074F51E8}" type="slidenum">
              <a:t>‹N›</a:t>
            </a:fld>
            <a:endParaRPr lang="it-IT"/>
          </a:p>
        </p:txBody>
      </p:sp>
    </p:spTree>
    <p:extLst>
      <p:ext uri="{BB962C8B-B14F-4D97-AF65-F5344CB8AC3E}">
        <p14:creationId xmlns:p14="http://schemas.microsoft.com/office/powerpoint/2010/main" val="642102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lvl="0"/>
            <a:endParaRPr lang="it-IT"/>
          </a:p>
        </p:txBody>
      </p:sp>
      <p:sp>
        <p:nvSpPr>
          <p:cNvPr id="3" name="Segnaposto piè di pagina 2"/>
          <p:cNvSpPr>
            <a:spLocks noGrp="1"/>
          </p:cNvSpPr>
          <p:nvPr>
            <p:ph type="ftr" sz="quarter" idx="11"/>
          </p:nvPr>
        </p:nvSpPr>
        <p:spPr/>
        <p:txBody>
          <a:bodyPr/>
          <a:lstStyle/>
          <a:p>
            <a:pPr lvl="0"/>
            <a:endParaRPr lang="it-IT"/>
          </a:p>
        </p:txBody>
      </p:sp>
      <p:sp>
        <p:nvSpPr>
          <p:cNvPr id="4" name="Segnaposto numero diapositiva 3"/>
          <p:cNvSpPr>
            <a:spLocks noGrp="1"/>
          </p:cNvSpPr>
          <p:nvPr>
            <p:ph type="sldNum" sz="quarter" idx="12"/>
          </p:nvPr>
        </p:nvSpPr>
        <p:spPr/>
        <p:txBody>
          <a:bodyPr/>
          <a:lstStyle/>
          <a:p>
            <a:pPr lvl="0"/>
            <a:fld id="{F352C5EB-B491-40BA-B0E7-A5E9734A7C77}" type="slidenum">
              <a:t>‹N›</a:t>
            </a:fld>
            <a:endParaRPr lang="it-IT"/>
          </a:p>
        </p:txBody>
      </p:sp>
    </p:spTree>
    <p:extLst>
      <p:ext uri="{BB962C8B-B14F-4D97-AF65-F5344CB8AC3E}">
        <p14:creationId xmlns:p14="http://schemas.microsoft.com/office/powerpoint/2010/main" val="1591376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1381B41D-008B-4B3C-83B6-16B2ACB82815}" type="slidenum">
              <a:t>‹N›</a:t>
            </a:fld>
            <a:endParaRPr lang="it-IT"/>
          </a:p>
        </p:txBody>
      </p:sp>
    </p:spTree>
    <p:extLst>
      <p:ext uri="{BB962C8B-B14F-4D97-AF65-F5344CB8AC3E}">
        <p14:creationId xmlns:p14="http://schemas.microsoft.com/office/powerpoint/2010/main" val="2459597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AE13311D-D6EB-4F12-8EE2-9644D8D9EB40}" type="slidenum">
              <a:t>‹N›</a:t>
            </a:fld>
            <a:endParaRPr lang="it-IT"/>
          </a:p>
        </p:txBody>
      </p:sp>
    </p:spTree>
    <p:extLst>
      <p:ext uri="{BB962C8B-B14F-4D97-AF65-F5344CB8AC3E}">
        <p14:creationId xmlns:p14="http://schemas.microsoft.com/office/powerpoint/2010/main" val="317469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9D0CAEB3-88DE-4A36-9AB1-6DA8558D0CE4}" type="slidenum">
              <a:t>‹N›</a:t>
            </a:fld>
            <a:endParaRPr lang="it-IT"/>
          </a:p>
        </p:txBody>
      </p:sp>
    </p:spTree>
    <p:extLst>
      <p:ext uri="{BB962C8B-B14F-4D97-AF65-F5344CB8AC3E}">
        <p14:creationId xmlns:p14="http://schemas.microsoft.com/office/powerpoint/2010/main" val="1372969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158DC021-47A0-403B-97AB-885F24A29AAD}" type="slidenum">
              <a:t>‹N›</a:t>
            </a:fld>
            <a:endParaRPr lang="it-IT"/>
          </a:p>
        </p:txBody>
      </p:sp>
    </p:spTree>
    <p:extLst>
      <p:ext uri="{BB962C8B-B14F-4D97-AF65-F5344CB8AC3E}">
        <p14:creationId xmlns:p14="http://schemas.microsoft.com/office/powerpoint/2010/main" val="3276409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3C88C42F-820A-4011-B1DC-3F2832DF50D8}" type="slidenum">
              <a:t>‹N›</a:t>
            </a:fld>
            <a:endParaRPr lang="it-IT"/>
          </a:p>
        </p:txBody>
      </p:sp>
    </p:spTree>
    <p:extLst>
      <p:ext uri="{BB962C8B-B14F-4D97-AF65-F5344CB8AC3E}">
        <p14:creationId xmlns:p14="http://schemas.microsoft.com/office/powerpoint/2010/main" val="40039746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C06C7D0A-6457-4036-9FDB-13D8DECA9352}" type="slidenum">
              <a:t>‹N›</a:t>
            </a:fld>
            <a:endParaRPr lang="it-IT"/>
          </a:p>
        </p:txBody>
      </p:sp>
    </p:spTree>
    <p:extLst>
      <p:ext uri="{BB962C8B-B14F-4D97-AF65-F5344CB8AC3E}">
        <p14:creationId xmlns:p14="http://schemas.microsoft.com/office/powerpoint/2010/main" val="2935443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DEA35616-E6FB-43F9-B54A-52051E4A8745}" type="slidenum">
              <a:t>‹N›</a:t>
            </a:fld>
            <a:endParaRPr lang="it-IT"/>
          </a:p>
        </p:txBody>
      </p:sp>
    </p:spTree>
    <p:extLst>
      <p:ext uri="{BB962C8B-B14F-4D97-AF65-F5344CB8AC3E}">
        <p14:creationId xmlns:p14="http://schemas.microsoft.com/office/powerpoint/2010/main" val="3367278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7C832DF1-9355-4EFA-B0C4-93AF08F4EEBC}" type="slidenum">
              <a:t>‹N›</a:t>
            </a:fld>
            <a:endParaRPr lang="it-IT"/>
          </a:p>
        </p:txBody>
      </p:sp>
    </p:spTree>
    <p:extLst>
      <p:ext uri="{BB962C8B-B14F-4D97-AF65-F5344CB8AC3E}">
        <p14:creationId xmlns:p14="http://schemas.microsoft.com/office/powerpoint/2010/main" val="4081116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6C218A4A-F40E-4412-8F47-61416764E9E0}" type="slidenum">
              <a:t>‹N›</a:t>
            </a:fld>
            <a:endParaRPr lang="it-IT"/>
          </a:p>
        </p:txBody>
      </p:sp>
    </p:spTree>
    <p:extLst>
      <p:ext uri="{BB962C8B-B14F-4D97-AF65-F5344CB8AC3E}">
        <p14:creationId xmlns:p14="http://schemas.microsoft.com/office/powerpoint/2010/main" val="2486190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lvl="0"/>
            <a:endParaRPr lang="it-IT"/>
          </a:p>
        </p:txBody>
      </p:sp>
      <p:sp>
        <p:nvSpPr>
          <p:cNvPr id="8" name="Segnaposto piè di pagina 7"/>
          <p:cNvSpPr>
            <a:spLocks noGrp="1"/>
          </p:cNvSpPr>
          <p:nvPr>
            <p:ph type="ftr" sz="quarter" idx="11"/>
          </p:nvPr>
        </p:nvSpPr>
        <p:spPr/>
        <p:txBody>
          <a:bodyPr/>
          <a:lstStyle/>
          <a:p>
            <a:pPr lvl="0"/>
            <a:endParaRPr lang="it-IT"/>
          </a:p>
        </p:txBody>
      </p:sp>
      <p:sp>
        <p:nvSpPr>
          <p:cNvPr id="9" name="Segnaposto numero diapositiva 8"/>
          <p:cNvSpPr>
            <a:spLocks noGrp="1"/>
          </p:cNvSpPr>
          <p:nvPr>
            <p:ph type="sldNum" sz="quarter" idx="12"/>
          </p:nvPr>
        </p:nvSpPr>
        <p:spPr/>
        <p:txBody>
          <a:bodyPr/>
          <a:lstStyle/>
          <a:p>
            <a:pPr lvl="0"/>
            <a:fld id="{3E194ED8-2C9D-4DB7-84FB-94D1F5E51529}" type="slidenum">
              <a:t>‹N›</a:t>
            </a:fld>
            <a:endParaRPr lang="it-IT"/>
          </a:p>
        </p:txBody>
      </p:sp>
    </p:spTree>
    <p:extLst>
      <p:ext uri="{BB962C8B-B14F-4D97-AF65-F5344CB8AC3E}">
        <p14:creationId xmlns:p14="http://schemas.microsoft.com/office/powerpoint/2010/main" val="1308841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lvl="0"/>
            <a:endParaRPr lang="it-IT"/>
          </a:p>
        </p:txBody>
      </p:sp>
      <p:sp>
        <p:nvSpPr>
          <p:cNvPr id="4" name="Segnaposto piè di pagina 3"/>
          <p:cNvSpPr>
            <a:spLocks noGrp="1"/>
          </p:cNvSpPr>
          <p:nvPr>
            <p:ph type="ftr" sz="quarter" idx="11"/>
          </p:nvPr>
        </p:nvSpPr>
        <p:spPr/>
        <p:txBody>
          <a:bodyPr/>
          <a:lstStyle/>
          <a:p>
            <a:pPr lvl="0"/>
            <a:endParaRPr lang="it-IT"/>
          </a:p>
        </p:txBody>
      </p:sp>
      <p:sp>
        <p:nvSpPr>
          <p:cNvPr id="5" name="Segnaposto numero diapositiva 4"/>
          <p:cNvSpPr>
            <a:spLocks noGrp="1"/>
          </p:cNvSpPr>
          <p:nvPr>
            <p:ph type="sldNum" sz="quarter" idx="12"/>
          </p:nvPr>
        </p:nvSpPr>
        <p:spPr/>
        <p:txBody>
          <a:bodyPr/>
          <a:lstStyle/>
          <a:p>
            <a:pPr lvl="0"/>
            <a:fld id="{74FADAF6-DE71-4AF1-A448-6F1F088B301F}" type="slidenum">
              <a:t>‹N›</a:t>
            </a:fld>
            <a:endParaRPr lang="it-IT"/>
          </a:p>
        </p:txBody>
      </p:sp>
    </p:spTree>
    <p:extLst>
      <p:ext uri="{BB962C8B-B14F-4D97-AF65-F5344CB8AC3E}">
        <p14:creationId xmlns:p14="http://schemas.microsoft.com/office/powerpoint/2010/main" val="1282535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lvl="0"/>
            <a:endParaRPr lang="it-IT"/>
          </a:p>
        </p:txBody>
      </p:sp>
      <p:sp>
        <p:nvSpPr>
          <p:cNvPr id="3" name="Segnaposto piè di pagina 2"/>
          <p:cNvSpPr>
            <a:spLocks noGrp="1"/>
          </p:cNvSpPr>
          <p:nvPr>
            <p:ph type="ftr" sz="quarter" idx="11"/>
          </p:nvPr>
        </p:nvSpPr>
        <p:spPr/>
        <p:txBody>
          <a:bodyPr/>
          <a:lstStyle/>
          <a:p>
            <a:pPr lvl="0"/>
            <a:endParaRPr lang="it-IT"/>
          </a:p>
        </p:txBody>
      </p:sp>
      <p:sp>
        <p:nvSpPr>
          <p:cNvPr id="4" name="Segnaposto numero diapositiva 3"/>
          <p:cNvSpPr>
            <a:spLocks noGrp="1"/>
          </p:cNvSpPr>
          <p:nvPr>
            <p:ph type="sldNum" sz="quarter" idx="12"/>
          </p:nvPr>
        </p:nvSpPr>
        <p:spPr/>
        <p:txBody>
          <a:bodyPr/>
          <a:lstStyle/>
          <a:p>
            <a:pPr lvl="0"/>
            <a:fld id="{B1E5015B-0204-42D0-B595-FC1B26524C9B}" type="slidenum">
              <a:t>‹N›</a:t>
            </a:fld>
            <a:endParaRPr lang="it-IT"/>
          </a:p>
        </p:txBody>
      </p:sp>
    </p:spTree>
    <p:extLst>
      <p:ext uri="{BB962C8B-B14F-4D97-AF65-F5344CB8AC3E}">
        <p14:creationId xmlns:p14="http://schemas.microsoft.com/office/powerpoint/2010/main" val="2872729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454900C8-1AC2-4BE9-81EE-84B0943347E0}" type="slidenum">
              <a:t>‹N›</a:t>
            </a:fld>
            <a:endParaRPr lang="it-IT"/>
          </a:p>
        </p:txBody>
      </p:sp>
    </p:spTree>
    <p:extLst>
      <p:ext uri="{BB962C8B-B14F-4D97-AF65-F5344CB8AC3E}">
        <p14:creationId xmlns:p14="http://schemas.microsoft.com/office/powerpoint/2010/main" val="2969434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EA5E204F-97DB-4621-B3C2-08884A87B02A}" type="slidenum">
              <a:t>‹N›</a:t>
            </a:fld>
            <a:endParaRPr lang="it-IT"/>
          </a:p>
        </p:txBody>
      </p:sp>
    </p:spTree>
    <p:extLst>
      <p:ext uri="{BB962C8B-B14F-4D97-AF65-F5344CB8AC3E}">
        <p14:creationId xmlns:p14="http://schemas.microsoft.com/office/powerpoint/2010/main" val="798140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B9AA63E6-052D-4727-A5C9-6B9F76E6BC70}" type="slidenum">
              <a:t>‹N›</a:t>
            </a:fld>
            <a:endParaRPr lang="it-IT"/>
          </a:p>
        </p:txBody>
      </p:sp>
    </p:spTree>
    <p:extLst>
      <p:ext uri="{BB962C8B-B14F-4D97-AF65-F5344CB8AC3E}">
        <p14:creationId xmlns:p14="http://schemas.microsoft.com/office/powerpoint/2010/main" val="1659459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6C0FB71D-0D2B-4971-80A1-AC6248F04B93}" type="slidenum">
              <a:t>‹N›</a:t>
            </a:fld>
            <a:endParaRPr lang="it-IT"/>
          </a:p>
        </p:txBody>
      </p:sp>
    </p:spTree>
    <p:extLst>
      <p:ext uri="{BB962C8B-B14F-4D97-AF65-F5344CB8AC3E}">
        <p14:creationId xmlns:p14="http://schemas.microsoft.com/office/powerpoint/2010/main" val="514076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6287"/>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628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7947E952-688E-4E5D-8C7E-B69A048033A9}" type="slidenum">
              <a:t>‹N›</a:t>
            </a:fld>
            <a:endParaRPr lang="it-IT"/>
          </a:p>
        </p:txBody>
      </p:sp>
    </p:spTree>
    <p:extLst>
      <p:ext uri="{BB962C8B-B14F-4D97-AF65-F5344CB8AC3E}">
        <p14:creationId xmlns:p14="http://schemas.microsoft.com/office/powerpoint/2010/main" val="40857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D1260A30-49C0-4BA9-A1CD-A3C89B734B7A}" type="slidenum">
              <a:t>‹N›</a:t>
            </a:fld>
            <a:endParaRPr lang="it-IT"/>
          </a:p>
        </p:txBody>
      </p:sp>
    </p:spTree>
    <p:extLst>
      <p:ext uri="{BB962C8B-B14F-4D97-AF65-F5344CB8AC3E}">
        <p14:creationId xmlns:p14="http://schemas.microsoft.com/office/powerpoint/2010/main" val="3900366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lvl="0"/>
            <a:endParaRPr lang="it-IT"/>
          </a:p>
        </p:txBody>
      </p:sp>
      <p:sp>
        <p:nvSpPr>
          <p:cNvPr id="8" name="Segnaposto piè di pagina 7"/>
          <p:cNvSpPr>
            <a:spLocks noGrp="1"/>
          </p:cNvSpPr>
          <p:nvPr>
            <p:ph type="ftr" sz="quarter" idx="11"/>
          </p:nvPr>
        </p:nvSpPr>
        <p:spPr/>
        <p:txBody>
          <a:bodyPr/>
          <a:lstStyle/>
          <a:p>
            <a:pPr lvl="0"/>
            <a:endParaRPr lang="it-IT"/>
          </a:p>
        </p:txBody>
      </p:sp>
      <p:sp>
        <p:nvSpPr>
          <p:cNvPr id="9" name="Segnaposto numero diapositiva 8"/>
          <p:cNvSpPr>
            <a:spLocks noGrp="1"/>
          </p:cNvSpPr>
          <p:nvPr>
            <p:ph type="sldNum" sz="quarter" idx="12"/>
          </p:nvPr>
        </p:nvSpPr>
        <p:spPr/>
        <p:txBody>
          <a:bodyPr/>
          <a:lstStyle/>
          <a:p>
            <a:pPr lvl="0"/>
            <a:fld id="{0554F0B2-DD06-4CA3-8198-FE48E26ACC8C}" type="slidenum">
              <a:t>‹N›</a:t>
            </a:fld>
            <a:endParaRPr lang="it-IT"/>
          </a:p>
        </p:txBody>
      </p:sp>
    </p:spTree>
    <p:extLst>
      <p:ext uri="{BB962C8B-B14F-4D97-AF65-F5344CB8AC3E}">
        <p14:creationId xmlns:p14="http://schemas.microsoft.com/office/powerpoint/2010/main" val="3964016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lvl="0"/>
            <a:endParaRPr lang="it-IT"/>
          </a:p>
        </p:txBody>
      </p:sp>
      <p:sp>
        <p:nvSpPr>
          <p:cNvPr id="4" name="Segnaposto piè di pagina 3"/>
          <p:cNvSpPr>
            <a:spLocks noGrp="1"/>
          </p:cNvSpPr>
          <p:nvPr>
            <p:ph type="ftr" sz="quarter" idx="11"/>
          </p:nvPr>
        </p:nvSpPr>
        <p:spPr/>
        <p:txBody>
          <a:bodyPr/>
          <a:lstStyle/>
          <a:p>
            <a:pPr lvl="0"/>
            <a:endParaRPr lang="it-IT"/>
          </a:p>
        </p:txBody>
      </p:sp>
      <p:sp>
        <p:nvSpPr>
          <p:cNvPr id="5" name="Segnaposto numero diapositiva 4"/>
          <p:cNvSpPr>
            <a:spLocks noGrp="1"/>
          </p:cNvSpPr>
          <p:nvPr>
            <p:ph type="sldNum" sz="quarter" idx="12"/>
          </p:nvPr>
        </p:nvSpPr>
        <p:spPr/>
        <p:txBody>
          <a:bodyPr/>
          <a:lstStyle/>
          <a:p>
            <a:pPr lvl="0"/>
            <a:fld id="{05964A10-214E-4E62-9864-EF9B74DEF06C}" type="slidenum">
              <a:t>‹N›</a:t>
            </a:fld>
            <a:endParaRPr lang="it-IT"/>
          </a:p>
        </p:txBody>
      </p:sp>
    </p:spTree>
    <p:extLst>
      <p:ext uri="{BB962C8B-B14F-4D97-AF65-F5344CB8AC3E}">
        <p14:creationId xmlns:p14="http://schemas.microsoft.com/office/powerpoint/2010/main" val="4057349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lvl="0"/>
            <a:endParaRPr lang="it-IT"/>
          </a:p>
        </p:txBody>
      </p:sp>
      <p:sp>
        <p:nvSpPr>
          <p:cNvPr id="3" name="Segnaposto piè di pagina 2"/>
          <p:cNvSpPr>
            <a:spLocks noGrp="1"/>
          </p:cNvSpPr>
          <p:nvPr>
            <p:ph type="ftr" sz="quarter" idx="11"/>
          </p:nvPr>
        </p:nvSpPr>
        <p:spPr/>
        <p:txBody>
          <a:bodyPr/>
          <a:lstStyle/>
          <a:p>
            <a:pPr lvl="0"/>
            <a:endParaRPr lang="it-IT"/>
          </a:p>
        </p:txBody>
      </p:sp>
      <p:sp>
        <p:nvSpPr>
          <p:cNvPr id="4" name="Segnaposto numero diapositiva 3"/>
          <p:cNvSpPr>
            <a:spLocks noGrp="1"/>
          </p:cNvSpPr>
          <p:nvPr>
            <p:ph type="sldNum" sz="quarter" idx="12"/>
          </p:nvPr>
        </p:nvSpPr>
        <p:spPr/>
        <p:txBody>
          <a:bodyPr/>
          <a:lstStyle/>
          <a:p>
            <a:pPr lvl="0"/>
            <a:fld id="{1D29E007-2AEC-401B-BC72-DCA32974EB35}" type="slidenum">
              <a:t>‹N›</a:t>
            </a:fld>
            <a:endParaRPr lang="it-IT"/>
          </a:p>
        </p:txBody>
      </p:sp>
    </p:spTree>
    <p:extLst>
      <p:ext uri="{BB962C8B-B14F-4D97-AF65-F5344CB8AC3E}">
        <p14:creationId xmlns:p14="http://schemas.microsoft.com/office/powerpoint/2010/main" val="2759461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D11EE73C-BBA4-4A58-ADE7-6C3FDC7A7E8D}" type="slidenum">
              <a:t>‹N›</a:t>
            </a:fld>
            <a:endParaRPr lang="it-IT"/>
          </a:p>
        </p:txBody>
      </p:sp>
    </p:spTree>
    <p:extLst>
      <p:ext uri="{BB962C8B-B14F-4D97-AF65-F5344CB8AC3E}">
        <p14:creationId xmlns:p14="http://schemas.microsoft.com/office/powerpoint/2010/main" val="4043021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AB66E672-756D-408E-A36F-ECCDB0166EFA}" type="slidenum">
              <a:t>‹N›</a:t>
            </a:fld>
            <a:endParaRPr lang="it-IT"/>
          </a:p>
        </p:txBody>
      </p:sp>
    </p:spTree>
    <p:extLst>
      <p:ext uri="{BB962C8B-B14F-4D97-AF65-F5344CB8AC3E}">
        <p14:creationId xmlns:p14="http://schemas.microsoft.com/office/powerpoint/2010/main" val="3960087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1"/>
          <p:cNvSpPr txBox="1">
            <a:spLocks noGrp="1"/>
          </p:cNvSpPr>
          <p:nvPr>
            <p:ph type="title"/>
          </p:nvPr>
        </p:nvSpPr>
        <p:spPr>
          <a:xfrm>
            <a:off x="685799" y="2130480"/>
            <a:ext cx="7772039" cy="146952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it-IT"/>
              <a:t>Fate clic per modificare il formato del testo del titoloFare clic per modificare lo stile del titolo</a:t>
            </a:r>
          </a:p>
        </p:txBody>
      </p:sp>
      <p:sp>
        <p:nvSpPr>
          <p:cNvPr id="3" name="Rectangle 4"/>
          <p:cNvSpPr txBox="1">
            <a:spLocks noGrp="1"/>
          </p:cNvSpPr>
          <p:nvPr>
            <p:ph type="dt" sz="half" idx="2"/>
          </p:nvPr>
        </p:nvSpPr>
        <p:spPr>
          <a:xfrm>
            <a:off x="457200" y="6245280"/>
            <a:ext cx="2133360" cy="475920"/>
          </a:xfrm>
          <a:prstGeom prst="rect">
            <a:avLst/>
          </a:prstGeom>
          <a:noFill/>
          <a:ln>
            <a:noFill/>
          </a:ln>
        </p:spPr>
        <p:txBody>
          <a:bodyPr wrap="square" lIns="90000" tIns="45000" rIns="90000" bIns="45000" anchor="t" anchorCtr="0"/>
          <a:lstStyle>
            <a:lvl1pPr lvl="0" rtl="0" hangingPunct="0">
              <a:buNone/>
              <a:tabLst/>
              <a:defRPr lang="it-IT" sz="2400" kern="1200">
                <a:latin typeface="Times New Roman" pitchFamily="18"/>
                <a:ea typeface="Lucida Sans Unicode" pitchFamily="2"/>
                <a:cs typeface="Tahoma" pitchFamily="2"/>
              </a:defRPr>
            </a:lvl1pPr>
          </a:lstStyle>
          <a:p>
            <a:pPr lvl="0"/>
            <a:endParaRPr lang="it-IT"/>
          </a:p>
        </p:txBody>
      </p:sp>
      <p:sp>
        <p:nvSpPr>
          <p:cNvPr id="4" name="Rectangle 5"/>
          <p:cNvSpPr txBox="1">
            <a:spLocks noGrp="1"/>
          </p:cNvSpPr>
          <p:nvPr>
            <p:ph type="ftr" sz="quarter" idx="3"/>
          </p:nvPr>
        </p:nvSpPr>
        <p:spPr>
          <a:xfrm>
            <a:off x="3124079" y="6245280"/>
            <a:ext cx="2895120" cy="475920"/>
          </a:xfrm>
          <a:prstGeom prst="rect">
            <a:avLst/>
          </a:prstGeom>
          <a:noFill/>
          <a:ln>
            <a:noFill/>
          </a:ln>
        </p:spPr>
        <p:txBody>
          <a:bodyPr wrap="square" lIns="90000" tIns="45000" rIns="90000" bIns="45000" anchor="t" anchorCtr="0"/>
          <a:lstStyle>
            <a:lvl1pPr lvl="0" rtl="0" hangingPunct="0">
              <a:buNone/>
              <a:tabLst/>
              <a:defRPr lang="it-IT" sz="2400" kern="1200">
                <a:latin typeface="Times New Roman" pitchFamily="18"/>
                <a:ea typeface="Lucida Sans Unicode" pitchFamily="2"/>
                <a:cs typeface="Tahoma" pitchFamily="2"/>
              </a:defRPr>
            </a:lvl1pPr>
          </a:lstStyle>
          <a:p>
            <a:pPr lvl="0"/>
            <a:endParaRPr lang="it-IT"/>
          </a:p>
        </p:txBody>
      </p:sp>
      <p:sp>
        <p:nvSpPr>
          <p:cNvPr id="5" name="Rectangle 6"/>
          <p:cNvSpPr txBox="1">
            <a:spLocks noGrp="1"/>
          </p:cNvSpPr>
          <p:nvPr>
            <p:ph type="sldNum" sz="quarter" idx="4"/>
          </p:nvPr>
        </p:nvSpPr>
        <p:spPr>
          <a:xfrm>
            <a:off x="6553080" y="6245280"/>
            <a:ext cx="2133360" cy="475920"/>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it-IT" sz="1800" b="0" i="0" u="none" strike="noStrike" kern="1200" spc="0">
                <a:solidFill>
                  <a:srgbClr val="000000"/>
                </a:solidFill>
                <a:latin typeface="Arial" pitchFamily="18"/>
                <a:ea typeface="Lucida Sans Unicode" pitchFamily="2"/>
                <a:cs typeface="Arial" pitchFamily="2"/>
              </a:defRPr>
            </a:lvl1pPr>
          </a:lstStyle>
          <a:p>
            <a:pPr lvl="0"/>
            <a:fld id="{D398C4E3-7A6E-4FEB-B284-00A573149ACF}" type="slidenum">
              <a:t>‹N›</a:t>
            </a:fld>
            <a:endParaRPr lang="it-IT"/>
          </a:p>
        </p:txBody>
      </p:sp>
      <p:sp>
        <p:nvSpPr>
          <p:cNvPr id="6" name="Segnaposto testo 5"/>
          <p:cNvSpPr txBox="1">
            <a:spLocks noGrp="1"/>
          </p:cNvSpPr>
          <p:nvPr>
            <p:ph type="body" idx="1"/>
          </p:nvPr>
        </p:nvSpPr>
        <p:spPr>
          <a:xfrm>
            <a:off x="457200" y="1604520"/>
            <a:ext cx="8229240" cy="4525920"/>
          </a:xfrm>
          <a:prstGeom prst="rect">
            <a:avLst/>
          </a:prstGeom>
          <a:noFill/>
          <a:ln>
            <a:noFill/>
          </a:ln>
        </p:spPr>
        <p:txBody>
          <a:bodyPr vert="horz" lIns="0" tIns="0" rIns="0" bIns="0"/>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lvl="0" algn="ctr" rtl="0" hangingPunct="0">
        <a:spcBef>
          <a:spcPts val="0"/>
        </a:spcBef>
        <a:spcAft>
          <a:spcPts val="0"/>
        </a:spcAft>
        <a:buNone/>
        <a:tabLst/>
        <a:defRPr lang="it-IT" sz="4400" b="0" i="0" u="none" strike="noStrike" kern="1200" spc="0">
          <a:ln>
            <a:noFill/>
          </a:ln>
          <a:solidFill>
            <a:srgbClr val="000000"/>
          </a:solidFill>
          <a:latin typeface="Arial" pitchFamily="18"/>
          <a:ea typeface="Microsoft YaHei" pitchFamily="2"/>
          <a:cs typeface="Arial" pitchFamily="2"/>
        </a:defRPr>
      </a:lvl1pPr>
    </p:titleStyle>
    <p:bodyStyle>
      <a:lvl1pPr algn="l" rtl="0" hangingPunct="0">
        <a:spcBef>
          <a:spcPts val="0"/>
        </a:spcBef>
        <a:spcAft>
          <a:spcPts val="1417"/>
        </a:spcAft>
        <a:tabLst/>
        <a:defRPr lang="it-IT" sz="3200" b="0" i="0" u="none" strike="noStrike" kern="1200" spc="0">
          <a:ln>
            <a:noFill/>
          </a:ln>
          <a:solidFill>
            <a:srgbClr val="000000"/>
          </a:solidFill>
          <a:latin typeface="Arial" pitchFamily="18"/>
          <a:ea typeface="Microsoft YaHei" pitchFamily="2"/>
          <a:cs typeface="Ari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1"/>
          <p:cNvSpPr txBox="1">
            <a:spLocks noGrp="1"/>
          </p:cNvSpPr>
          <p:nvPr>
            <p:ph type="title"/>
          </p:nvPr>
        </p:nvSpPr>
        <p:spPr>
          <a:xfrm>
            <a:off x="457200" y="274680"/>
            <a:ext cx="8229240" cy="114264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it-IT"/>
              <a:t>Fate clic per modificare il formato del testo del titoloFare clic per modificare lo stile del titolo</a:t>
            </a:r>
          </a:p>
        </p:txBody>
      </p:sp>
      <p:sp>
        <p:nvSpPr>
          <p:cNvPr id="3" name="Segnaposto contenuto 2"/>
          <p:cNvSpPr txBox="1">
            <a:spLocks noGrp="1"/>
          </p:cNvSpPr>
          <p:nvPr>
            <p:ph type="body" idx="1"/>
          </p:nvPr>
        </p:nvSpPr>
        <p:spPr>
          <a:xfrm>
            <a:off x="457200" y="1600200"/>
            <a:ext cx="8229240" cy="4525560"/>
          </a:xfrm>
          <a:prstGeom prst="rect">
            <a:avLst/>
          </a:prstGeom>
          <a:noFill/>
          <a:ln>
            <a:noFill/>
          </a:ln>
        </p:spPr>
        <p:txBody>
          <a:bodyPr vert="horz" wrap="square" lIns="90000" tIns="45000" rIns="90000" bIns="45000" anchor="t"/>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lvl="0"/>
            <a:r>
              <a:rPr lang="it-IT"/>
              <a:t>Fate clic per modificare il formato del testo della struttura</a:t>
            </a:r>
          </a:p>
          <a:p>
            <a:pPr lvl="1"/>
            <a:r>
              <a:rPr lang="it-IT"/>
              <a:t>Secondo livello struttura</a:t>
            </a:r>
          </a:p>
          <a:p>
            <a:pPr lvl="2"/>
            <a:r>
              <a:rPr lang="it-IT"/>
              <a:t>Terzo livello struttura</a:t>
            </a:r>
          </a:p>
          <a:p>
            <a:pPr lvl="3"/>
            <a:r>
              <a:rPr lang="it-IT"/>
              <a:t>Quarto livello struttura</a:t>
            </a:r>
          </a:p>
          <a:p>
            <a:pPr lvl="4"/>
            <a:r>
              <a:rPr lang="it-IT"/>
              <a:t>Quinto livello struttura</a:t>
            </a:r>
          </a:p>
          <a:p>
            <a:pPr lvl="5"/>
            <a:r>
              <a:rPr lang="it-IT"/>
              <a:t>Sesto livello struttura</a:t>
            </a:r>
          </a:p>
          <a:p>
            <a:pPr lvl="6"/>
            <a:r>
              <a:rPr lang="it-IT"/>
              <a:t>Settimo livello struttura</a:t>
            </a:r>
          </a:p>
          <a:p>
            <a:pPr lvl="7"/>
            <a:r>
              <a:rPr lang="it-IT"/>
              <a:t>Ottavo livello struttura</a:t>
            </a:r>
          </a:p>
          <a:p>
            <a:pPr lvl="0"/>
            <a:r>
              <a:rPr lang="it-IT"/>
              <a:t>Nono livello strutturaFare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txBox="1">
            <a:spLocks noGrp="1"/>
          </p:cNvSpPr>
          <p:nvPr>
            <p:ph type="dt" sz="half" idx="2"/>
          </p:nvPr>
        </p:nvSpPr>
        <p:spPr>
          <a:xfrm>
            <a:off x="457200" y="6245280"/>
            <a:ext cx="2133360" cy="475920"/>
          </a:xfrm>
          <a:prstGeom prst="rect">
            <a:avLst/>
          </a:prstGeom>
          <a:noFill/>
          <a:ln>
            <a:noFill/>
          </a:ln>
        </p:spPr>
        <p:txBody>
          <a:bodyPr wrap="square" lIns="90000" tIns="45000" rIns="90000" bIns="45000" anchor="t" anchorCtr="0"/>
          <a:lstStyle>
            <a:lvl1pPr lvl="0" rtl="0" hangingPunct="0">
              <a:buNone/>
              <a:tabLst/>
              <a:defRPr lang="it-IT" sz="2400" kern="1200">
                <a:latin typeface="Times New Roman" pitchFamily="18"/>
                <a:ea typeface="Lucida Sans Unicode" pitchFamily="2"/>
                <a:cs typeface="Tahoma" pitchFamily="2"/>
              </a:defRPr>
            </a:lvl1pPr>
          </a:lstStyle>
          <a:p>
            <a:pPr lvl="0"/>
            <a:endParaRPr lang="it-IT"/>
          </a:p>
        </p:txBody>
      </p:sp>
      <p:sp>
        <p:nvSpPr>
          <p:cNvPr id="5" name="Rectangle 5"/>
          <p:cNvSpPr txBox="1">
            <a:spLocks noGrp="1"/>
          </p:cNvSpPr>
          <p:nvPr>
            <p:ph type="ftr" sz="quarter" idx="3"/>
          </p:nvPr>
        </p:nvSpPr>
        <p:spPr>
          <a:xfrm>
            <a:off x="3124079" y="6245280"/>
            <a:ext cx="2895120" cy="475920"/>
          </a:xfrm>
          <a:prstGeom prst="rect">
            <a:avLst/>
          </a:prstGeom>
          <a:noFill/>
          <a:ln>
            <a:noFill/>
          </a:ln>
        </p:spPr>
        <p:txBody>
          <a:bodyPr wrap="square" lIns="90000" tIns="45000" rIns="90000" bIns="45000" anchor="t" anchorCtr="0"/>
          <a:lstStyle>
            <a:lvl1pPr lvl="0" rtl="0" hangingPunct="0">
              <a:buNone/>
              <a:tabLst/>
              <a:defRPr lang="it-IT" sz="2400" kern="1200">
                <a:latin typeface="Times New Roman" pitchFamily="18"/>
                <a:ea typeface="Lucida Sans Unicode" pitchFamily="2"/>
                <a:cs typeface="Tahoma" pitchFamily="2"/>
              </a:defRPr>
            </a:lvl1pPr>
          </a:lstStyle>
          <a:p>
            <a:pPr lvl="0"/>
            <a:endParaRPr lang="it-IT"/>
          </a:p>
        </p:txBody>
      </p:sp>
      <p:sp>
        <p:nvSpPr>
          <p:cNvPr id="6" name="Rectangle 6"/>
          <p:cNvSpPr txBox="1">
            <a:spLocks noGrp="1"/>
          </p:cNvSpPr>
          <p:nvPr>
            <p:ph type="sldNum" sz="quarter" idx="4"/>
          </p:nvPr>
        </p:nvSpPr>
        <p:spPr>
          <a:xfrm>
            <a:off x="6553080" y="6245280"/>
            <a:ext cx="2133360" cy="475920"/>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it-IT" sz="1800" b="0" i="0" u="none" strike="noStrike" kern="1200" spc="0">
                <a:solidFill>
                  <a:srgbClr val="000000"/>
                </a:solidFill>
                <a:latin typeface="Arial" pitchFamily="18"/>
                <a:ea typeface="Lucida Sans Unicode" pitchFamily="2"/>
                <a:cs typeface="Arial" pitchFamily="2"/>
              </a:defRPr>
            </a:lvl1pPr>
          </a:lstStyle>
          <a:p>
            <a:pPr lvl="0"/>
            <a:fld id="{BB88DAE9-CE5E-4400-83EB-EB6F96EB2E74}" type="slidenum">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lvl="0" algn="ctr" rtl="0" hangingPunct="0">
        <a:spcBef>
          <a:spcPts val="0"/>
        </a:spcBef>
        <a:spcAft>
          <a:spcPts val="0"/>
        </a:spcAft>
        <a:buNone/>
        <a:tabLst/>
        <a:defRPr lang="it-IT" sz="4400" b="0" i="0" u="none" strike="noStrike" kern="1200" spc="0">
          <a:ln>
            <a:noFill/>
          </a:ln>
          <a:solidFill>
            <a:srgbClr val="000000"/>
          </a:solidFill>
          <a:latin typeface="Arial" pitchFamily="18"/>
          <a:ea typeface="Microsoft YaHei" pitchFamily="2"/>
          <a:cs typeface="Arial" pitchFamily="2"/>
        </a:defRPr>
      </a:lvl1pPr>
    </p:titleStyle>
    <p:bodyStyle>
      <a:lvl1pPr lvl="0">
        <a:buSzPct val="45000"/>
        <a:buFont typeface="StarSymbol"/>
        <a:buChar char="●"/>
        <a:tabLst/>
        <a:defRPr lang="it-IT" sz="3200" b="0" i="0" u="none" strike="noStrike" spc="0">
          <a:solidFill>
            <a:srgbClr val="000000"/>
          </a:solidFill>
          <a:latin typeface="Arial" pitchFamily="18"/>
          <a:cs typeface="Arial" pitchFamily="2"/>
        </a:defRPr>
      </a:lvl1pPr>
      <a:lvl2pPr lvl="1">
        <a:buSzPct val="75000"/>
        <a:buFont typeface="StarSymbol"/>
        <a:buChar char="–"/>
        <a:tabLst/>
        <a:defRPr lang="it-IT" sz="3200" b="0" i="0" u="none" strike="noStrike" spc="0">
          <a:solidFill>
            <a:srgbClr val="000000"/>
          </a:solidFill>
          <a:latin typeface="Arial" pitchFamily="18"/>
          <a:cs typeface="Arial" pitchFamily="2"/>
        </a:defRPr>
      </a:lvl2pPr>
      <a:lvl3pPr lvl="2">
        <a:buSzPct val="45000"/>
        <a:buFont typeface="StarSymbol"/>
        <a:buChar char="●"/>
        <a:tabLst/>
        <a:defRPr lang="it-IT" sz="3200" b="0" i="0" u="none" strike="noStrike" spc="0">
          <a:solidFill>
            <a:srgbClr val="000000"/>
          </a:solidFill>
          <a:latin typeface="Arial" pitchFamily="18"/>
          <a:cs typeface="Arial" pitchFamily="2"/>
        </a:defRPr>
      </a:lvl3pPr>
      <a:lvl4pPr lvl="3">
        <a:buSzPct val="75000"/>
        <a:buFont typeface="StarSymbol"/>
        <a:buChar char="–"/>
        <a:tabLst/>
        <a:defRPr lang="it-IT" sz="3200" b="0" i="0" u="none" strike="noStrike" spc="0">
          <a:solidFill>
            <a:srgbClr val="000000"/>
          </a:solidFill>
          <a:latin typeface="Arial" pitchFamily="18"/>
          <a:cs typeface="Arial" pitchFamily="2"/>
        </a:defRPr>
      </a:lvl4pPr>
      <a:lvl5pPr lvl="4">
        <a:buSzPct val="45000"/>
        <a:buFont typeface="StarSymbol"/>
        <a:buChar char="●"/>
        <a:tabLst/>
        <a:defRPr lang="it-IT" sz="3200" b="0" i="0" u="none" strike="noStrike" spc="0">
          <a:solidFill>
            <a:srgbClr val="000000"/>
          </a:solidFill>
          <a:latin typeface="Arial" pitchFamily="18"/>
          <a:cs typeface="Arial" pitchFamily="2"/>
        </a:defRPr>
      </a:lvl5pPr>
      <a:lvl6pPr lvl="5">
        <a:buSzPct val="45000"/>
        <a:buFont typeface="StarSymbol"/>
        <a:buChar char="●"/>
        <a:tabLst/>
        <a:defRPr lang="it-IT" sz="3200" b="0" i="0" u="none" strike="noStrike" spc="0">
          <a:solidFill>
            <a:srgbClr val="000000"/>
          </a:solidFill>
          <a:latin typeface="Arial" pitchFamily="18"/>
          <a:cs typeface="Arial" pitchFamily="2"/>
        </a:defRPr>
      </a:lvl6pPr>
      <a:lvl7pPr lvl="6">
        <a:buSzPct val="45000"/>
        <a:buFont typeface="StarSymbol"/>
        <a:buChar char="●"/>
        <a:tabLst/>
        <a:defRPr lang="it-IT" sz="3200" b="0" i="0" u="none" strike="noStrike" spc="0">
          <a:solidFill>
            <a:srgbClr val="000000"/>
          </a:solidFill>
          <a:latin typeface="Arial" pitchFamily="18"/>
          <a:cs typeface="Arial" pitchFamily="2"/>
        </a:defRPr>
      </a:lvl7pPr>
      <a:lvl8pPr lvl="7">
        <a:buSzPct val="45000"/>
        <a:buFont typeface="StarSymbol"/>
        <a:buChar char="●"/>
        <a:tabLst/>
        <a:defRPr lang="it-IT" sz="3200" b="0" i="0" u="none" strike="noStrike" spc="0">
          <a:solidFill>
            <a:srgbClr val="000000"/>
          </a:solidFill>
          <a:latin typeface="Arial" pitchFamily="18"/>
          <a:cs typeface="Arial" pitchFamily="2"/>
        </a:defRPr>
      </a:lvl8pPr>
      <a:lvl9pPr marL="0" marR="0" lvl="0" indent="0" algn="l" rtl="0" hangingPunct="0">
        <a:spcBef>
          <a:spcPts val="638"/>
        </a:spcBef>
        <a:spcAft>
          <a:spcPts val="0"/>
        </a:spcAft>
        <a:buSzPct val="45000"/>
        <a:buFont typeface="StarSymbol"/>
        <a:buChar char="•"/>
        <a:tabLst/>
        <a:defRPr lang="it-IT" sz="3200" b="0" i="0" u="none" strike="noStrike" spc="0">
          <a:solidFill>
            <a:srgbClr val="000000"/>
          </a:solidFill>
          <a:latin typeface="Arial" pitchFamily="18"/>
          <a:cs typeface="Arial" pitchFamily="2"/>
        </a:defRPr>
      </a:lvl9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1"/>
          <p:cNvSpPr txBox="1">
            <a:spLocks noGrp="1"/>
          </p:cNvSpPr>
          <p:nvPr>
            <p:ph type="title"/>
          </p:nvPr>
        </p:nvSpPr>
        <p:spPr>
          <a:xfrm>
            <a:off x="457200" y="274680"/>
            <a:ext cx="8229240" cy="114264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it-IT"/>
              <a:t>Fate clic per modificare il formato del testo del titoloFare clic per modificare lo stile del titolo</a:t>
            </a:r>
          </a:p>
        </p:txBody>
      </p:sp>
      <p:sp>
        <p:nvSpPr>
          <p:cNvPr id="3" name="Rectangle 4"/>
          <p:cNvSpPr txBox="1">
            <a:spLocks noGrp="1"/>
          </p:cNvSpPr>
          <p:nvPr>
            <p:ph type="dt" sz="half" idx="2"/>
          </p:nvPr>
        </p:nvSpPr>
        <p:spPr>
          <a:xfrm>
            <a:off x="457200" y="6245280"/>
            <a:ext cx="2133360" cy="475920"/>
          </a:xfrm>
          <a:prstGeom prst="rect">
            <a:avLst/>
          </a:prstGeom>
          <a:noFill/>
          <a:ln>
            <a:noFill/>
          </a:ln>
        </p:spPr>
        <p:txBody>
          <a:bodyPr wrap="square" lIns="90000" tIns="45000" rIns="90000" bIns="45000" anchor="t" anchorCtr="0"/>
          <a:lstStyle>
            <a:lvl1pPr lvl="0" rtl="0" hangingPunct="0">
              <a:buNone/>
              <a:tabLst/>
              <a:defRPr lang="it-IT" sz="2400" kern="1200">
                <a:latin typeface="Times New Roman" pitchFamily="18"/>
                <a:ea typeface="Lucida Sans Unicode" pitchFamily="2"/>
                <a:cs typeface="Tahoma" pitchFamily="2"/>
              </a:defRPr>
            </a:lvl1pPr>
          </a:lstStyle>
          <a:p>
            <a:pPr lvl="0"/>
            <a:endParaRPr lang="it-IT"/>
          </a:p>
        </p:txBody>
      </p:sp>
      <p:sp>
        <p:nvSpPr>
          <p:cNvPr id="4" name="Rectangle 5"/>
          <p:cNvSpPr txBox="1">
            <a:spLocks noGrp="1"/>
          </p:cNvSpPr>
          <p:nvPr>
            <p:ph type="ftr" sz="quarter" idx="3"/>
          </p:nvPr>
        </p:nvSpPr>
        <p:spPr>
          <a:xfrm>
            <a:off x="3124079" y="6245280"/>
            <a:ext cx="2895120" cy="475920"/>
          </a:xfrm>
          <a:prstGeom prst="rect">
            <a:avLst/>
          </a:prstGeom>
          <a:noFill/>
          <a:ln>
            <a:noFill/>
          </a:ln>
        </p:spPr>
        <p:txBody>
          <a:bodyPr wrap="square" lIns="90000" tIns="45000" rIns="90000" bIns="45000" anchor="t" anchorCtr="0"/>
          <a:lstStyle>
            <a:lvl1pPr lvl="0" rtl="0" hangingPunct="0">
              <a:buNone/>
              <a:tabLst/>
              <a:defRPr lang="it-IT" sz="2400" kern="1200">
                <a:latin typeface="Times New Roman" pitchFamily="18"/>
                <a:ea typeface="Lucida Sans Unicode" pitchFamily="2"/>
                <a:cs typeface="Tahoma" pitchFamily="2"/>
              </a:defRPr>
            </a:lvl1pPr>
          </a:lstStyle>
          <a:p>
            <a:pPr lvl="0"/>
            <a:endParaRPr lang="it-IT"/>
          </a:p>
        </p:txBody>
      </p:sp>
      <p:sp>
        <p:nvSpPr>
          <p:cNvPr id="5" name="Rectangle 6"/>
          <p:cNvSpPr txBox="1">
            <a:spLocks noGrp="1"/>
          </p:cNvSpPr>
          <p:nvPr>
            <p:ph type="sldNum" sz="quarter" idx="4"/>
          </p:nvPr>
        </p:nvSpPr>
        <p:spPr>
          <a:xfrm>
            <a:off x="6553080" y="6245280"/>
            <a:ext cx="2133360" cy="475920"/>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it-IT" sz="1800" b="0" i="0" u="none" strike="noStrike" kern="1200" spc="0">
                <a:solidFill>
                  <a:srgbClr val="000000"/>
                </a:solidFill>
                <a:latin typeface="Arial" pitchFamily="18"/>
                <a:ea typeface="Lucida Sans Unicode" pitchFamily="2"/>
                <a:cs typeface="Arial" pitchFamily="2"/>
              </a:defRPr>
            </a:lvl1pPr>
          </a:lstStyle>
          <a:p>
            <a:pPr lvl="0"/>
            <a:fld id="{83165932-0A2D-4E0B-842E-3030E352C6D1}" type="slidenum">
              <a:t>‹N›</a:t>
            </a:fld>
            <a:endParaRPr lang="it-IT"/>
          </a:p>
        </p:txBody>
      </p:sp>
      <p:sp>
        <p:nvSpPr>
          <p:cNvPr id="6" name="Segnaposto testo 5"/>
          <p:cNvSpPr txBox="1">
            <a:spLocks noGrp="1"/>
          </p:cNvSpPr>
          <p:nvPr>
            <p:ph type="body" idx="1"/>
          </p:nvPr>
        </p:nvSpPr>
        <p:spPr>
          <a:xfrm>
            <a:off x="457200" y="1604520"/>
            <a:ext cx="8229240" cy="4525920"/>
          </a:xfrm>
          <a:prstGeom prst="rect">
            <a:avLst/>
          </a:prstGeom>
          <a:noFill/>
          <a:ln>
            <a:noFill/>
          </a:ln>
        </p:spPr>
        <p:txBody>
          <a:bodyPr vert="horz" lIns="0" tIns="0" rIns="0" bIns="0"/>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lvl="0" algn="ctr" rtl="0" hangingPunct="0">
        <a:spcBef>
          <a:spcPts val="0"/>
        </a:spcBef>
        <a:spcAft>
          <a:spcPts val="0"/>
        </a:spcAft>
        <a:buNone/>
        <a:tabLst/>
        <a:defRPr lang="it-IT" sz="4400" b="0" i="0" u="none" strike="noStrike" kern="1200" spc="0">
          <a:ln>
            <a:noFill/>
          </a:ln>
          <a:solidFill>
            <a:srgbClr val="000000"/>
          </a:solidFill>
          <a:latin typeface="Arial" pitchFamily="18"/>
          <a:ea typeface="Microsoft YaHei" pitchFamily="2"/>
          <a:cs typeface="Arial" pitchFamily="2"/>
        </a:defRPr>
      </a:lvl1pPr>
    </p:titleStyle>
    <p:bodyStyle>
      <a:lvl1pPr algn="l" rtl="0" hangingPunct="0">
        <a:spcBef>
          <a:spcPts val="0"/>
        </a:spcBef>
        <a:spcAft>
          <a:spcPts val="1417"/>
        </a:spcAft>
        <a:tabLst/>
        <a:defRPr lang="it-IT" sz="3200" b="0" i="0" u="none" strike="noStrike" kern="1200" spc="0">
          <a:ln>
            <a:noFill/>
          </a:ln>
          <a:solidFill>
            <a:srgbClr val="000000"/>
          </a:solidFill>
          <a:latin typeface="Arial" pitchFamily="18"/>
          <a:ea typeface="Microsoft YaHei" pitchFamily="2"/>
          <a:cs typeface="Arial"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8.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8.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8.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8.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8.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8.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3" Type="http://schemas.openxmlformats.org/officeDocument/2006/relationships/hyperlink" Target="http://www.informatica.unibo.it/" TargetMode="External"/><Relationship Id="rId2" Type="http://schemas.openxmlformats.org/officeDocument/2006/relationships/notesSlide" Target="../notesSlides/notesSlide4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3" Type="http://schemas.openxmlformats.org/officeDocument/2006/relationships/hyperlink" Target="http://www2.canisius.edu/~emeryg/time.html" TargetMode="External"/><Relationship Id="rId2" Type="http://schemas.openxmlformats.org/officeDocument/2006/relationships/notesSlide" Target="../notesSlides/notesSlide49.xml"/><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8" Type="http://schemas.openxmlformats.org/officeDocument/2006/relationships/hyperlink" Target="http://it.wikipedia.org/wiki/Idrocarburo" TargetMode="External"/><Relationship Id="rId3" Type="http://schemas.openxmlformats.org/officeDocument/2006/relationships/hyperlink" Target="http://it.wikipedia.org/wiki/Energia_meccanica" TargetMode="External"/><Relationship Id="rId7" Type="http://schemas.openxmlformats.org/officeDocument/2006/relationships/hyperlink" Target="http://it.wikipedia.org/wiki/Legna" TargetMode="External"/><Relationship Id="rId2" Type="http://schemas.openxmlformats.org/officeDocument/2006/relationships/notesSlide" Target="../notesSlides/notesSlide51.xml"/><Relationship Id="rId1" Type="http://schemas.openxmlformats.org/officeDocument/2006/relationships/slideLayout" Target="../slideLayouts/slideLayout18.xml"/><Relationship Id="rId6" Type="http://schemas.openxmlformats.org/officeDocument/2006/relationships/hyperlink" Target="http://it.wikipedia.org/wiki/Carbone" TargetMode="External"/><Relationship Id="rId5" Type="http://schemas.openxmlformats.org/officeDocument/2006/relationships/hyperlink" Target="http://it.wikipedia.org/wiki/Energia_termica" TargetMode="External"/><Relationship Id="rId4" Type="http://schemas.openxmlformats.org/officeDocument/2006/relationships/hyperlink" Target="http://it.wikipedia.org/wiki/Vapore_d'acqua" TargetMode="External"/><Relationship Id="rId9" Type="http://schemas.openxmlformats.org/officeDocument/2006/relationships/hyperlink" Target="http://it.wikipedia.org/wiki/Fissione_nucleare" TargetMode="External"/></Relationships>
</file>

<file path=ppt/slides/_rels/slide57.xml.rels><?xml version="1.0" encoding="UTF-8" standalone="yes"?>
<Relationships xmlns="http://schemas.openxmlformats.org/package/2006/relationships"><Relationship Id="rId8" Type="http://schemas.openxmlformats.org/officeDocument/2006/relationships/hyperlink" Target="http://it.wikipedia.org/wiki/Giovanni_Battista_della_Porta" TargetMode="External"/><Relationship Id="rId13" Type="http://schemas.openxmlformats.org/officeDocument/2006/relationships/hyperlink" Target="http://it.wikipedia.org/wiki/1679" TargetMode="External"/><Relationship Id="rId3" Type="http://schemas.openxmlformats.org/officeDocument/2006/relationships/hyperlink" Target="http://it.wikipedia.org/wiki/Eolipila" TargetMode="External"/><Relationship Id="rId7" Type="http://schemas.openxmlformats.org/officeDocument/2006/relationships/hyperlink" Target="http://it.wikipedia.org/w/index.php?title=Archituono&amp;action=edit&amp;redlink=1" TargetMode="External"/><Relationship Id="rId12" Type="http://schemas.openxmlformats.org/officeDocument/2006/relationships/hyperlink" Target="http://it.wikipedia.org/wiki/Pentola_a_pressione" TargetMode="External"/><Relationship Id="rId2" Type="http://schemas.openxmlformats.org/officeDocument/2006/relationships/notesSlide" Target="../notesSlides/notesSlide52.xml"/><Relationship Id="rId1" Type="http://schemas.openxmlformats.org/officeDocument/2006/relationships/slideLayout" Target="../slideLayouts/slideLayout18.xml"/><Relationship Id="rId6" Type="http://schemas.openxmlformats.org/officeDocument/2006/relationships/hyperlink" Target="http://it.wikipedia.org/wiki/Leonardo_da_Vinci" TargetMode="External"/><Relationship Id="rId11" Type="http://schemas.openxmlformats.org/officeDocument/2006/relationships/hyperlink" Target="http://it.wikipedia.org/wiki/Denis_Papin" TargetMode="External"/><Relationship Id="rId5" Type="http://schemas.openxmlformats.org/officeDocument/2006/relationships/hyperlink" Target="http://it.wikipedia.org/wiki/Evaporazione" TargetMode="External"/><Relationship Id="rId10" Type="http://schemas.openxmlformats.org/officeDocument/2006/relationships/hyperlink" Target="http://it.wikipedia.org/wiki/Salomon_de_Caus" TargetMode="External"/><Relationship Id="rId4" Type="http://schemas.openxmlformats.org/officeDocument/2006/relationships/hyperlink" Target="http://it.wikipedia.org/wiki/Erone_di_Alessandria" TargetMode="External"/><Relationship Id="rId9" Type="http://schemas.openxmlformats.org/officeDocument/2006/relationships/hyperlink" Target="http://it.wikipedia.org/w/index.php?title=Forza_motrice&amp;action=edit&amp;redlink=1" TargetMode="External"/></Relationships>
</file>

<file path=ppt/slides/_rels/slide58.xml.rels><?xml version="1.0" encoding="UTF-8" standalone="yes"?>
<Relationships xmlns="http://schemas.openxmlformats.org/package/2006/relationships"><Relationship Id="rId8" Type="http://schemas.openxmlformats.org/officeDocument/2006/relationships/hyperlink" Target="http://it.wikipedia.org/wiki/Potenza_(fisica)" TargetMode="External"/><Relationship Id="rId3" Type="http://schemas.openxmlformats.org/officeDocument/2006/relationships/hyperlink" Target="http://it.wikipedia.org/wiki/Macchina_a_vapore_di_Thomas_Newcomen" TargetMode="External"/><Relationship Id="rId7" Type="http://schemas.openxmlformats.org/officeDocument/2006/relationships/hyperlink" Target="http://it.wikipedia.org/wiki/1765" TargetMode="External"/><Relationship Id="rId2" Type="http://schemas.openxmlformats.org/officeDocument/2006/relationships/notesSlide" Target="../notesSlides/notesSlide53.xml"/><Relationship Id="rId1" Type="http://schemas.openxmlformats.org/officeDocument/2006/relationships/slideLayout" Target="../slideLayouts/slideLayout18.xml"/><Relationship Id="rId6" Type="http://schemas.openxmlformats.org/officeDocument/2006/relationships/hyperlink" Target="http://it.wikipedia.org/wiki/James_Watt" TargetMode="External"/><Relationship Id="rId11" Type="http://schemas.openxmlformats.org/officeDocument/2006/relationships/hyperlink" Target="http://it.wikipedia.org/wiki/Mega" TargetMode="External"/><Relationship Id="rId5" Type="http://schemas.openxmlformats.org/officeDocument/2006/relationships/hyperlink" Target="http://it.wikipedia.org/wiki/Meccanismo_biella-manovella" TargetMode="External"/><Relationship Id="rId10" Type="http://schemas.openxmlformats.org/officeDocument/2006/relationships/hyperlink" Target="http://it.wikipedia.org/wiki/Watt" TargetMode="External"/><Relationship Id="rId4" Type="http://schemas.openxmlformats.org/officeDocument/2006/relationships/hyperlink" Target="http://it.wikipedia.org/wiki/1705" TargetMode="External"/><Relationship Id="rId9" Type="http://schemas.openxmlformats.org/officeDocument/2006/relationships/hyperlink" Target="http://it.wikipedia.org/wiki/Chilo" TargetMode="External"/></Relationships>
</file>

<file path=ppt/slides/_rels/slide59.xml.rels><?xml version="1.0" encoding="UTF-8" standalone="yes"?>
<Relationships xmlns="http://schemas.openxmlformats.org/package/2006/relationships"><Relationship Id="rId8" Type="http://schemas.openxmlformats.org/officeDocument/2006/relationships/hyperlink" Target="http://it.wikipedia.org/wiki/Nave_a_vapore" TargetMode="External"/><Relationship Id="rId3" Type="http://schemas.openxmlformats.org/officeDocument/2006/relationships/hyperlink" Target="http://it.wikipedia.org/wiki/Mantice" TargetMode="External"/><Relationship Id="rId7" Type="http://schemas.openxmlformats.org/officeDocument/2006/relationships/hyperlink" Target="http://it.wikipedia.org/wiki/1830" TargetMode="External"/><Relationship Id="rId2" Type="http://schemas.openxmlformats.org/officeDocument/2006/relationships/notesSlide" Target="../notesSlides/notesSlide54.xml"/><Relationship Id="rId1" Type="http://schemas.openxmlformats.org/officeDocument/2006/relationships/slideLayout" Target="../slideLayouts/slideLayout18.xml"/><Relationship Id="rId6" Type="http://schemas.openxmlformats.org/officeDocument/2006/relationships/hyperlink" Target="http://it.wikipedia.org/wiki/1787" TargetMode="External"/><Relationship Id="rId11" Type="http://schemas.openxmlformats.org/officeDocument/2006/relationships/hyperlink" Target="http://it.wikipedia.org/wiki/Energia_solare" TargetMode="External"/><Relationship Id="rId5" Type="http://schemas.openxmlformats.org/officeDocument/2006/relationships/hyperlink" Target="http://it.wikipedia.org/wiki/1776" TargetMode="External"/><Relationship Id="rId10" Type="http://schemas.openxmlformats.org/officeDocument/2006/relationships/hyperlink" Target="http://it.wikipedia.org/wiki/Augustin_Mouchot" TargetMode="External"/><Relationship Id="rId4" Type="http://schemas.openxmlformats.org/officeDocument/2006/relationships/hyperlink" Target="http://it.wikipedia.org/wiki/Fonderia" TargetMode="External"/><Relationship Id="rId9" Type="http://schemas.openxmlformats.org/officeDocument/2006/relationships/hyperlink" Target="http://it.wikipedia.org/wiki/1860"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8.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8.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9.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8.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8.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8.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8.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8.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8.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8.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8.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8.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8.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8.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dirty="0"/>
              <a:t>Storia dell’informatica marzo </a:t>
            </a:r>
            <a:r>
              <a:rPr lang="it-IT" dirty="0" smtClean="0"/>
              <a:t>2017</a:t>
            </a:r>
            <a:endParaRPr lang="it-IT" dirty="0"/>
          </a:p>
        </p:txBody>
      </p:sp>
      <p:sp>
        <p:nvSpPr>
          <p:cNvPr id="3" name="Rectangle 3"/>
          <p:cNvSpPr txBox="1">
            <a:spLocks noGrp="1"/>
          </p:cNvSpPr>
          <p:nvPr>
            <p:ph type="subTitle" idx="4294967295"/>
          </p:nvPr>
        </p:nvSpPr>
        <p:spPr>
          <a:xfrm>
            <a:off x="1115640" y="3886200"/>
            <a:ext cx="6656399" cy="1752119"/>
          </a:xfrm>
        </p:spPr>
        <p:txBody>
          <a:bodyPr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spcAft>
                <a:spcPts val="0"/>
              </a:spcAft>
              <a:buNone/>
            </a:pPr>
            <a:r>
              <a:rPr lang="it-IT" sz="4400" dirty="0">
                <a:latin typeface="Arial" pitchFamily="18"/>
                <a:cs typeface="Arial" pitchFamily="2"/>
              </a:rPr>
              <a:t>Un </a:t>
            </a:r>
            <a:r>
              <a:rPr lang="it-IT" sz="4400" i="1" dirty="0">
                <a:latin typeface="Arial" pitchFamily="18"/>
                <a:cs typeface="Arial" pitchFamily="2"/>
              </a:rPr>
              <a:t>percorso </a:t>
            </a:r>
            <a:r>
              <a:rPr lang="it-IT" sz="4400" b="1" i="1" dirty="0">
                <a:latin typeface="Arial" pitchFamily="18"/>
                <a:cs typeface="Arial" pitchFamily="2"/>
              </a:rPr>
              <a:t>evolutivo</a:t>
            </a:r>
            <a:r>
              <a:rPr lang="it-IT" sz="4400" dirty="0">
                <a:latin typeface="Arial" pitchFamily="18"/>
                <a:cs typeface="Arial" pitchFamily="2"/>
              </a:rPr>
              <a:t> pilotato da </a:t>
            </a:r>
            <a:r>
              <a:rPr lang="it-IT" sz="4400" b="1" i="1" dirty="0">
                <a:latin typeface="Arial" pitchFamily="18"/>
                <a:cs typeface="Arial" pitchFamily="2"/>
              </a:rPr>
              <a:t>linguaggi</a:t>
            </a:r>
            <a:r>
              <a:rPr lang="it-IT" sz="4400" dirty="0">
                <a:latin typeface="Arial" pitchFamily="18"/>
                <a:cs typeface="Arial" pitchFamily="2"/>
              </a:rPr>
              <a:t> , </a:t>
            </a:r>
            <a:r>
              <a:rPr lang="it-IT" sz="4400" b="1" i="1" dirty="0">
                <a:latin typeface="Arial" pitchFamily="18"/>
                <a:cs typeface="Arial" pitchFamily="2"/>
              </a:rPr>
              <a:t>tecnologia, problemi</a:t>
            </a:r>
          </a:p>
          <a:p>
            <a:pPr marL="0" lvl="0" indent="0" algn="ctr" hangingPunct="1">
              <a:spcAft>
                <a:spcPts val="0"/>
              </a:spcAft>
              <a:buNone/>
            </a:pPr>
            <a:endParaRPr lang="it-IT" sz="44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toria dell’informatica: verifica">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561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verifica</a:t>
            </a:r>
          </a:p>
        </p:txBody>
      </p:sp>
      <p:sp>
        <p:nvSpPr>
          <p:cNvPr id="3" name="Rectangle 3"/>
          <p:cNvSpPr txBox="1">
            <a:spLocks noGrp="1"/>
          </p:cNvSpPr>
          <p:nvPr>
            <p:ph type="body" idx="4294967295"/>
          </p:nvPr>
        </p:nvSpPr>
        <p:spPr>
          <a:xfrm>
            <a:off x="457200" y="836640"/>
            <a:ext cx="8507160" cy="55447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sz="4000" i="1" dirty="0">
                <a:latin typeface="Comic Sans MS" pitchFamily="66"/>
                <a:cs typeface="Arial" pitchFamily="2"/>
              </a:rPr>
              <a:t>Modalità d’esame.</a:t>
            </a:r>
          </a:p>
          <a:p>
            <a:pPr marL="0" lvl="0" indent="0" hangingPunct="1">
              <a:spcBef>
                <a:spcPts val="638"/>
              </a:spcBef>
              <a:spcAft>
                <a:spcPts val="0"/>
              </a:spcAft>
              <a:buNone/>
            </a:pPr>
            <a:endParaRPr lang="it-IT" sz="1400" dirty="0">
              <a:latin typeface="Comic Sans MS" pitchFamily="66"/>
              <a:cs typeface="Arial" pitchFamily="2"/>
            </a:endParaRPr>
          </a:p>
          <a:p>
            <a:pPr marL="0" lvl="0" indent="0" hangingPunct="1">
              <a:spcBef>
                <a:spcPts val="638"/>
              </a:spcBef>
              <a:spcAft>
                <a:spcPts val="0"/>
              </a:spcAft>
              <a:buNone/>
            </a:pPr>
            <a:r>
              <a:rPr lang="it-IT" sz="2400" dirty="0">
                <a:latin typeface="Arial" pitchFamily="18"/>
                <a:cs typeface="Arial" pitchFamily="2"/>
              </a:rPr>
              <a:t>Conoscere i principali eventi che hanno contribuito all’emergere dell’informatica come disciplina scientifica (</a:t>
            </a:r>
            <a:r>
              <a:rPr lang="it-IT" sz="2400" b="1" dirty="0">
                <a:latin typeface="Arial" pitchFamily="18"/>
                <a:cs typeface="Arial" pitchFamily="2"/>
              </a:rPr>
              <a:t>Periodo storico</a:t>
            </a:r>
            <a:r>
              <a:rPr lang="it-IT" sz="2400" dirty="0" smtClean="0">
                <a:latin typeface="Arial" pitchFamily="18"/>
                <a:cs typeface="Arial" pitchFamily="2"/>
              </a:rPr>
              <a:t>)</a:t>
            </a:r>
          </a:p>
          <a:p>
            <a:pPr marL="0" lvl="0" indent="0" hangingPunct="1">
              <a:spcBef>
                <a:spcPts val="638"/>
              </a:spcBef>
              <a:spcAft>
                <a:spcPts val="0"/>
              </a:spcAft>
              <a:buNone/>
            </a:pPr>
            <a:endParaRPr lang="it-IT" sz="800" dirty="0">
              <a:latin typeface="Arial" pitchFamily="18"/>
              <a:cs typeface="Arial" pitchFamily="2"/>
            </a:endParaRPr>
          </a:p>
          <a:p>
            <a:pPr marL="0" lvl="0" indent="0" hangingPunct="1">
              <a:spcBef>
                <a:spcPts val="638"/>
              </a:spcBef>
              <a:spcAft>
                <a:spcPts val="0"/>
              </a:spcAft>
              <a:buNone/>
            </a:pPr>
            <a:r>
              <a:rPr lang="it-IT" sz="2400" dirty="0">
                <a:latin typeface="Arial" pitchFamily="18"/>
                <a:cs typeface="Arial" pitchFamily="2"/>
              </a:rPr>
              <a:t>Concordare due argomenti da discutere oralmente (uno antico e uno contemporaneo</a:t>
            </a:r>
            <a:r>
              <a:rPr lang="it-IT" sz="2400" dirty="0" smtClean="0">
                <a:latin typeface="Arial" pitchFamily="18"/>
                <a:cs typeface="Arial" pitchFamily="2"/>
              </a:rPr>
              <a:t>)</a:t>
            </a:r>
            <a:endParaRPr lang="it-IT" sz="2400" dirty="0">
              <a:latin typeface="Arial" pitchFamily="18"/>
              <a:cs typeface="Arial" pitchFamily="2"/>
            </a:endParaRPr>
          </a:p>
          <a:p>
            <a:pPr marL="0" lvl="0" indent="0" hangingPunct="1">
              <a:spcBef>
                <a:spcPts val="638"/>
              </a:spcBef>
              <a:spcAft>
                <a:spcPts val="0"/>
              </a:spcAft>
              <a:buNone/>
            </a:pPr>
            <a:endParaRPr lang="it-IT" sz="800" dirty="0">
              <a:latin typeface="Arial" pitchFamily="18"/>
              <a:cs typeface="Arial" pitchFamily="2"/>
            </a:endParaRPr>
          </a:p>
          <a:p>
            <a:pPr marL="0" lvl="0" indent="0" hangingPunct="1">
              <a:spcBef>
                <a:spcPts val="638"/>
              </a:spcBef>
              <a:spcAft>
                <a:spcPts val="0"/>
              </a:spcAft>
              <a:buNone/>
            </a:pPr>
            <a:r>
              <a:rPr lang="it-IT" sz="2400" dirty="0">
                <a:latin typeface="Arial" pitchFamily="18"/>
                <a:cs typeface="Arial" pitchFamily="2"/>
              </a:rPr>
              <a:t>Concordare un terzo argomento da svolgere come ricerca originale da presentare come </a:t>
            </a:r>
            <a:r>
              <a:rPr lang="it-IT" sz="2400" b="1" u="sng" dirty="0">
                <a:latin typeface="Arial" pitchFamily="18"/>
                <a:cs typeface="Arial" pitchFamily="2"/>
              </a:rPr>
              <a:t>mappa concettuale </a:t>
            </a:r>
            <a:r>
              <a:rPr lang="it-IT" sz="2400" dirty="0">
                <a:latin typeface="Arial" pitchFamily="18"/>
                <a:cs typeface="Arial" pitchFamily="2"/>
              </a:rPr>
              <a:t>o come </a:t>
            </a:r>
            <a:r>
              <a:rPr lang="it-IT" sz="2400" b="1" u="sng" dirty="0">
                <a:latin typeface="Arial" pitchFamily="18"/>
                <a:cs typeface="Arial" pitchFamily="2"/>
              </a:rPr>
              <a:t>simulazione </a:t>
            </a:r>
            <a:r>
              <a:rPr lang="it-IT" sz="2400" b="1" u="sng" dirty="0" smtClean="0">
                <a:latin typeface="Arial" pitchFamily="18"/>
                <a:cs typeface="Arial" pitchFamily="2"/>
              </a:rPr>
              <a:t>interattiva</a:t>
            </a:r>
            <a:endParaRPr lang="it-IT" sz="2400" dirty="0">
              <a:latin typeface="Arial" pitchFamily="18"/>
              <a:cs typeface="Arial" pitchFamily="2"/>
            </a:endParaRPr>
          </a:p>
          <a:p>
            <a:pPr marL="0" lvl="0" indent="0" hangingPunct="1">
              <a:spcBef>
                <a:spcPts val="638"/>
              </a:spcBef>
              <a:spcAft>
                <a:spcPts val="0"/>
              </a:spcAft>
              <a:buNone/>
            </a:pPr>
            <a:endParaRPr lang="it-IT" sz="800" dirty="0">
              <a:latin typeface="Arial" pitchFamily="18"/>
              <a:cs typeface="Arial" pitchFamily="2"/>
            </a:endParaRPr>
          </a:p>
          <a:p>
            <a:pPr marL="0" lvl="0" indent="0" hangingPunct="1">
              <a:spcBef>
                <a:spcPts val="638"/>
              </a:spcBef>
              <a:spcAft>
                <a:spcPts val="0"/>
              </a:spcAft>
              <a:buNone/>
            </a:pPr>
            <a:r>
              <a:rPr lang="it-IT" sz="2400" dirty="0">
                <a:latin typeface="Arial" pitchFamily="18"/>
                <a:cs typeface="Arial" pitchFamily="2"/>
              </a:rPr>
              <a:t>Immaginare e giustificare nuovi sviluppi dell’informatica per i prossimi (immediati o remoti) anni.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name="Storia dell’informatica: espansione ubiquitaria ">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a:latin typeface="Comic Sans MS" pitchFamily="66"/>
              </a:rPr>
              <a:t>Storia dell’informatica: espansione ubiquitaria</a:t>
            </a:r>
          </a:p>
        </p:txBody>
      </p:sp>
      <p:sp>
        <p:nvSpPr>
          <p:cNvPr id="3" name="Rectangle 3"/>
          <p:cNvSpPr txBox="1">
            <a:spLocks noGrp="1"/>
          </p:cNvSpPr>
          <p:nvPr>
            <p:ph type="body" idx="4294967295"/>
          </p:nvPr>
        </p:nvSpPr>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a:latin typeface="Arial" pitchFamily="18"/>
                <a:cs typeface="Arial" pitchFamily="2"/>
              </a:rPr>
              <a:t>La micro elettronica</a:t>
            </a:r>
          </a:p>
          <a:p>
            <a:pPr marL="0" lvl="0" indent="0" hangingPunct="1">
              <a:spcBef>
                <a:spcPts val="638"/>
              </a:spcBef>
              <a:spcAft>
                <a:spcPts val="0"/>
              </a:spcAft>
              <a:buNone/>
            </a:pPr>
            <a:endParaRPr lang="it-IT" sz="1000">
              <a:latin typeface="Arial" pitchFamily="18"/>
              <a:cs typeface="Arial" pitchFamily="2"/>
            </a:endParaRPr>
          </a:p>
          <a:p>
            <a:pPr marL="0" lvl="0" indent="0" hangingPunct="1">
              <a:spcBef>
                <a:spcPts val="638"/>
              </a:spcBef>
              <a:spcAft>
                <a:spcPts val="0"/>
              </a:spcAft>
              <a:buNone/>
            </a:pPr>
            <a:r>
              <a:rPr lang="it-IT">
                <a:latin typeface="Arial" pitchFamily="18"/>
                <a:cs typeface="Arial" pitchFamily="2"/>
              </a:rPr>
              <a:t>Il personal computer</a:t>
            </a:r>
          </a:p>
          <a:p>
            <a:pPr marL="0" lvl="0" indent="0" hangingPunct="1">
              <a:spcBef>
                <a:spcPts val="638"/>
              </a:spcBef>
              <a:spcAft>
                <a:spcPts val="0"/>
              </a:spcAft>
              <a:buNone/>
            </a:pPr>
            <a:endParaRPr lang="it-IT" sz="1000">
              <a:latin typeface="Arial" pitchFamily="18"/>
              <a:cs typeface="Arial" pitchFamily="2"/>
            </a:endParaRPr>
          </a:p>
          <a:p>
            <a:pPr marL="0" lvl="0" indent="0" hangingPunct="1">
              <a:spcBef>
                <a:spcPts val="638"/>
              </a:spcBef>
              <a:spcAft>
                <a:spcPts val="0"/>
              </a:spcAft>
              <a:buNone/>
            </a:pPr>
            <a:r>
              <a:rPr lang="it-IT">
                <a:latin typeface="Arial" pitchFamily="18"/>
                <a:cs typeface="Arial" pitchFamily="2"/>
              </a:rPr>
              <a:t>L’edutainment</a:t>
            </a:r>
          </a:p>
          <a:p>
            <a:pPr marL="0" lvl="0" indent="0" hangingPunct="1">
              <a:spcBef>
                <a:spcPts val="638"/>
              </a:spcBef>
              <a:spcAft>
                <a:spcPts val="0"/>
              </a:spcAft>
              <a:buNone/>
            </a:pPr>
            <a:endParaRPr lang="it-IT" sz="1000">
              <a:latin typeface="Arial" pitchFamily="18"/>
              <a:cs typeface="Arial" pitchFamily="2"/>
            </a:endParaRPr>
          </a:p>
          <a:p>
            <a:pPr marL="0" lvl="0" indent="0" hangingPunct="1">
              <a:spcBef>
                <a:spcPts val="638"/>
              </a:spcBef>
              <a:spcAft>
                <a:spcPts val="0"/>
              </a:spcAft>
              <a:buNone/>
            </a:pPr>
            <a:r>
              <a:rPr lang="it-IT">
                <a:latin typeface="Arial" pitchFamily="18"/>
                <a:cs typeface="Arial" pitchFamily="2"/>
              </a:rPr>
              <a:t>Il calcolo (Appendice-250 e 250-1)</a:t>
            </a:r>
          </a:p>
          <a:p>
            <a:pPr marL="0" lvl="0" indent="0" hangingPunct="1">
              <a:spcBef>
                <a:spcPts val="638"/>
              </a:spcBef>
              <a:spcAft>
                <a:spcPts val="0"/>
              </a:spcAft>
              <a:buNone/>
            </a:pPr>
            <a:endParaRPr lang="it-IT" sz="1000">
              <a:latin typeface="Arial" pitchFamily="18"/>
              <a:cs typeface="Arial" pitchFamily="2"/>
            </a:endParaRPr>
          </a:p>
          <a:p>
            <a:pPr marL="0" lvl="0" indent="0" hangingPunct="1">
              <a:spcBef>
                <a:spcPts val="638"/>
              </a:spcBef>
              <a:spcAft>
                <a:spcPts val="0"/>
              </a:spcAft>
              <a:buNone/>
            </a:pPr>
            <a:r>
              <a:rPr lang="it-IT">
                <a:latin typeface="Arial" pitchFamily="18"/>
                <a:cs typeface="Arial" pitchFamily="2"/>
              </a:rPr>
              <a:t>Supercomputer (Appendice-255)</a:t>
            </a:r>
          </a:p>
          <a:p>
            <a:pPr marL="0" lvl="0" indent="0" hangingPunct="1">
              <a:spcBef>
                <a:spcPts val="638"/>
              </a:spcBef>
              <a:spcAft>
                <a:spcPts val="0"/>
              </a:spcAft>
              <a:buNone/>
            </a:pPr>
            <a:endParaRPr lang="it-IT">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name="Storia dell’informatica: la telematica">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a:latin typeface="Comic Sans MS" pitchFamily="66"/>
              </a:rPr>
              <a:t>Storia dell’informatica: la telematica</a:t>
            </a:r>
          </a:p>
        </p:txBody>
      </p:sp>
      <p:sp>
        <p:nvSpPr>
          <p:cNvPr id="3" name="Rectangle 3"/>
          <p:cNvSpPr txBox="1">
            <a:spLocks noGrp="1"/>
          </p:cNvSpPr>
          <p:nvPr>
            <p:ph type="body" idx="4294967295"/>
          </p:nvPr>
        </p:nvSpPr>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dirty="0">
                <a:latin typeface="Arial" pitchFamily="18"/>
                <a:cs typeface="Arial" pitchFamily="2"/>
              </a:rPr>
              <a:t>La terza fusione: calcolo e comunicazione</a:t>
            </a:r>
          </a:p>
          <a:p>
            <a:pPr marL="0" lvl="0" indent="0" hangingPunct="1">
              <a:spcBef>
                <a:spcPts val="638"/>
              </a:spcBef>
              <a:spcAft>
                <a:spcPts val="0"/>
              </a:spcAft>
              <a:buNone/>
            </a:pPr>
            <a:endParaRPr lang="it-IT" sz="1600" dirty="0">
              <a:latin typeface="Arial" pitchFamily="18"/>
              <a:cs typeface="Arial" pitchFamily="2"/>
            </a:endParaRPr>
          </a:p>
          <a:p>
            <a:pPr marL="0" lvl="0" indent="0">
              <a:buNone/>
            </a:pPr>
            <a:r>
              <a:rPr lang="it-IT" sz="2800" dirty="0" smtClean="0">
                <a:latin typeface="Arial" pitchFamily="18"/>
                <a:cs typeface="Arial" pitchFamily="2"/>
              </a:rPr>
              <a:t>Da ARPANET a </a:t>
            </a:r>
            <a:r>
              <a:rPr lang="it-IT" sz="2800" smtClean="0">
                <a:latin typeface="Arial" pitchFamily="18"/>
                <a:cs typeface="Arial" pitchFamily="2"/>
              </a:rPr>
              <a:t>Internet Appendice-257-le reti</a:t>
            </a:r>
            <a:endParaRPr lang="it-IT" sz="28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name="Storia dell’informatica: incontro con la scienza cognitiva">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561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a:latin typeface="Comic Sans MS" pitchFamily="66"/>
              </a:rPr>
              <a:t>Storia dell’informatica: incontro con la scienza cognitiva</a:t>
            </a:r>
          </a:p>
        </p:txBody>
      </p:sp>
      <p:sp>
        <p:nvSpPr>
          <p:cNvPr id="3" name="Rectangle 3"/>
          <p:cNvSpPr txBox="1">
            <a:spLocks noGrp="1"/>
          </p:cNvSpPr>
          <p:nvPr>
            <p:ph type="body" idx="4294967295"/>
          </p:nvPr>
        </p:nvSpPr>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dirty="0">
                <a:latin typeface="Arial" pitchFamily="18"/>
                <a:cs typeface="Arial" pitchFamily="2"/>
              </a:rPr>
              <a:t>L’intelligenza artificiale</a:t>
            </a:r>
          </a:p>
          <a:p>
            <a:pPr marL="0" lvl="0" indent="0" hangingPunct="1">
              <a:spcBef>
                <a:spcPts val="638"/>
              </a:spcBef>
              <a:spcAft>
                <a:spcPts val="0"/>
              </a:spcAft>
              <a:buNone/>
            </a:pPr>
            <a:r>
              <a:rPr lang="it-IT" dirty="0">
                <a:latin typeface="Arial" pitchFamily="18"/>
                <a:cs typeface="Arial" pitchFamily="2"/>
              </a:rPr>
              <a:t>Le </a:t>
            </a:r>
            <a:r>
              <a:rPr lang="it-IT" dirty="0" smtClean="0">
                <a:latin typeface="Arial" pitchFamily="18"/>
                <a:cs typeface="Arial" pitchFamily="2"/>
              </a:rPr>
              <a:t>interfacce </a:t>
            </a:r>
          </a:p>
          <a:p>
            <a:pPr marL="0" lvl="0" indent="0" hangingPunct="1">
              <a:spcBef>
                <a:spcPts val="638"/>
              </a:spcBef>
              <a:spcAft>
                <a:spcPts val="0"/>
              </a:spcAft>
              <a:buNone/>
            </a:pPr>
            <a:r>
              <a:rPr lang="it-IT" dirty="0" smtClean="0">
                <a:latin typeface="Arial" pitchFamily="18"/>
                <a:cs typeface="Arial" pitchFamily="2"/>
              </a:rPr>
              <a:t>La storia in breve !!! </a:t>
            </a:r>
            <a:r>
              <a:rPr lang="it-IT" sz="2400" smtClean="0">
                <a:latin typeface="Arial" pitchFamily="18"/>
                <a:cs typeface="Arial" pitchFamily="2"/>
              </a:rPr>
              <a:t>Appendice-258</a:t>
            </a:r>
            <a:endParaRPr lang="it-IT">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name="Storia dell’informatica: il cambio di paradigma">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a:latin typeface="Comic Sans MS" pitchFamily="66"/>
              </a:rPr>
              <a:t>Storia dell’informatica: il cambio di paradigma</a:t>
            </a:r>
          </a:p>
        </p:txBody>
      </p:sp>
      <p:sp>
        <p:nvSpPr>
          <p:cNvPr id="3" name="Rectangle 3"/>
          <p:cNvSpPr txBox="1">
            <a:spLocks noGrp="1"/>
          </p:cNvSpPr>
          <p:nvPr>
            <p:ph type="body" idx="4294967295"/>
          </p:nvPr>
        </p:nvSpPr>
        <p:spPr>
          <a:xfrm>
            <a:off x="457200" y="980728"/>
            <a:ext cx="8229240" cy="5145032"/>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dirty="0">
                <a:latin typeface="Arial" pitchFamily="18"/>
                <a:cs typeface="Arial" pitchFamily="2"/>
              </a:rPr>
              <a:t>Il Computational </a:t>
            </a:r>
            <a:r>
              <a:rPr lang="it-IT" dirty="0" smtClean="0">
                <a:latin typeface="Arial" pitchFamily="18"/>
                <a:cs typeface="Arial" pitchFamily="2"/>
              </a:rPr>
              <a:t>thinking </a:t>
            </a:r>
            <a:r>
              <a:rPr lang="it-IT" sz="2400" dirty="0" smtClean="0">
                <a:latin typeface="Arial" pitchFamily="18"/>
                <a:cs typeface="Arial" pitchFamily="2"/>
              </a:rPr>
              <a:t>ovvero</a:t>
            </a:r>
          </a:p>
          <a:p>
            <a:pPr marL="0" lvl="0" indent="0" hangingPunct="1">
              <a:spcBef>
                <a:spcPts val="638"/>
              </a:spcBef>
              <a:spcAft>
                <a:spcPts val="0"/>
              </a:spcAft>
              <a:buNone/>
            </a:pPr>
            <a:r>
              <a:rPr lang="it-IT" dirty="0" smtClean="0">
                <a:latin typeface="Arial" pitchFamily="18"/>
                <a:cs typeface="Arial" pitchFamily="2"/>
              </a:rPr>
              <a:t>                            Pensiero computazionale</a:t>
            </a:r>
            <a:endParaRPr lang="it-IT" dirty="0">
              <a:latin typeface="Arial" pitchFamily="18"/>
              <a:cs typeface="Arial" pitchFamily="2"/>
            </a:endParaRPr>
          </a:p>
          <a:p>
            <a:pPr marL="0" lvl="0" indent="0">
              <a:buNone/>
            </a:pPr>
            <a:r>
              <a:rPr lang="it-IT" sz="2800" dirty="0" smtClean="0">
                <a:latin typeface="Arial" pitchFamily="18"/>
                <a:cs typeface="Arial" pitchFamily="2"/>
              </a:rPr>
              <a:t>Nei processi educativi</a:t>
            </a:r>
            <a:endParaRPr lang="it-IT" sz="2800" dirty="0">
              <a:latin typeface="Arial" pitchFamily="18"/>
              <a:cs typeface="Arial" pitchFamily="2"/>
            </a:endParaRPr>
          </a:p>
          <a:p>
            <a:pPr marL="0" lvl="0" indent="0">
              <a:buNone/>
            </a:pPr>
            <a:r>
              <a:rPr lang="it-IT" sz="2800" dirty="0">
                <a:latin typeface="Arial" pitchFamily="18"/>
                <a:cs typeface="Arial" pitchFamily="2"/>
              </a:rPr>
              <a:t>Nell’attività scientifica</a:t>
            </a:r>
          </a:p>
          <a:p>
            <a:pPr marL="0" lvl="0" indent="0">
              <a:buNone/>
            </a:pPr>
            <a:r>
              <a:rPr lang="it-IT" sz="2800" dirty="0">
                <a:latin typeface="Arial" pitchFamily="18"/>
                <a:cs typeface="Arial" pitchFamily="2"/>
              </a:rPr>
              <a:t>	Le cinque formule della fisica</a:t>
            </a:r>
          </a:p>
          <a:p>
            <a:pPr marL="0" lvl="0" indent="0">
              <a:buNone/>
            </a:pPr>
            <a:r>
              <a:rPr lang="it-IT" sz="2800" dirty="0">
                <a:latin typeface="Arial" pitchFamily="18"/>
                <a:cs typeface="Arial" pitchFamily="2"/>
              </a:rPr>
              <a:t>	La simulazione come strumento di indagine</a:t>
            </a:r>
          </a:p>
          <a:p>
            <a:pPr marL="0" lvl="0" indent="0">
              <a:buNone/>
            </a:pPr>
            <a:r>
              <a:rPr lang="it-IT" sz="2800" dirty="0" smtClean="0">
                <a:latin typeface="Arial" pitchFamily="18"/>
                <a:cs typeface="Arial" pitchFamily="2"/>
              </a:rPr>
              <a:t>Nell’amministrazione </a:t>
            </a:r>
            <a:r>
              <a:rPr lang="it-IT" sz="800" dirty="0" smtClean="0">
                <a:latin typeface="Arial" pitchFamily="18"/>
                <a:cs typeface="Arial" pitchFamily="2"/>
              </a:rPr>
              <a:t>–</a:t>
            </a:r>
          </a:p>
          <a:p>
            <a:pPr marL="0" lvl="0" indent="0">
              <a:buNone/>
            </a:pPr>
            <a:r>
              <a:rPr lang="it-IT" sz="3600" dirty="0" smtClean="0">
                <a:latin typeface="Arial" pitchFamily="18"/>
                <a:cs typeface="Arial" pitchFamily="2"/>
              </a:rPr>
              <a:t>Il </a:t>
            </a:r>
            <a:r>
              <a:rPr lang="it-IT" sz="3600" dirty="0">
                <a:latin typeface="Arial" pitchFamily="18"/>
                <a:cs typeface="Arial" pitchFamily="2"/>
              </a:rPr>
              <a:t>problem solving Appendice-270</a:t>
            </a:r>
          </a:p>
          <a:p>
            <a:pPr marL="0" lvl="0" indent="0">
              <a:buNone/>
            </a:pPr>
            <a:endParaRPr lang="it-IT" sz="2800" dirty="0">
              <a:latin typeface="Arial" pitchFamily="18"/>
              <a:cs typeface="Arial" pitchFamily="2"/>
            </a:endParaRPr>
          </a:p>
          <a:p>
            <a:pPr marL="0" lvl="0" indent="0">
              <a:buNone/>
            </a:pPr>
            <a:endParaRPr lang="it-IT" sz="28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name="Storia dell’informatica: riassunto 1 ">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172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a:latin typeface="Comic Sans MS" pitchFamily="66"/>
              </a:rPr>
              <a:t>Storia dell’informatica: riassunto 1</a:t>
            </a:r>
          </a:p>
        </p:txBody>
      </p:sp>
      <p:sp>
        <p:nvSpPr>
          <p:cNvPr id="3" name="Rectangle 3"/>
          <p:cNvSpPr txBox="1">
            <a:spLocks noGrp="1"/>
          </p:cNvSpPr>
          <p:nvPr>
            <p:ph type="body" idx="4294967295"/>
          </p:nvPr>
        </p:nvSpPr>
        <p:spPr>
          <a:xfrm>
            <a:off x="539640" y="1268280"/>
            <a:ext cx="8229240" cy="481464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a:latin typeface="Arial" pitchFamily="18"/>
                <a:cs typeface="Arial" pitchFamily="2"/>
              </a:rPr>
              <a:t>Le tappe del</a:t>
            </a:r>
          </a:p>
          <a:p>
            <a:pPr marL="0" lvl="0" indent="0" hangingPunct="1">
              <a:spcBef>
                <a:spcPts val="638"/>
              </a:spcBef>
              <a:spcAft>
                <a:spcPts val="0"/>
              </a:spcAft>
              <a:buNone/>
            </a:pPr>
            <a:endParaRPr lang="it-IT">
              <a:latin typeface="Arial" pitchFamily="18"/>
              <a:cs typeface="Arial" pitchFamily="2"/>
            </a:endParaRPr>
          </a:p>
          <a:p>
            <a:pPr marL="0" lvl="0" indent="0" hangingPunct="1">
              <a:spcBef>
                <a:spcPts val="638"/>
              </a:spcBef>
              <a:spcAft>
                <a:spcPts val="0"/>
              </a:spcAft>
              <a:buNone/>
            </a:pPr>
            <a:r>
              <a:rPr lang="it-IT" sz="3600" b="1" i="1">
                <a:latin typeface="Comic Sans MS" pitchFamily="66"/>
                <a:cs typeface="Arial" pitchFamily="2"/>
              </a:rPr>
              <a:t>Calcolo filosofico </a:t>
            </a:r>
            <a:r>
              <a:rPr lang="it-IT" sz="2800">
                <a:latin typeface="Times New Roman" pitchFamily="18"/>
                <a:cs typeface="Times New Roman" pitchFamily="18"/>
              </a:rPr>
              <a:t>(Appendice-260)</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name="Storia dell’informatica: riassunto 3">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a:latin typeface="Comic Sans MS" pitchFamily="66"/>
              </a:rPr>
              <a:t>Storia dell’informatica: riassunto 3</a:t>
            </a:r>
          </a:p>
        </p:txBody>
      </p:sp>
      <p:sp>
        <p:nvSpPr>
          <p:cNvPr id="3" name="Rectangle 3"/>
          <p:cNvSpPr txBox="1">
            <a:spLocks noGrp="1"/>
          </p:cNvSpPr>
          <p:nvPr>
            <p:ph type="body" idx="4294967295"/>
          </p:nvPr>
        </p:nvSpPr>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a:latin typeface="Arial" pitchFamily="18"/>
                <a:cs typeface="Arial" pitchFamily="2"/>
              </a:rPr>
              <a:t>Il futuro Appendice-300</a:t>
            </a:r>
          </a:p>
          <a:p>
            <a:pPr marL="0" lvl="0" indent="0" hangingPunct="1">
              <a:spcBef>
                <a:spcPts val="638"/>
              </a:spcBef>
              <a:spcAft>
                <a:spcPts val="0"/>
              </a:spcAft>
              <a:buNone/>
            </a:pPr>
            <a:endParaRPr lang="it-IT" sz="1200">
              <a:latin typeface="Arial" pitchFamily="18"/>
              <a:cs typeface="Arial" pitchFamily="2"/>
            </a:endParaRPr>
          </a:p>
          <a:p>
            <a:pPr marL="0" lvl="0" indent="0" hangingPunct="1">
              <a:spcBef>
                <a:spcPts val="638"/>
              </a:spcBef>
              <a:spcAft>
                <a:spcPts val="0"/>
              </a:spcAft>
              <a:buNone/>
            </a:pPr>
            <a:r>
              <a:rPr lang="it-IT">
                <a:latin typeface="Arial" pitchFamily="18"/>
                <a:cs typeface="Arial" pitchFamily="2"/>
              </a:rPr>
              <a:t>Informatica – Computer – Professioni</a:t>
            </a:r>
          </a:p>
          <a:p>
            <a:pPr marL="0" lvl="0" indent="0" hangingPunct="1">
              <a:spcBef>
                <a:spcPts val="638"/>
              </a:spcBef>
              <a:spcAft>
                <a:spcPts val="0"/>
              </a:spcAft>
              <a:buNone/>
            </a:pPr>
            <a:r>
              <a:rPr lang="it-IT">
                <a:latin typeface="Arial" pitchFamily="18"/>
                <a:cs typeface="Arial" pitchFamily="2"/>
              </a:rPr>
              <a:t>(Automazione nelle professioni)</a:t>
            </a:r>
          </a:p>
          <a:p>
            <a:pPr marL="0" lvl="0" indent="0" hangingPunct="1">
              <a:spcBef>
                <a:spcPts val="638"/>
              </a:spcBef>
              <a:spcAft>
                <a:spcPts val="0"/>
              </a:spcAft>
              <a:buNone/>
            </a:pPr>
            <a:endParaRPr lang="it-IT" sz="1200">
              <a:latin typeface="Arial" pitchFamily="18"/>
              <a:cs typeface="Arial" pitchFamily="2"/>
            </a:endParaRPr>
          </a:p>
          <a:p>
            <a:pPr marL="0" lvl="0" indent="0" hangingPunct="1">
              <a:spcBef>
                <a:spcPts val="638"/>
              </a:spcBef>
              <a:spcAft>
                <a:spcPts val="0"/>
              </a:spcAft>
              <a:buNone/>
            </a:pPr>
            <a:r>
              <a:rPr lang="it-IT">
                <a:latin typeface="Arial" pitchFamily="18"/>
                <a:cs typeface="Arial" pitchFamily="2"/>
              </a:rPr>
              <a:t>Informatica- Computer – Strumenti</a:t>
            </a:r>
          </a:p>
          <a:p>
            <a:pPr marL="0" lvl="0" indent="0" hangingPunct="1">
              <a:spcBef>
                <a:spcPts val="638"/>
              </a:spcBef>
              <a:spcAft>
                <a:spcPts val="0"/>
              </a:spcAft>
              <a:buNone/>
            </a:pPr>
            <a:r>
              <a:rPr lang="it-IT">
                <a:latin typeface="Arial" pitchFamily="18"/>
                <a:cs typeface="Arial" pitchFamily="2"/>
              </a:rPr>
              <a:t>(Automazione negli strumenti)</a:t>
            </a:r>
          </a:p>
          <a:p>
            <a:pPr marL="0" lvl="0" indent="0" hangingPunct="1">
              <a:spcBef>
                <a:spcPts val="638"/>
              </a:spcBef>
              <a:spcAft>
                <a:spcPts val="0"/>
              </a:spcAft>
              <a:buNone/>
            </a:pPr>
            <a:endParaRPr lang="it-IT" sz="1200">
              <a:latin typeface="Arial" pitchFamily="18"/>
              <a:cs typeface="Arial" pitchFamily="2"/>
            </a:endParaRPr>
          </a:p>
          <a:p>
            <a:pPr marL="0" lvl="0" indent="0" hangingPunct="1">
              <a:spcBef>
                <a:spcPts val="638"/>
              </a:spcBef>
              <a:spcAft>
                <a:spcPts val="0"/>
              </a:spcAft>
              <a:buNone/>
            </a:pPr>
            <a:r>
              <a:rPr lang="it-IT" sz="3600" b="1">
                <a:latin typeface="Comic Sans MS" pitchFamily="66"/>
                <a:cs typeface="Arial" pitchFamily="2"/>
              </a:rPr>
              <a:t>Sistemi intelligenti</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name="Storia dell’informatica: il computer cognitivo">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77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400" b="1"/>
              <a:t>Storia dell’informatica: </a:t>
            </a:r>
            <a:r>
              <a:rPr lang="it-IT" sz="2400" b="1" u="sng"/>
              <a:t>il computer cognitivo</a:t>
            </a:r>
          </a:p>
        </p:txBody>
      </p:sp>
      <p:sp>
        <p:nvSpPr>
          <p:cNvPr id="3" name="Rectangle 3"/>
          <p:cNvSpPr txBox="1">
            <a:spLocks noGrp="1"/>
          </p:cNvSpPr>
          <p:nvPr>
            <p:ph type="body" idx="4294967295"/>
          </p:nvPr>
        </p:nvSpPr>
        <p:spPr>
          <a:xfrm>
            <a:off x="457200" y="1052640"/>
            <a:ext cx="8229240" cy="50731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lnSpc>
                <a:spcPct val="90000"/>
              </a:lnSpc>
              <a:spcBef>
                <a:spcPts val="638"/>
              </a:spcBef>
              <a:spcAft>
                <a:spcPts val="0"/>
              </a:spcAft>
              <a:buChar char="•"/>
            </a:pPr>
            <a:r>
              <a:rPr lang="en-US" sz="2400">
                <a:latin typeface="Arial" pitchFamily="18"/>
                <a:cs typeface="Arial" pitchFamily="2"/>
              </a:rPr>
              <a:t>First CFP: Argumentation Technologies@CLIMA XIV</a:t>
            </a:r>
          </a:p>
          <a:p>
            <a:pPr marL="0" lvl="0" indent="0">
              <a:lnSpc>
                <a:spcPct val="90000"/>
              </a:lnSpc>
              <a:spcBef>
                <a:spcPts val="638"/>
              </a:spcBef>
              <a:spcAft>
                <a:spcPts val="0"/>
              </a:spcAft>
              <a:buChar char="•"/>
            </a:pPr>
            <a:r>
              <a:rPr lang="en-US" sz="2400">
                <a:latin typeface="Arial" pitchFamily="18"/>
                <a:cs typeface="Arial" pitchFamily="2"/>
              </a:rPr>
              <a:t>We invite submissions related to (but not limited to) one or more of the following topics:</a:t>
            </a:r>
            <a:br>
              <a:rPr lang="en-US" sz="2400">
                <a:latin typeface="Arial" pitchFamily="18"/>
                <a:cs typeface="Arial" pitchFamily="2"/>
              </a:rPr>
            </a:br>
            <a:r>
              <a:rPr lang="en-US" sz="2400">
                <a:latin typeface="Arial" pitchFamily="18"/>
                <a:cs typeface="Arial" pitchFamily="2"/>
              </a:rPr>
              <a:t/>
            </a:r>
            <a:br>
              <a:rPr lang="en-US" sz="2400">
                <a:latin typeface="Arial" pitchFamily="18"/>
                <a:cs typeface="Arial" pitchFamily="2"/>
              </a:rPr>
            </a:br>
            <a:r>
              <a:rPr lang="en-US" sz="2400">
                <a:latin typeface="Arial" pitchFamily="18"/>
                <a:cs typeface="Arial" pitchFamily="2"/>
              </a:rPr>
              <a:t>* Computational models of (natural) argument</a:t>
            </a:r>
            <a:br>
              <a:rPr lang="en-US" sz="2400">
                <a:latin typeface="Arial" pitchFamily="18"/>
                <a:cs typeface="Arial" pitchFamily="2"/>
              </a:rPr>
            </a:br>
            <a:r>
              <a:rPr lang="en-US" sz="2400">
                <a:latin typeface="Arial" pitchFamily="18"/>
                <a:cs typeface="Arial" pitchFamily="2"/>
              </a:rPr>
              <a:t>* Argumentation in artificial societies</a:t>
            </a:r>
            <a:br>
              <a:rPr lang="en-US" sz="2400">
                <a:latin typeface="Arial" pitchFamily="18"/>
                <a:cs typeface="Arial" pitchFamily="2"/>
              </a:rPr>
            </a:br>
            <a:r>
              <a:rPr lang="en-US" sz="2400">
                <a:latin typeface="Arial" pitchFamily="18"/>
                <a:cs typeface="Arial" pitchFamily="2"/>
              </a:rPr>
              <a:t>* Argumentation in social networks</a:t>
            </a:r>
            <a:br>
              <a:rPr lang="en-US" sz="2400">
                <a:latin typeface="Arial" pitchFamily="18"/>
                <a:cs typeface="Arial" pitchFamily="2"/>
              </a:rPr>
            </a:br>
            <a:r>
              <a:rPr lang="en-US" sz="2400">
                <a:latin typeface="Arial" pitchFamily="18"/>
                <a:cs typeface="Arial" pitchFamily="2"/>
              </a:rPr>
              <a:t>* Argumentation in multi-agent systems</a:t>
            </a:r>
            <a:br>
              <a:rPr lang="en-US" sz="2400">
                <a:latin typeface="Arial" pitchFamily="18"/>
                <a:cs typeface="Arial" pitchFamily="2"/>
              </a:rPr>
            </a:br>
            <a:r>
              <a:rPr lang="en-US" sz="2400">
                <a:latin typeface="Arial" pitchFamily="18"/>
                <a:cs typeface="Arial" pitchFamily="2"/>
              </a:rPr>
              <a:t>* Dialogues, negotiation and dynamic aspects in argumentation</a:t>
            </a:r>
            <a:br>
              <a:rPr lang="en-US" sz="2400">
                <a:latin typeface="Arial" pitchFamily="18"/>
                <a:cs typeface="Arial" pitchFamily="2"/>
              </a:rPr>
            </a:br>
            <a:r>
              <a:rPr lang="en-US" sz="2400">
                <a:latin typeface="Arial" pitchFamily="18"/>
                <a:cs typeface="Arial" pitchFamily="2"/>
              </a:rPr>
              <a:t>* Argument-based interaction and persuasion</a:t>
            </a:r>
            <a:br>
              <a:rPr lang="en-US" sz="2400">
                <a:latin typeface="Arial" pitchFamily="18"/>
                <a:cs typeface="Arial" pitchFamily="2"/>
              </a:rPr>
            </a:br>
            <a:r>
              <a:rPr lang="en-US" sz="2400">
                <a:latin typeface="Arial" pitchFamily="18"/>
                <a:cs typeface="Arial" pitchFamily="2"/>
              </a:rPr>
              <a:t>* Argument-based interaction and dialogue</a:t>
            </a:r>
            <a:br>
              <a:rPr lang="en-US" sz="2400">
                <a:latin typeface="Arial" pitchFamily="18"/>
                <a:cs typeface="Arial" pitchFamily="2"/>
              </a:rPr>
            </a:br>
            <a:r>
              <a:rPr lang="en-US" sz="2400">
                <a:latin typeface="Arial" pitchFamily="18"/>
                <a:cs typeface="Arial" pitchFamily="2"/>
              </a:rPr>
              <a:t>* Innovative applications of computational argumentation</a:t>
            </a:r>
            <a:br>
              <a:rPr lang="en-US" sz="2400">
                <a:latin typeface="Arial" pitchFamily="18"/>
                <a:cs typeface="Arial" pitchFamily="2"/>
              </a:rPr>
            </a:br>
            <a:r>
              <a:rPr lang="en-US" sz="2400">
                <a:latin typeface="Arial" pitchFamily="18"/>
                <a:cs typeface="Arial" pitchFamily="2"/>
              </a:rPr>
              <a:t>* Agreement technologies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toria dell’informatica: Bibliografia">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6328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a:latin typeface="Comic Sans MS" pitchFamily="66"/>
              </a:rPr>
              <a:t>Storia dell’informatica: Bibliografia</a:t>
            </a:r>
          </a:p>
        </p:txBody>
      </p:sp>
      <p:sp>
        <p:nvSpPr>
          <p:cNvPr id="3" name="Rectangle 3"/>
          <p:cNvSpPr txBox="1">
            <a:spLocks noGrp="1"/>
          </p:cNvSpPr>
          <p:nvPr>
            <p:ph type="body" idx="4294967295"/>
          </p:nvPr>
        </p:nvSpPr>
        <p:spPr>
          <a:xfrm>
            <a:off x="457200" y="907919"/>
            <a:ext cx="8229240" cy="561708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sz="2400" b="1" dirty="0">
                <a:latin typeface="Comic Sans MS" pitchFamily="66"/>
                <a:cs typeface="Arial" pitchFamily="2"/>
              </a:rPr>
              <a:t>. Il museo virtuale e i poster.</a:t>
            </a:r>
          </a:p>
          <a:p>
            <a:pPr marL="0" lvl="0" indent="0" hangingPunct="1">
              <a:spcBef>
                <a:spcPts val="638"/>
              </a:spcBef>
              <a:spcAft>
                <a:spcPts val="0"/>
              </a:spcAft>
              <a:buChar char="•"/>
            </a:pPr>
            <a:r>
              <a:rPr lang="it-IT" sz="2400" b="1" dirty="0">
                <a:latin typeface="Comic Sans MS" pitchFamily="66"/>
                <a:cs typeface="Arial" pitchFamily="2"/>
              </a:rPr>
              <a:t>Martin Davis: Il calcolatore universale</a:t>
            </a:r>
          </a:p>
          <a:p>
            <a:pPr marL="0" lvl="0" indent="0" hangingPunct="1">
              <a:spcBef>
                <a:spcPts val="638"/>
              </a:spcBef>
              <a:spcAft>
                <a:spcPts val="0"/>
              </a:spcAft>
              <a:buChar char="•"/>
            </a:pPr>
            <a:r>
              <a:rPr lang="it-IT" sz="2400" b="1" dirty="0">
                <a:latin typeface="Comic Sans MS" pitchFamily="66"/>
                <a:cs typeface="Arial" pitchFamily="2"/>
              </a:rPr>
              <a:t>P. </a:t>
            </a:r>
            <a:r>
              <a:rPr lang="it-IT" sz="2400" b="1" dirty="0" err="1">
                <a:latin typeface="Comic Sans MS" pitchFamily="66"/>
                <a:cs typeface="Arial" pitchFamily="2"/>
              </a:rPr>
              <a:t>Ceruzzi</a:t>
            </a:r>
            <a:r>
              <a:rPr lang="it-IT" sz="2400" b="1" dirty="0">
                <a:latin typeface="Comic Sans MS" pitchFamily="66"/>
                <a:cs typeface="Arial" pitchFamily="2"/>
              </a:rPr>
              <a:t>: Storia dell’informatica.</a:t>
            </a:r>
          </a:p>
          <a:p>
            <a:pPr marL="0" lvl="0" indent="0" hangingPunct="1">
              <a:spcBef>
                <a:spcPts val="638"/>
              </a:spcBef>
              <a:spcAft>
                <a:spcPts val="0"/>
              </a:spcAft>
              <a:buChar char="•"/>
            </a:pPr>
            <a:r>
              <a:rPr lang="it-IT" sz="2400" b="1" dirty="0">
                <a:latin typeface="Comic Sans MS" pitchFamily="66"/>
                <a:cs typeface="Arial" pitchFamily="2"/>
              </a:rPr>
              <a:t>N. </a:t>
            </a:r>
            <a:r>
              <a:rPr lang="it-IT" sz="2400" b="1" dirty="0" err="1">
                <a:latin typeface="Comic Sans MS" pitchFamily="66"/>
                <a:cs typeface="Arial" pitchFamily="2"/>
              </a:rPr>
              <a:t>Metropolis</a:t>
            </a:r>
            <a:r>
              <a:rPr lang="it-IT" sz="2400" b="1" dirty="0">
                <a:latin typeface="Comic Sans MS" pitchFamily="66"/>
                <a:cs typeface="Arial" pitchFamily="2"/>
              </a:rPr>
              <a:t> e altri: A </a:t>
            </a:r>
            <a:r>
              <a:rPr lang="it-IT" sz="2400" b="1" dirty="0" err="1">
                <a:latin typeface="Comic Sans MS" pitchFamily="66"/>
                <a:cs typeface="Arial" pitchFamily="2"/>
              </a:rPr>
              <a:t>history</a:t>
            </a:r>
            <a:r>
              <a:rPr lang="it-IT" sz="2400" b="1" dirty="0">
                <a:latin typeface="Comic Sans MS" pitchFamily="66"/>
                <a:cs typeface="Arial" pitchFamily="2"/>
              </a:rPr>
              <a:t> of computing in the XX Century</a:t>
            </a:r>
          </a:p>
          <a:p>
            <a:pPr marL="0" lvl="0" indent="0" hangingPunct="1">
              <a:spcBef>
                <a:spcPts val="638"/>
              </a:spcBef>
              <a:spcAft>
                <a:spcPts val="0"/>
              </a:spcAft>
              <a:buChar char="•"/>
            </a:pPr>
            <a:r>
              <a:rPr lang="it-IT" sz="2400" b="1" dirty="0">
                <a:latin typeface="Comic Sans MS" pitchFamily="66"/>
                <a:cs typeface="Arial" pitchFamily="2"/>
              </a:rPr>
              <a:t>G. </a:t>
            </a:r>
            <a:r>
              <a:rPr lang="it-IT" sz="2400" b="1" dirty="0" err="1">
                <a:latin typeface="Comic Sans MS" pitchFamily="66"/>
                <a:cs typeface="Arial" pitchFamily="2"/>
              </a:rPr>
              <a:t>Ifrah</a:t>
            </a:r>
            <a:r>
              <a:rPr lang="it-IT" sz="2400" b="1" dirty="0">
                <a:latin typeface="Comic Sans MS" pitchFamily="66"/>
                <a:cs typeface="Arial" pitchFamily="2"/>
              </a:rPr>
              <a:t>: The </a:t>
            </a:r>
            <a:r>
              <a:rPr lang="it-IT" sz="2400" b="1" dirty="0" err="1">
                <a:latin typeface="Comic Sans MS" pitchFamily="66"/>
                <a:cs typeface="Arial" pitchFamily="2"/>
              </a:rPr>
              <a:t>universal</a:t>
            </a:r>
            <a:r>
              <a:rPr lang="it-IT" sz="2400" b="1" dirty="0">
                <a:latin typeface="Comic Sans MS" pitchFamily="66"/>
                <a:cs typeface="Arial" pitchFamily="2"/>
              </a:rPr>
              <a:t> </a:t>
            </a:r>
            <a:r>
              <a:rPr lang="it-IT" sz="2400" b="1" dirty="0" err="1">
                <a:latin typeface="Comic Sans MS" pitchFamily="66"/>
                <a:cs typeface="Arial" pitchFamily="2"/>
              </a:rPr>
              <a:t>history</a:t>
            </a:r>
            <a:r>
              <a:rPr lang="it-IT" sz="2400" b="1" dirty="0">
                <a:latin typeface="Comic Sans MS" pitchFamily="66"/>
                <a:cs typeface="Arial" pitchFamily="2"/>
              </a:rPr>
              <a:t> of computing</a:t>
            </a:r>
          </a:p>
          <a:p>
            <a:pPr marL="0" lvl="0" indent="0" hangingPunct="1">
              <a:spcBef>
                <a:spcPts val="638"/>
              </a:spcBef>
              <a:spcAft>
                <a:spcPts val="0"/>
              </a:spcAft>
              <a:buChar char="•"/>
            </a:pPr>
            <a:r>
              <a:rPr lang="it-IT" sz="2400" b="1" dirty="0">
                <a:latin typeface="Comic Sans MS" pitchFamily="66"/>
                <a:cs typeface="Arial" pitchFamily="2"/>
              </a:rPr>
              <a:t>U. </a:t>
            </a:r>
            <a:r>
              <a:rPr lang="it-IT" sz="2400" b="1" dirty="0" err="1">
                <a:latin typeface="Comic Sans MS" pitchFamily="66"/>
                <a:cs typeface="Arial" pitchFamily="2"/>
              </a:rPr>
              <a:t>Hashagen</a:t>
            </a:r>
            <a:r>
              <a:rPr lang="it-IT" sz="2400" b="1" dirty="0">
                <a:latin typeface="Comic Sans MS" pitchFamily="66"/>
                <a:cs typeface="Arial" pitchFamily="2"/>
              </a:rPr>
              <a:t> e altri: </a:t>
            </a:r>
            <a:r>
              <a:rPr lang="it-IT" sz="2400" b="1" dirty="0" err="1">
                <a:latin typeface="Comic Sans MS" pitchFamily="66"/>
                <a:cs typeface="Arial" pitchFamily="2"/>
              </a:rPr>
              <a:t>History</a:t>
            </a:r>
            <a:r>
              <a:rPr lang="it-IT" sz="2400" b="1" dirty="0">
                <a:latin typeface="Comic Sans MS" pitchFamily="66"/>
                <a:cs typeface="Arial" pitchFamily="2"/>
              </a:rPr>
              <a:t> of computing: Software </a:t>
            </a:r>
            <a:r>
              <a:rPr lang="it-IT" sz="2400" b="1" dirty="0" err="1">
                <a:latin typeface="Comic Sans MS" pitchFamily="66"/>
                <a:cs typeface="Arial" pitchFamily="2"/>
              </a:rPr>
              <a:t>issues</a:t>
            </a:r>
            <a:endParaRPr lang="it-IT" sz="2400" b="1" dirty="0">
              <a:latin typeface="Comic Sans MS" pitchFamily="66"/>
              <a:cs typeface="Arial" pitchFamily="2"/>
            </a:endParaRPr>
          </a:p>
          <a:p>
            <a:pPr marL="0" lvl="0" indent="0" hangingPunct="1">
              <a:spcBef>
                <a:spcPts val="638"/>
              </a:spcBef>
              <a:spcAft>
                <a:spcPts val="0"/>
              </a:spcAft>
              <a:buChar char="•"/>
            </a:pPr>
            <a:r>
              <a:rPr lang="it-IT" sz="2400" b="1" dirty="0">
                <a:latin typeface="Comic Sans MS" pitchFamily="66"/>
                <a:cs typeface="Arial" pitchFamily="2"/>
              </a:rPr>
              <a:t>M. Williams: </a:t>
            </a:r>
            <a:r>
              <a:rPr lang="it-IT" sz="2400" b="1" dirty="0" err="1">
                <a:latin typeface="Comic Sans MS" pitchFamily="66"/>
                <a:cs typeface="Arial" pitchFamily="2"/>
              </a:rPr>
              <a:t>History</a:t>
            </a:r>
            <a:r>
              <a:rPr lang="it-IT" sz="2400" b="1" dirty="0">
                <a:latin typeface="Comic Sans MS" pitchFamily="66"/>
                <a:cs typeface="Arial" pitchFamily="2"/>
              </a:rPr>
              <a:t> of computing </a:t>
            </a:r>
            <a:r>
              <a:rPr lang="it-IT" sz="2400" b="1" dirty="0" err="1">
                <a:latin typeface="Comic Sans MS" pitchFamily="66"/>
                <a:cs typeface="Arial" pitchFamily="2"/>
              </a:rPr>
              <a:t>technology</a:t>
            </a:r>
            <a:endParaRPr lang="it-IT" sz="2400" b="1" dirty="0">
              <a:latin typeface="Comic Sans MS" pitchFamily="66"/>
              <a:cs typeface="Arial" pitchFamily="2"/>
            </a:endParaRPr>
          </a:p>
          <a:p>
            <a:pPr marL="0" lvl="0" indent="0" hangingPunct="1">
              <a:spcBef>
                <a:spcPts val="638"/>
              </a:spcBef>
              <a:spcAft>
                <a:spcPts val="0"/>
              </a:spcAft>
              <a:buChar char="•"/>
            </a:pPr>
            <a:r>
              <a:rPr lang="it-IT" sz="2400" b="1" dirty="0">
                <a:latin typeface="Comic Sans MS" pitchFamily="66"/>
                <a:cs typeface="Arial" pitchFamily="2"/>
              </a:rPr>
              <a:t>B. </a:t>
            </a:r>
            <a:r>
              <a:rPr lang="it-IT" sz="2400" b="1" dirty="0" err="1">
                <a:latin typeface="Comic Sans MS" pitchFamily="66"/>
                <a:cs typeface="Arial" pitchFamily="2"/>
              </a:rPr>
              <a:t>Randell</a:t>
            </a:r>
            <a:r>
              <a:rPr lang="it-IT" sz="2400" b="1" dirty="0">
                <a:latin typeface="Comic Sans MS" pitchFamily="66"/>
                <a:cs typeface="Arial" pitchFamily="2"/>
              </a:rPr>
              <a:t>: The </a:t>
            </a:r>
            <a:r>
              <a:rPr lang="it-IT" sz="2400" b="1" dirty="0" err="1">
                <a:latin typeface="Comic Sans MS" pitchFamily="66"/>
                <a:cs typeface="Arial" pitchFamily="2"/>
              </a:rPr>
              <a:t>Origins</a:t>
            </a:r>
            <a:r>
              <a:rPr lang="it-IT" sz="2400" b="1" dirty="0">
                <a:latin typeface="Comic Sans MS" pitchFamily="66"/>
                <a:cs typeface="Arial" pitchFamily="2"/>
              </a:rPr>
              <a:t> of </a:t>
            </a:r>
            <a:r>
              <a:rPr lang="it-IT" sz="2400" b="1" dirty="0" err="1">
                <a:latin typeface="Comic Sans MS" pitchFamily="66"/>
                <a:cs typeface="Arial" pitchFamily="2"/>
              </a:rPr>
              <a:t>digital</a:t>
            </a:r>
            <a:r>
              <a:rPr lang="it-IT" sz="2400" b="1" dirty="0">
                <a:latin typeface="Comic Sans MS" pitchFamily="66"/>
                <a:cs typeface="Arial" pitchFamily="2"/>
              </a:rPr>
              <a:t> Computers</a:t>
            </a:r>
          </a:p>
          <a:p>
            <a:pPr marL="0" lvl="0" indent="0" hangingPunct="1">
              <a:spcBef>
                <a:spcPts val="638"/>
              </a:spcBef>
              <a:spcAft>
                <a:spcPts val="0"/>
              </a:spcAft>
              <a:buChar char="•"/>
            </a:pPr>
            <a:r>
              <a:rPr lang="it-IT" sz="2400" b="1" dirty="0">
                <a:latin typeface="Comic Sans MS" pitchFamily="66"/>
                <a:cs typeface="Arial" pitchFamily="2"/>
              </a:rPr>
              <a:t>S. Lloyd: Il programma dell’Universo, Einaudi.</a:t>
            </a:r>
          </a:p>
          <a:p>
            <a:pPr marL="0" lvl="0" indent="0" hangingPunct="1">
              <a:spcBef>
                <a:spcPts val="638"/>
              </a:spcBef>
              <a:spcAft>
                <a:spcPts val="0"/>
              </a:spcAft>
              <a:buChar char="•"/>
            </a:pPr>
            <a:r>
              <a:rPr lang="it-IT" sz="2400" b="1" dirty="0">
                <a:latin typeface="Comic Sans MS" pitchFamily="66"/>
                <a:cs typeface="Arial" pitchFamily="2"/>
              </a:rPr>
              <a:t>Lucidi e appendici del corso 2014/2015</a:t>
            </a:r>
          </a:p>
          <a:p>
            <a:pPr marL="0" lvl="0" indent="0" hangingPunct="1">
              <a:spcBef>
                <a:spcPts val="638"/>
              </a:spcBef>
              <a:spcAft>
                <a:spcPts val="0"/>
              </a:spcAft>
              <a:buNone/>
            </a:pPr>
            <a:endParaRPr lang="it-IT" sz="28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toria dell’informatica 2015/16">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4000"/>
              <a:t>Storia dell’informatica 2015/16</a:t>
            </a:r>
          </a:p>
        </p:txBody>
      </p:sp>
      <p:sp>
        <p:nvSpPr>
          <p:cNvPr id="3" name="Rettangolo 2"/>
          <p:cNvSpPr/>
          <p:nvPr/>
        </p:nvSpPr>
        <p:spPr>
          <a:xfrm>
            <a:off x="179640" y="1658879"/>
            <a:ext cx="8964000" cy="3929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SzPct val="45000"/>
              <a:buAutoNum type="arabicPeriod"/>
              <a:tabLst/>
            </a:pPr>
            <a:r>
              <a:rPr lang="it-IT" sz="2800" b="0" i="0" u="none" strike="noStrike" kern="1200" spc="0">
                <a:ln>
                  <a:noFill/>
                </a:ln>
                <a:solidFill>
                  <a:srgbClr val="000000"/>
                </a:solidFill>
                <a:latin typeface="Arial" pitchFamily="18"/>
                <a:ea typeface="Microsoft YaHei" pitchFamily="2"/>
                <a:cs typeface="Arial" pitchFamily="2"/>
              </a:rPr>
              <a:t>Di che cosa facciamo la storia: non di una macchina, ma di una disciplina scientifica.</a:t>
            </a:r>
          </a:p>
          <a:p>
            <a:pPr marL="0" marR="0" lvl="0" indent="0" algn="l" rtl="0" hangingPunct="1">
              <a:lnSpc>
                <a:spcPct val="100000"/>
              </a:lnSpc>
              <a:spcBef>
                <a:spcPts val="0"/>
              </a:spcBef>
              <a:spcAft>
                <a:spcPts val="0"/>
              </a:spcAft>
              <a:buNone/>
              <a:tabLst/>
            </a:pPr>
            <a:endParaRPr lang="it-IT" sz="2800" b="0" i="0" u="none" strike="noStrike" kern="1200" spc="0">
              <a:ln>
                <a:noFill/>
              </a:ln>
              <a:solidFill>
                <a:srgbClr val="000000"/>
              </a:solidFill>
              <a:latin typeface="Arial" pitchFamily="18"/>
              <a:ea typeface="Microsoft YaHei" pitchFamily="2"/>
              <a:cs typeface="Arial" pitchFamily="2"/>
            </a:endParaRPr>
          </a:p>
          <a:p>
            <a:pPr marL="0" marR="0" lvl="0" indent="0" algn="l" rtl="0" hangingPunct="1">
              <a:lnSpc>
                <a:spcPct val="100000"/>
              </a:lnSpc>
              <a:spcBef>
                <a:spcPts val="0"/>
              </a:spcBef>
              <a:spcAft>
                <a:spcPts val="0"/>
              </a:spcAft>
              <a:buNone/>
              <a:tabLst/>
            </a:pPr>
            <a:r>
              <a:rPr lang="it-IT" sz="2800" b="0" i="0" u="none" strike="noStrike" kern="1200" spc="0">
                <a:ln>
                  <a:noFill/>
                </a:ln>
                <a:solidFill>
                  <a:srgbClr val="000000"/>
                </a:solidFill>
                <a:latin typeface="Arial" pitchFamily="18"/>
                <a:ea typeface="Microsoft YaHei" pitchFamily="2"/>
                <a:cs typeface="Arial" pitchFamily="2"/>
              </a:rPr>
              <a:t>2. Come facciamo la storia: </a:t>
            </a:r>
            <a:r>
              <a:rPr lang="it-IT" sz="2800" b="1" i="0" u="none" strike="noStrike" kern="1200" spc="0">
                <a:ln>
                  <a:noFill/>
                </a:ln>
                <a:solidFill>
                  <a:srgbClr val="000000"/>
                </a:solidFill>
                <a:latin typeface="Arial" pitchFamily="18"/>
                <a:ea typeface="Microsoft YaHei" pitchFamily="2"/>
                <a:cs typeface="Arial" pitchFamily="2"/>
              </a:rPr>
              <a:t>reazioni a catena di</a:t>
            </a:r>
          </a:p>
          <a:p>
            <a:pPr marL="0" marR="0" lvl="0" indent="0" algn="l" rtl="0" hangingPunct="1">
              <a:lnSpc>
                <a:spcPct val="100000"/>
              </a:lnSpc>
              <a:spcBef>
                <a:spcPts val="0"/>
              </a:spcBef>
              <a:spcAft>
                <a:spcPts val="0"/>
              </a:spcAft>
              <a:buNone/>
              <a:tabLst/>
            </a:pPr>
            <a:r>
              <a:rPr lang="it-IT" sz="2800" b="1" i="0" u="none" strike="noStrike" kern="1200" spc="0">
                <a:ln>
                  <a:noFill/>
                </a:ln>
                <a:solidFill>
                  <a:srgbClr val="000000"/>
                </a:solidFill>
                <a:latin typeface="Arial" pitchFamily="18"/>
                <a:ea typeface="Microsoft YaHei" pitchFamily="2"/>
                <a:cs typeface="Arial" pitchFamily="2"/>
              </a:rPr>
              <a:t>    fissioni di problemi e fusioni di soluzioni e</a:t>
            </a:r>
          </a:p>
          <a:p>
            <a:pPr marL="0" marR="0" lvl="0" indent="0" algn="l" rtl="0" hangingPunct="1">
              <a:lnSpc>
                <a:spcPct val="100000"/>
              </a:lnSpc>
              <a:spcBef>
                <a:spcPts val="0"/>
              </a:spcBef>
              <a:spcAft>
                <a:spcPts val="0"/>
              </a:spcAft>
              <a:buNone/>
              <a:tabLst/>
            </a:pPr>
            <a:r>
              <a:rPr lang="it-IT" sz="2800" b="1" i="0" u="none" strike="noStrike" kern="1200" spc="0">
                <a:ln>
                  <a:noFill/>
                </a:ln>
                <a:solidFill>
                  <a:srgbClr val="000000"/>
                </a:solidFill>
                <a:latin typeface="Arial" pitchFamily="18"/>
                <a:ea typeface="Microsoft YaHei" pitchFamily="2"/>
                <a:cs typeface="Arial" pitchFamily="2"/>
              </a:rPr>
              <a:t>    strumenti tra discipline diverse.</a:t>
            </a:r>
          </a:p>
          <a:p>
            <a:pPr marL="0" marR="0" lvl="0" indent="0" algn="l" rtl="0" hangingPunct="1">
              <a:lnSpc>
                <a:spcPct val="100000"/>
              </a:lnSpc>
              <a:spcBef>
                <a:spcPts val="0"/>
              </a:spcBef>
              <a:spcAft>
                <a:spcPts val="0"/>
              </a:spcAft>
              <a:buNone/>
              <a:tabLst/>
            </a:pPr>
            <a:r>
              <a:rPr lang="it-IT" sz="2800" b="0" i="0" u="none" strike="noStrike" kern="1200" spc="0">
                <a:ln>
                  <a:noFill/>
                </a:ln>
                <a:solidFill>
                  <a:srgbClr val="000000"/>
                </a:solidFill>
                <a:latin typeface="Arial" pitchFamily="18"/>
                <a:ea typeface="Microsoft YaHei" pitchFamily="2"/>
                <a:cs typeface="Arial" pitchFamily="2"/>
              </a:rPr>
              <a:t>	</a:t>
            </a:r>
          </a:p>
          <a:p>
            <a:pPr marL="0" marR="0" lvl="0" indent="0" algn="l" rtl="0" hangingPunct="1">
              <a:lnSpc>
                <a:spcPct val="100000"/>
              </a:lnSpc>
              <a:spcBef>
                <a:spcPts val="0"/>
              </a:spcBef>
              <a:spcAft>
                <a:spcPts val="0"/>
              </a:spcAft>
              <a:buNone/>
              <a:tabLst/>
            </a:pPr>
            <a:endParaRPr lang="it-IT" sz="2800" b="0" i="0" u="none" strike="noStrike" kern="1200" spc="0">
              <a:ln>
                <a:noFill/>
              </a:ln>
              <a:solidFill>
                <a:srgbClr val="000000"/>
              </a:solidFill>
              <a:latin typeface="Arial" pitchFamily="18"/>
              <a:ea typeface="Microsoft YaHei" pitchFamily="2"/>
              <a:cs typeface="Arial" pitchFamily="2"/>
            </a:endParaRPr>
          </a:p>
          <a:p>
            <a:pPr marL="0" marR="0" lvl="0" indent="0" algn="l" rtl="0" hangingPunct="1">
              <a:lnSpc>
                <a:spcPct val="100000"/>
              </a:lnSpc>
              <a:spcBef>
                <a:spcPts val="0"/>
              </a:spcBef>
              <a:spcAft>
                <a:spcPts val="0"/>
              </a:spcAft>
              <a:buNone/>
              <a:tabLst/>
            </a:pPr>
            <a:endParaRPr lang="it-IT" sz="2800" b="0" i="0" u="none" strike="noStrike" kern="1200" spc="0">
              <a:ln>
                <a:noFill/>
              </a:ln>
              <a:solidFill>
                <a:srgbClr val="000000"/>
              </a:solidFill>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I punti singolari di questa storia">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467640" y="116631"/>
            <a:ext cx="8218800" cy="576065"/>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800" dirty="0"/>
              <a:t>I punti singolari di questa storia</a:t>
            </a:r>
          </a:p>
        </p:txBody>
      </p:sp>
      <p:sp>
        <p:nvSpPr>
          <p:cNvPr id="3" name="Segnaposto contenuto 2"/>
          <p:cNvSpPr txBox="1">
            <a:spLocks noGrp="1"/>
          </p:cNvSpPr>
          <p:nvPr>
            <p:ph type="body" idx="4294967295"/>
          </p:nvPr>
        </p:nvSpPr>
        <p:spPr>
          <a:xfrm>
            <a:off x="457200" y="836640"/>
            <a:ext cx="8229240" cy="6020999"/>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spcBef>
                <a:spcPts val="638"/>
              </a:spcBef>
              <a:spcAft>
                <a:spcPts val="0"/>
              </a:spcAft>
              <a:buNone/>
            </a:pPr>
            <a:r>
              <a:rPr lang="it-IT" sz="2000" b="1" dirty="0">
                <a:latin typeface="Arial" pitchFamily="18"/>
                <a:cs typeface="Arial" pitchFamily="2"/>
              </a:rPr>
              <a:t>A) Periodo antico</a:t>
            </a:r>
          </a:p>
          <a:p>
            <a:pPr marL="0" lvl="0" indent="0">
              <a:spcBef>
                <a:spcPts val="638"/>
              </a:spcBef>
              <a:spcAft>
                <a:spcPts val="0"/>
              </a:spcAft>
              <a:buNone/>
            </a:pPr>
            <a:r>
              <a:rPr lang="it-IT" sz="2000" dirty="0">
                <a:latin typeface="Arial" pitchFamily="18"/>
                <a:cs typeface="Arial" pitchFamily="2"/>
              </a:rPr>
              <a:t>Il Big Bang e i linguaggi dell’Universo-calcolatore</a:t>
            </a:r>
          </a:p>
          <a:p>
            <a:pPr marL="0" lvl="0" indent="0">
              <a:spcBef>
                <a:spcPts val="638"/>
              </a:spcBef>
              <a:spcAft>
                <a:spcPts val="0"/>
              </a:spcAft>
              <a:buNone/>
            </a:pPr>
            <a:r>
              <a:rPr lang="it-IT" sz="2000" dirty="0" smtClean="0">
                <a:latin typeface="Arial" pitchFamily="18"/>
                <a:cs typeface="Arial" pitchFamily="2"/>
              </a:rPr>
              <a:t>La fisica e la chimica</a:t>
            </a:r>
          </a:p>
          <a:p>
            <a:pPr marL="0" lvl="0" indent="0">
              <a:spcBef>
                <a:spcPts val="638"/>
              </a:spcBef>
              <a:spcAft>
                <a:spcPts val="0"/>
              </a:spcAft>
              <a:buNone/>
            </a:pPr>
            <a:r>
              <a:rPr lang="it-IT" sz="2000" dirty="0" smtClean="0">
                <a:latin typeface="Arial" pitchFamily="18"/>
                <a:cs typeface="Arial" pitchFamily="2"/>
              </a:rPr>
              <a:t>La vita, la biologia, DNA e sistema nervoso dell’</a:t>
            </a:r>
            <a:r>
              <a:rPr lang="it-IT" sz="2000" i="1" dirty="0" smtClean="0">
                <a:latin typeface="Arial" pitchFamily="18"/>
                <a:cs typeface="Arial" pitchFamily="2"/>
              </a:rPr>
              <a:t>homo sapiens</a:t>
            </a:r>
            <a:endParaRPr lang="it-IT" sz="2000" i="1" dirty="0">
              <a:latin typeface="Arial" pitchFamily="18"/>
              <a:cs typeface="Arial" pitchFamily="2"/>
            </a:endParaRPr>
          </a:p>
          <a:p>
            <a:pPr marL="0" lvl="0" indent="0">
              <a:spcBef>
                <a:spcPts val="638"/>
              </a:spcBef>
              <a:spcAft>
                <a:spcPts val="0"/>
              </a:spcAft>
              <a:buNone/>
            </a:pPr>
            <a:endParaRPr lang="it-IT" sz="800" dirty="0">
              <a:latin typeface="Arial" pitchFamily="18"/>
              <a:cs typeface="Arial" pitchFamily="2"/>
            </a:endParaRPr>
          </a:p>
          <a:p>
            <a:pPr marL="0" lvl="0" indent="0">
              <a:spcBef>
                <a:spcPts val="638"/>
              </a:spcBef>
              <a:spcAft>
                <a:spcPts val="0"/>
              </a:spcAft>
              <a:buNone/>
            </a:pPr>
            <a:r>
              <a:rPr lang="it-IT" sz="2000" b="1" dirty="0">
                <a:latin typeface="Arial" pitchFamily="18"/>
                <a:cs typeface="Arial" pitchFamily="2"/>
              </a:rPr>
              <a:t>B) </a:t>
            </a:r>
            <a:r>
              <a:rPr lang="it-IT" sz="2000" b="1" dirty="0" smtClean="0">
                <a:latin typeface="Arial" pitchFamily="18"/>
                <a:cs typeface="Arial" pitchFamily="2"/>
              </a:rPr>
              <a:t>Periodo</a:t>
            </a:r>
            <a:r>
              <a:rPr lang="it-IT" sz="2000" b="1" dirty="0">
                <a:latin typeface="Arial" pitchFamily="18"/>
                <a:cs typeface="Arial" pitchFamily="2"/>
              </a:rPr>
              <a:t> </a:t>
            </a:r>
            <a:r>
              <a:rPr lang="it-IT" sz="2000" b="1" dirty="0" smtClean="0">
                <a:latin typeface="Arial" pitchFamily="18"/>
                <a:cs typeface="Arial" pitchFamily="2"/>
              </a:rPr>
              <a:t>storico</a:t>
            </a:r>
            <a:endParaRPr lang="it-IT" sz="2000" dirty="0" smtClean="0">
              <a:latin typeface="Arial" pitchFamily="18"/>
              <a:cs typeface="Arial" pitchFamily="2"/>
            </a:endParaRPr>
          </a:p>
          <a:p>
            <a:pPr marL="0" indent="0">
              <a:spcBef>
                <a:spcPts val="638"/>
              </a:spcBef>
              <a:spcAft>
                <a:spcPts val="0"/>
              </a:spcAft>
              <a:buNone/>
            </a:pPr>
            <a:r>
              <a:rPr lang="it-IT" sz="2000" dirty="0">
                <a:latin typeface="Arial" pitchFamily="18"/>
                <a:cs typeface="Arial" pitchFamily="2"/>
              </a:rPr>
              <a:t>Scrittura, </a:t>
            </a:r>
            <a:r>
              <a:rPr lang="it-IT" sz="2000" dirty="0" smtClean="0">
                <a:latin typeface="Arial" pitchFamily="18"/>
                <a:cs typeface="Arial" pitchFamily="2"/>
              </a:rPr>
              <a:t>numerazione: da Mnemosine alla Muse</a:t>
            </a:r>
            <a:endParaRPr lang="it-IT" sz="2000" dirty="0">
              <a:latin typeface="Arial" pitchFamily="18"/>
              <a:cs typeface="Arial" pitchFamily="2"/>
            </a:endParaRPr>
          </a:p>
          <a:p>
            <a:pPr marL="0" lvl="0" indent="0">
              <a:spcBef>
                <a:spcPts val="638"/>
              </a:spcBef>
              <a:spcAft>
                <a:spcPts val="0"/>
              </a:spcAft>
              <a:buNone/>
            </a:pPr>
            <a:r>
              <a:rPr lang="it-IT" sz="2000" dirty="0" smtClean="0">
                <a:latin typeface="Arial" pitchFamily="18"/>
                <a:cs typeface="Arial" pitchFamily="2"/>
              </a:rPr>
              <a:t>Dialettica, retorica, logica e combinatoria.</a:t>
            </a:r>
          </a:p>
          <a:p>
            <a:pPr marL="0" lvl="0" indent="0">
              <a:spcBef>
                <a:spcPts val="638"/>
              </a:spcBef>
              <a:spcAft>
                <a:spcPts val="0"/>
              </a:spcAft>
              <a:buNone/>
            </a:pPr>
            <a:r>
              <a:rPr lang="it-IT" sz="2000" dirty="0" smtClean="0">
                <a:latin typeface="Arial" pitchFamily="18"/>
                <a:cs typeface="Arial" pitchFamily="2"/>
              </a:rPr>
              <a:t>La </a:t>
            </a:r>
            <a:r>
              <a:rPr lang="it-IT" sz="2000" dirty="0">
                <a:latin typeface="Arial" pitchFamily="18"/>
                <a:cs typeface="Arial" pitchFamily="2"/>
              </a:rPr>
              <a:t>rivoluzione scientifica (linguaggi disciplinari)</a:t>
            </a:r>
          </a:p>
          <a:p>
            <a:pPr marL="0" lvl="0" indent="0">
              <a:spcBef>
                <a:spcPts val="638"/>
              </a:spcBef>
              <a:spcAft>
                <a:spcPts val="0"/>
              </a:spcAft>
              <a:buNone/>
            </a:pPr>
            <a:r>
              <a:rPr lang="it-IT" sz="2000" dirty="0">
                <a:latin typeface="Arial" pitchFamily="18"/>
                <a:cs typeface="Arial" pitchFamily="2"/>
              </a:rPr>
              <a:t>La rivoluzione </a:t>
            </a:r>
            <a:r>
              <a:rPr lang="it-IT" sz="2000" dirty="0" smtClean="0">
                <a:latin typeface="Arial" pitchFamily="18"/>
                <a:cs typeface="Arial" pitchFamily="2"/>
              </a:rPr>
              <a:t>industriale: dagli automi alle macchine automatiche</a:t>
            </a:r>
            <a:endParaRPr lang="it-IT" sz="2000" dirty="0">
              <a:latin typeface="Arial" pitchFamily="18"/>
              <a:cs typeface="Arial" pitchFamily="2"/>
            </a:endParaRPr>
          </a:p>
          <a:p>
            <a:pPr marL="0" indent="0">
              <a:spcBef>
                <a:spcPts val="638"/>
              </a:spcBef>
              <a:spcAft>
                <a:spcPts val="0"/>
              </a:spcAft>
              <a:buNone/>
            </a:pPr>
            <a:r>
              <a:rPr lang="it-IT" sz="2000" dirty="0">
                <a:latin typeface="Arial" pitchFamily="18"/>
                <a:cs typeface="Arial" pitchFamily="2"/>
              </a:rPr>
              <a:t>La seconda guerra mondiale: </a:t>
            </a:r>
            <a:r>
              <a:rPr lang="it-IT" sz="2000" dirty="0" smtClean="0">
                <a:latin typeface="Arial" pitchFamily="18"/>
                <a:cs typeface="Arial" pitchFamily="2"/>
              </a:rPr>
              <a:t>dai </a:t>
            </a:r>
            <a:r>
              <a:rPr lang="it-IT" sz="2000" dirty="0">
                <a:latin typeface="Arial" pitchFamily="18"/>
                <a:cs typeface="Arial" pitchFamily="2"/>
              </a:rPr>
              <a:t>calcolatori elettronici al computer</a:t>
            </a:r>
          </a:p>
          <a:p>
            <a:pPr marL="0" lvl="0" indent="0">
              <a:spcBef>
                <a:spcPts val="638"/>
              </a:spcBef>
              <a:spcAft>
                <a:spcPts val="0"/>
              </a:spcAft>
              <a:buNone/>
            </a:pPr>
            <a:endParaRPr lang="it-IT" sz="800" dirty="0">
              <a:latin typeface="Arial" pitchFamily="18"/>
              <a:cs typeface="Arial" pitchFamily="2"/>
            </a:endParaRPr>
          </a:p>
          <a:p>
            <a:pPr marL="0" lvl="0" indent="0">
              <a:spcBef>
                <a:spcPts val="638"/>
              </a:spcBef>
              <a:spcAft>
                <a:spcPts val="0"/>
              </a:spcAft>
              <a:buNone/>
            </a:pPr>
            <a:r>
              <a:rPr lang="it-IT" sz="2000" b="1" dirty="0" smtClean="0">
                <a:latin typeface="Arial" pitchFamily="18"/>
                <a:cs typeface="Arial" pitchFamily="2"/>
              </a:rPr>
              <a:t>C</a:t>
            </a:r>
            <a:r>
              <a:rPr lang="it-IT" sz="2000" b="1" dirty="0">
                <a:latin typeface="Arial" pitchFamily="18"/>
                <a:cs typeface="Arial" pitchFamily="2"/>
              </a:rPr>
              <a:t>) Periodo contemporaneo</a:t>
            </a:r>
          </a:p>
          <a:p>
            <a:pPr marL="0" lvl="0" indent="0">
              <a:spcBef>
                <a:spcPts val="638"/>
              </a:spcBef>
              <a:spcAft>
                <a:spcPts val="0"/>
              </a:spcAft>
              <a:buNone/>
            </a:pPr>
            <a:r>
              <a:rPr lang="it-IT" sz="2000" dirty="0" smtClean="0">
                <a:latin typeface="Arial" pitchFamily="18"/>
                <a:cs typeface="Arial" pitchFamily="2"/>
              </a:rPr>
              <a:t>L’Informatica</a:t>
            </a:r>
            <a:r>
              <a:rPr lang="it-IT" sz="2000" dirty="0">
                <a:latin typeface="Arial" pitchFamily="18"/>
                <a:cs typeface="Arial" pitchFamily="2"/>
              </a:rPr>
              <a:t>: disciplina scientifica e sostegno della </a:t>
            </a:r>
            <a:r>
              <a:rPr lang="it-IT" sz="2000" dirty="0" smtClean="0">
                <a:latin typeface="Arial" pitchFamily="18"/>
                <a:cs typeface="Arial" pitchFamily="2"/>
              </a:rPr>
              <a:t>globalizzazione </a:t>
            </a:r>
          </a:p>
          <a:p>
            <a:pPr marL="0" lvl="0" indent="0">
              <a:spcBef>
                <a:spcPts val="638"/>
              </a:spcBef>
              <a:spcAft>
                <a:spcPts val="0"/>
              </a:spcAft>
              <a:buNone/>
            </a:pPr>
            <a:r>
              <a:rPr lang="it-IT" sz="2000" dirty="0" smtClean="0">
                <a:latin typeface="Arial" pitchFamily="18"/>
                <a:cs typeface="Arial" pitchFamily="2"/>
              </a:rPr>
              <a:t>Problem solving, pensiero computazionale e professioni.</a:t>
            </a:r>
          </a:p>
          <a:p>
            <a:pPr marL="0" lvl="0" indent="0">
              <a:spcBef>
                <a:spcPts val="638"/>
              </a:spcBef>
              <a:spcAft>
                <a:spcPts val="0"/>
              </a:spcAft>
              <a:buNone/>
            </a:pPr>
            <a:r>
              <a:rPr lang="it-IT" sz="2000" dirty="0" smtClean="0">
                <a:latin typeface="Arial" pitchFamily="18"/>
                <a:cs typeface="Arial" pitchFamily="2"/>
              </a:rPr>
              <a:t>Analisi di un caso: insegnamento e apprendimento.</a:t>
            </a:r>
            <a:endParaRPr lang="it-IT" sz="2000" dirty="0">
              <a:latin typeface="Arial" pitchFamily="18"/>
              <a:cs typeface="Arial" pitchFamily="2"/>
            </a:endParaRPr>
          </a:p>
          <a:p>
            <a:pPr marL="0" lvl="0" indent="0">
              <a:spcBef>
                <a:spcPts val="638"/>
              </a:spcBef>
              <a:spcAft>
                <a:spcPts val="0"/>
              </a:spcAft>
              <a:buNone/>
            </a:pPr>
            <a:endParaRPr lang="it-IT" sz="24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Riassumendo-1">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457200" y="274680"/>
            <a:ext cx="8229240" cy="705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endParaRPr lang="it-IT" sz="2800" dirty="0"/>
          </a:p>
        </p:txBody>
      </p:sp>
      <p:sp>
        <p:nvSpPr>
          <p:cNvPr id="3" name="Segnaposto contenuto 2"/>
          <p:cNvSpPr txBox="1">
            <a:spLocks noGrp="1"/>
          </p:cNvSpPr>
          <p:nvPr>
            <p:ph type="body" idx="4294967295"/>
          </p:nvPr>
        </p:nvSpPr>
        <p:spPr>
          <a:xfrm>
            <a:off x="457200" y="1052640"/>
            <a:ext cx="8229240" cy="50731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108000" indent="0">
              <a:buNone/>
            </a:pPr>
            <a:r>
              <a:rPr lang="it-IT" sz="2400" dirty="0"/>
              <a:t>La suddivisione della storia in periodi è arbitraria: perché tre </a:t>
            </a:r>
            <a:r>
              <a:rPr lang="it-IT" sz="2400" dirty="0" smtClean="0"/>
              <a:t>periodi?</a:t>
            </a:r>
            <a:endParaRPr lang="it-IT" sz="2400" dirty="0"/>
          </a:p>
          <a:p>
            <a:pPr marL="108000" indent="0">
              <a:buNone/>
            </a:pPr>
            <a:r>
              <a:rPr lang="it-IT" sz="2400" dirty="0" smtClean="0"/>
              <a:t>1. Scomporre </a:t>
            </a:r>
            <a:r>
              <a:rPr lang="it-IT" sz="2400" dirty="0"/>
              <a:t>un problema, spesso </a:t>
            </a:r>
            <a:r>
              <a:rPr lang="it-IT" sz="2400" dirty="0" smtClean="0"/>
              <a:t>lo semplifica </a:t>
            </a:r>
            <a:r>
              <a:rPr lang="it-IT" sz="2400" dirty="0"/>
              <a:t>e ne facilita la soluzione. </a:t>
            </a:r>
          </a:p>
          <a:p>
            <a:pPr marL="108000" indent="0">
              <a:buNone/>
            </a:pPr>
            <a:r>
              <a:rPr lang="it-IT" sz="2400" dirty="0" smtClean="0"/>
              <a:t>2. I </a:t>
            </a:r>
            <a:r>
              <a:rPr lang="it-IT" sz="2400" dirty="0"/>
              <a:t>tre periodi esemplificano gestioni dell’informazione con regole che determinano comportamenti prevedibili.</a:t>
            </a:r>
          </a:p>
          <a:p>
            <a:pPr marL="108000" indent="0">
              <a:buNone/>
            </a:pPr>
            <a:r>
              <a:rPr lang="it-IT" sz="2400" dirty="0" smtClean="0"/>
              <a:t>3. I </a:t>
            </a:r>
            <a:r>
              <a:rPr lang="it-IT" sz="2400" dirty="0"/>
              <a:t>tre periodi hanno delle somiglianze: producono sistemi cognitivi simili.</a:t>
            </a:r>
          </a:p>
          <a:p>
            <a:pPr marL="108000" indent="0">
              <a:buNone/>
            </a:pPr>
            <a:r>
              <a:rPr lang="it-IT" sz="2400" dirty="0" smtClean="0"/>
              <a:t>4. Studiare </a:t>
            </a:r>
            <a:r>
              <a:rPr lang="it-IT" sz="2400" dirty="0"/>
              <a:t>e comprendere la successione degli eventi di un periodo può aiutare a capire e prevedere gli eventi del periodo successivo.</a:t>
            </a:r>
          </a:p>
          <a:p>
            <a:pPr marL="0" lvl="0" indent="0">
              <a:spcBef>
                <a:spcPts val="638"/>
              </a:spcBef>
              <a:spcAft>
                <a:spcPts val="0"/>
              </a:spcAft>
              <a:buNone/>
            </a:pPr>
            <a:endParaRPr lang="it-IT" i="1"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Riassumendo-2">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457200" y="274680"/>
            <a:ext cx="8229240" cy="77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endParaRPr lang="it-IT" sz="2800" dirty="0"/>
          </a:p>
        </p:txBody>
      </p:sp>
      <p:sp>
        <p:nvSpPr>
          <p:cNvPr id="3" name="Segnaposto contenuto 2"/>
          <p:cNvSpPr txBox="1">
            <a:spLocks noGrp="1"/>
          </p:cNvSpPr>
          <p:nvPr>
            <p:ph type="body" idx="4294967295"/>
          </p:nvPr>
        </p:nvSpPr>
        <p:spPr>
          <a:xfrm>
            <a:off x="457200" y="1196640"/>
            <a:ext cx="8229240" cy="49291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spcBef>
                <a:spcPts val="638"/>
              </a:spcBef>
              <a:spcAft>
                <a:spcPts val="0"/>
              </a:spcAft>
              <a:buNone/>
            </a:pPr>
            <a:endParaRPr lang="it-IT"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toria dell’informatica: l’informazione in natura">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dirty="0">
                <a:latin typeface="Comic Sans MS" pitchFamily="66"/>
              </a:rPr>
              <a:t>Storia dell’informatica: </a:t>
            </a:r>
            <a:r>
              <a:rPr lang="it-IT" sz="2000" b="1" dirty="0" smtClean="0">
                <a:latin typeface="Comic Sans MS" pitchFamily="66"/>
              </a:rPr>
              <a:t>il periodo antico</a:t>
            </a:r>
            <a:endParaRPr lang="it-IT" sz="2000" b="1" dirty="0">
              <a:latin typeface="Comic Sans MS" pitchFamily="66"/>
            </a:endParaRPr>
          </a:p>
        </p:txBody>
      </p:sp>
      <p:sp>
        <p:nvSpPr>
          <p:cNvPr id="3" name="Rectangle 3"/>
          <p:cNvSpPr txBox="1">
            <a:spLocks noGrp="1"/>
          </p:cNvSpPr>
          <p:nvPr>
            <p:ph type="body" idx="4294967295"/>
          </p:nvPr>
        </p:nvSpPr>
        <p:spPr>
          <a:xfrm>
            <a:off x="418290" y="791186"/>
            <a:ext cx="8229240" cy="5878173"/>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None/>
            </a:pPr>
            <a:r>
              <a:rPr lang="it-IT" sz="2000" dirty="0">
                <a:latin typeface="Arial" pitchFamily="18"/>
                <a:cs typeface="Arial" pitchFamily="2"/>
              </a:rPr>
              <a:t>L’informazione è presente ovunque e condiziona </a:t>
            </a:r>
            <a:r>
              <a:rPr lang="it-IT" sz="2000" dirty="0" smtClean="0">
                <a:latin typeface="Arial" pitchFamily="18"/>
                <a:cs typeface="Arial" pitchFamily="2"/>
              </a:rPr>
              <a:t>il comportamento </a:t>
            </a:r>
            <a:r>
              <a:rPr lang="it-IT" sz="2000" dirty="0">
                <a:latin typeface="Arial" pitchFamily="18"/>
                <a:cs typeface="Arial" pitchFamily="2"/>
              </a:rPr>
              <a:t>di tutto ciò che esiste nell’universo</a:t>
            </a:r>
            <a:r>
              <a:rPr lang="it-IT" sz="2000" dirty="0" smtClean="0">
                <a:latin typeface="Arial" pitchFamily="18"/>
                <a:cs typeface="Arial" pitchFamily="2"/>
              </a:rPr>
              <a:t>. </a:t>
            </a:r>
          </a:p>
          <a:p>
            <a:pPr marL="0" lvl="0" indent="0" hangingPunct="1">
              <a:lnSpc>
                <a:spcPct val="90000"/>
              </a:lnSpc>
              <a:spcBef>
                <a:spcPts val="638"/>
              </a:spcBef>
              <a:spcAft>
                <a:spcPts val="0"/>
              </a:spcAft>
              <a:buNone/>
            </a:pPr>
            <a:r>
              <a:rPr lang="it-IT" sz="2000" dirty="0" smtClean="0">
                <a:latin typeface="Arial" pitchFamily="18"/>
                <a:cs typeface="Arial" pitchFamily="2"/>
              </a:rPr>
              <a:t>La capacità dell’universo di gestire l’informazione ha prodotto i </a:t>
            </a:r>
            <a:r>
              <a:rPr lang="it-IT" sz="2000" dirty="0">
                <a:latin typeface="Arial" pitchFamily="18"/>
                <a:cs typeface="Arial" pitchFamily="2"/>
              </a:rPr>
              <a:t>tre sistemi informativi </a:t>
            </a:r>
            <a:r>
              <a:rPr lang="it-IT" sz="2000" i="1" dirty="0" smtClean="0">
                <a:latin typeface="Arial" pitchFamily="18"/>
                <a:cs typeface="Arial" pitchFamily="2"/>
              </a:rPr>
              <a:t>naturali </a:t>
            </a:r>
            <a:r>
              <a:rPr lang="it-IT" sz="2000" dirty="0" smtClean="0">
                <a:latin typeface="Arial" pitchFamily="18"/>
                <a:cs typeface="Arial" pitchFamily="2"/>
              </a:rPr>
              <a:t>determinati </a:t>
            </a:r>
            <a:r>
              <a:rPr lang="it-IT" sz="2000" dirty="0">
                <a:latin typeface="Arial" pitchFamily="18"/>
                <a:cs typeface="Arial" pitchFamily="2"/>
              </a:rPr>
              <a:t>da gravità, elettromagnetismo e forze nucleari.</a:t>
            </a:r>
          </a:p>
          <a:p>
            <a:pPr marL="0" lvl="0" indent="0" hangingPunct="1">
              <a:lnSpc>
                <a:spcPct val="90000"/>
              </a:lnSpc>
              <a:spcBef>
                <a:spcPts val="638"/>
              </a:spcBef>
              <a:spcAft>
                <a:spcPts val="0"/>
              </a:spcAft>
              <a:buNone/>
            </a:pPr>
            <a:endParaRPr lang="it-IT" sz="800" i="1" dirty="0">
              <a:latin typeface="Arial" pitchFamily="18"/>
              <a:cs typeface="Arial" pitchFamily="2"/>
            </a:endParaRPr>
          </a:p>
          <a:p>
            <a:pPr marL="0" lvl="0" indent="0" hangingPunct="1">
              <a:lnSpc>
                <a:spcPct val="90000"/>
              </a:lnSpc>
              <a:spcBef>
                <a:spcPts val="638"/>
              </a:spcBef>
              <a:spcAft>
                <a:spcPts val="0"/>
              </a:spcAft>
              <a:buNone/>
            </a:pPr>
            <a:r>
              <a:rPr lang="it-IT" sz="2000" b="1" i="1" dirty="0" smtClean="0">
                <a:latin typeface="Arial" pitchFamily="18"/>
                <a:cs typeface="Arial" pitchFamily="2"/>
              </a:rPr>
              <a:t>1.Fisica </a:t>
            </a:r>
            <a:r>
              <a:rPr lang="it-IT" sz="2000" b="1" i="1" dirty="0">
                <a:latin typeface="Arial" pitchFamily="18"/>
                <a:cs typeface="Arial" pitchFamily="2"/>
              </a:rPr>
              <a:t>e </a:t>
            </a:r>
            <a:r>
              <a:rPr lang="it-IT" sz="2000" b="1" i="1" dirty="0" smtClean="0">
                <a:latin typeface="Arial" pitchFamily="18"/>
                <a:cs typeface="Arial" pitchFamily="2"/>
              </a:rPr>
              <a:t>chimica  (il ciclo di vita delle stelle);</a:t>
            </a:r>
            <a:endParaRPr lang="it-IT" sz="2000" b="1" i="1" dirty="0">
              <a:latin typeface="Arial" pitchFamily="18"/>
              <a:cs typeface="Arial" pitchFamily="2"/>
            </a:endParaRPr>
          </a:p>
          <a:p>
            <a:pPr marL="0" lvl="0" indent="0" hangingPunct="1">
              <a:lnSpc>
                <a:spcPct val="90000"/>
              </a:lnSpc>
              <a:spcBef>
                <a:spcPts val="638"/>
              </a:spcBef>
              <a:spcAft>
                <a:spcPts val="0"/>
              </a:spcAft>
              <a:buNone/>
            </a:pPr>
            <a:r>
              <a:rPr lang="it-IT" sz="2000" b="1" i="1" dirty="0" smtClean="0">
                <a:latin typeface="Arial" pitchFamily="18"/>
                <a:cs typeface="Arial" pitchFamily="2"/>
              </a:rPr>
              <a:t>2.Biologia (ciclo di vita delle cellule e DNA)</a:t>
            </a:r>
          </a:p>
          <a:p>
            <a:pPr marL="0" lvl="0" indent="0" hangingPunct="1">
              <a:lnSpc>
                <a:spcPct val="90000"/>
              </a:lnSpc>
              <a:spcBef>
                <a:spcPts val="638"/>
              </a:spcBef>
              <a:spcAft>
                <a:spcPts val="0"/>
              </a:spcAft>
              <a:buNone/>
            </a:pPr>
            <a:r>
              <a:rPr lang="it-IT" sz="2000" b="1" i="1" dirty="0" smtClean="0">
                <a:latin typeface="Arial" pitchFamily="18"/>
                <a:cs typeface="Arial" pitchFamily="2"/>
              </a:rPr>
              <a:t>3.Homo sapiens (sistema nervoso)</a:t>
            </a:r>
          </a:p>
          <a:p>
            <a:pPr marL="0" lvl="0" indent="0" hangingPunct="1">
              <a:lnSpc>
                <a:spcPct val="90000"/>
              </a:lnSpc>
              <a:spcBef>
                <a:spcPts val="638"/>
              </a:spcBef>
              <a:spcAft>
                <a:spcPts val="0"/>
              </a:spcAft>
              <a:buNone/>
            </a:pPr>
            <a:endParaRPr lang="it-IT" sz="800" dirty="0" smtClean="0">
              <a:latin typeface="Arial" pitchFamily="18"/>
              <a:cs typeface="Arial" pitchFamily="2"/>
            </a:endParaRPr>
          </a:p>
          <a:p>
            <a:pPr marL="0" lvl="0" indent="0" hangingPunct="1">
              <a:lnSpc>
                <a:spcPct val="90000"/>
              </a:lnSpc>
              <a:spcBef>
                <a:spcPts val="638"/>
              </a:spcBef>
              <a:spcAft>
                <a:spcPts val="0"/>
              </a:spcAft>
              <a:buNone/>
            </a:pPr>
            <a:r>
              <a:rPr lang="it-IT" sz="2000" b="1" dirty="0" smtClean="0">
                <a:latin typeface="Arial" pitchFamily="18"/>
                <a:cs typeface="Arial" pitchFamily="2"/>
              </a:rPr>
              <a:t>Una evoluzione simile si verificherà nel periodo storico successivo con la invenzione di regole artificiali per gestire l’informazione e con l’avvento del </a:t>
            </a:r>
            <a:r>
              <a:rPr lang="it-IT" sz="2000" b="1" i="1" dirty="0" smtClean="0">
                <a:latin typeface="Arial" pitchFamily="18"/>
                <a:cs typeface="Arial" pitchFamily="2"/>
              </a:rPr>
              <a:t>computer</a:t>
            </a:r>
            <a:r>
              <a:rPr lang="it-IT" sz="2000" dirty="0" smtClean="0">
                <a:latin typeface="Arial" pitchFamily="18"/>
                <a:cs typeface="Arial" pitchFamily="2"/>
              </a:rPr>
              <a:t>.</a:t>
            </a:r>
            <a:endParaRPr lang="it-IT" sz="2000" dirty="0">
              <a:latin typeface="Arial" pitchFamily="18"/>
              <a:cs typeface="Arial" pitchFamily="2"/>
            </a:endParaRPr>
          </a:p>
          <a:p>
            <a:pPr marL="0" lvl="0" indent="0" hangingPunct="1">
              <a:lnSpc>
                <a:spcPct val="90000"/>
              </a:lnSpc>
              <a:spcBef>
                <a:spcPts val="638"/>
              </a:spcBef>
              <a:spcAft>
                <a:spcPts val="0"/>
              </a:spcAft>
              <a:buNone/>
            </a:pPr>
            <a:endParaRPr lang="it-IT" sz="800" dirty="0">
              <a:latin typeface="Arial" pitchFamily="18"/>
              <a:cs typeface="Arial" pitchFamily="2"/>
            </a:endParaRPr>
          </a:p>
          <a:p>
            <a:pPr marL="0" lvl="0" indent="0" hangingPunct="1">
              <a:lnSpc>
                <a:spcPct val="90000"/>
              </a:lnSpc>
              <a:spcBef>
                <a:spcPts val="638"/>
              </a:spcBef>
              <a:spcAft>
                <a:spcPts val="0"/>
              </a:spcAft>
              <a:buNone/>
            </a:pPr>
            <a:r>
              <a:rPr lang="it-IT" sz="2000" dirty="0" smtClean="0">
                <a:latin typeface="Arial" pitchFamily="18"/>
                <a:cs typeface="Arial" pitchFamily="2"/>
              </a:rPr>
              <a:t>1)Appendice-1-0 </a:t>
            </a:r>
            <a:r>
              <a:rPr lang="it-IT" sz="2000" dirty="0">
                <a:latin typeface="Arial" pitchFamily="18"/>
                <a:cs typeface="Arial" pitchFamily="2"/>
              </a:rPr>
              <a:t>(I tre sistemi informativi)</a:t>
            </a:r>
          </a:p>
          <a:p>
            <a:pPr marL="0" lvl="0" indent="0" hangingPunct="1">
              <a:lnSpc>
                <a:spcPct val="90000"/>
              </a:lnSpc>
              <a:spcBef>
                <a:spcPts val="638"/>
              </a:spcBef>
              <a:spcAft>
                <a:spcPts val="0"/>
              </a:spcAft>
              <a:buNone/>
            </a:pPr>
            <a:r>
              <a:rPr lang="it-IT" sz="2000" smtClean="0">
                <a:latin typeface="Arial" pitchFamily="18"/>
                <a:cs typeface="Arial" pitchFamily="2"/>
              </a:rPr>
              <a:t>2)Appendice-1-1 </a:t>
            </a:r>
            <a:r>
              <a:rPr lang="it-IT" sz="2000" dirty="0">
                <a:latin typeface="Arial" pitchFamily="18"/>
                <a:cs typeface="Arial" pitchFamily="2"/>
              </a:rPr>
              <a:t>(Tavola di Mendeleiev))</a:t>
            </a:r>
          </a:p>
          <a:p>
            <a:pPr marL="0" lvl="0" indent="0" hangingPunct="1">
              <a:lnSpc>
                <a:spcPct val="90000"/>
              </a:lnSpc>
              <a:spcBef>
                <a:spcPts val="638"/>
              </a:spcBef>
              <a:spcAft>
                <a:spcPts val="0"/>
              </a:spcAft>
              <a:buNone/>
            </a:pPr>
            <a:r>
              <a:rPr lang="it-IT" sz="2000" dirty="0">
                <a:latin typeface="Arial" pitchFamily="18"/>
                <a:cs typeface="Arial" pitchFamily="2"/>
              </a:rPr>
              <a:t>3) Hans Christian von Baeyer</a:t>
            </a:r>
            <a:r>
              <a:rPr lang="it-IT" sz="2000" dirty="0" smtClean="0">
                <a:latin typeface="Arial" pitchFamily="18"/>
                <a:cs typeface="Arial" pitchFamily="2"/>
              </a:rPr>
              <a:t>: INFORMATION</a:t>
            </a:r>
            <a:r>
              <a:rPr lang="it-IT" sz="2000" dirty="0">
                <a:latin typeface="Arial" pitchFamily="18"/>
                <a:cs typeface="Arial" pitchFamily="2"/>
              </a:rPr>
              <a:t>: The new Language of </a:t>
            </a:r>
            <a:r>
              <a:rPr lang="it-IT" sz="2000" dirty="0" smtClean="0">
                <a:latin typeface="Arial" pitchFamily="18"/>
                <a:cs typeface="Arial" pitchFamily="2"/>
              </a:rPr>
              <a:t>Science-Harvard </a:t>
            </a:r>
            <a:r>
              <a:rPr lang="it-IT" sz="2000" dirty="0">
                <a:latin typeface="Arial" pitchFamily="18"/>
                <a:cs typeface="Arial" pitchFamily="2"/>
              </a:rPr>
              <a:t>University Press</a:t>
            </a:r>
          </a:p>
          <a:p>
            <a:pPr marL="0" lvl="0" indent="0" hangingPunct="1">
              <a:lnSpc>
                <a:spcPct val="90000"/>
              </a:lnSpc>
              <a:spcBef>
                <a:spcPts val="638"/>
              </a:spcBef>
              <a:spcAft>
                <a:spcPts val="0"/>
              </a:spcAft>
              <a:buNone/>
            </a:pPr>
            <a:r>
              <a:rPr lang="it-IT" sz="2000" dirty="0">
                <a:latin typeface="Arial" pitchFamily="18"/>
                <a:cs typeface="Arial" pitchFamily="2"/>
              </a:rPr>
              <a:t>4) Galileo: ..</a:t>
            </a:r>
            <a:r>
              <a:rPr lang="it-IT" sz="2000" i="1" dirty="0">
                <a:latin typeface="Arial" pitchFamily="18"/>
                <a:cs typeface="Arial" pitchFamily="2"/>
              </a:rPr>
              <a:t>la natura è scritta in linguaggio </a:t>
            </a:r>
            <a:r>
              <a:rPr lang="it-IT" sz="2000" i="1" dirty="0" smtClean="0">
                <a:latin typeface="Arial" pitchFamily="18"/>
                <a:cs typeface="Arial" pitchFamily="2"/>
              </a:rPr>
              <a:t>matematico (?)</a:t>
            </a:r>
            <a:r>
              <a:rPr lang="it-IT" sz="2000" dirty="0" smtClean="0">
                <a:latin typeface="Arial" pitchFamily="18"/>
                <a:cs typeface="Arial" pitchFamily="2"/>
              </a:rPr>
              <a:t>.</a:t>
            </a:r>
            <a:endParaRPr lang="it-IT" sz="2000" dirty="0">
              <a:latin typeface="Arial" pitchFamily="18"/>
              <a:cs typeface="Arial" pitchFamily="2"/>
            </a:endParaRPr>
          </a:p>
          <a:p>
            <a:pPr marL="0" lvl="0" indent="0" hangingPunct="1">
              <a:lnSpc>
                <a:spcPct val="90000"/>
              </a:lnSpc>
              <a:spcBef>
                <a:spcPts val="638"/>
              </a:spcBef>
              <a:spcAft>
                <a:spcPts val="0"/>
              </a:spcAft>
              <a:buNone/>
            </a:pPr>
            <a:endParaRPr lang="it-IT" sz="24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toria dell’informatica: l’informazione in natura">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dirty="0">
                <a:latin typeface="Comic Sans MS" pitchFamily="66"/>
              </a:rPr>
              <a:t>Storia dell’informatica: </a:t>
            </a:r>
            <a:r>
              <a:rPr lang="it-IT" sz="2000" b="1" dirty="0" smtClean="0">
                <a:latin typeface="Comic Sans MS" pitchFamily="66"/>
              </a:rPr>
              <a:t>l’homo sapiens</a:t>
            </a:r>
            <a:endParaRPr lang="it-IT" sz="2000" b="1" dirty="0">
              <a:latin typeface="Comic Sans MS" pitchFamily="66"/>
            </a:endParaRPr>
          </a:p>
        </p:txBody>
      </p:sp>
      <p:sp>
        <p:nvSpPr>
          <p:cNvPr id="3" name="Rectangle 3"/>
          <p:cNvSpPr txBox="1">
            <a:spLocks noGrp="1"/>
          </p:cNvSpPr>
          <p:nvPr>
            <p:ph type="body" idx="4294967295"/>
          </p:nvPr>
        </p:nvSpPr>
        <p:spPr>
          <a:xfrm>
            <a:off x="457200" y="836640"/>
            <a:ext cx="8229240" cy="52891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None/>
            </a:pPr>
            <a:r>
              <a:rPr lang="it-IT" sz="2400">
                <a:latin typeface="Arial" pitchFamily="18"/>
                <a:cs typeface="Arial" pitchFamily="2"/>
              </a:rPr>
              <a:t>Con la comparsa della specie </a:t>
            </a:r>
            <a:r>
              <a:rPr lang="it-IT" sz="2400" i="1">
                <a:latin typeface="Arial" pitchFamily="18"/>
                <a:cs typeface="Arial" pitchFamily="2"/>
              </a:rPr>
              <a:t>homo sapiens</a:t>
            </a:r>
            <a:r>
              <a:rPr lang="it-IT" sz="2400">
                <a:latin typeface="Arial" pitchFamily="18"/>
                <a:cs typeface="Arial" pitchFamily="2"/>
              </a:rPr>
              <a:t>, sono emerse</a:t>
            </a:r>
          </a:p>
          <a:p>
            <a:pPr marL="0" lvl="0" indent="0" hangingPunct="1">
              <a:lnSpc>
                <a:spcPct val="90000"/>
              </a:lnSpc>
              <a:spcBef>
                <a:spcPts val="638"/>
              </a:spcBef>
              <a:spcAft>
                <a:spcPts val="0"/>
              </a:spcAft>
              <a:buNone/>
            </a:pPr>
            <a:r>
              <a:rPr lang="it-IT" sz="2400">
                <a:latin typeface="Arial" pitchFamily="18"/>
                <a:cs typeface="Arial" pitchFamily="2"/>
              </a:rPr>
              <a:t>nuove forme di </a:t>
            </a:r>
            <a:r>
              <a:rPr lang="it-IT" sz="2400" b="1" u="sng">
                <a:latin typeface="Arial" pitchFamily="18"/>
                <a:cs typeface="Arial" pitchFamily="2"/>
              </a:rPr>
              <a:t>informazione</a:t>
            </a:r>
            <a:r>
              <a:rPr lang="it-IT" sz="2400">
                <a:latin typeface="Arial" pitchFamily="18"/>
                <a:cs typeface="Arial" pitchFamily="2"/>
              </a:rPr>
              <a:t> e </a:t>
            </a:r>
            <a:r>
              <a:rPr lang="it-IT" sz="2400" b="1" u="sng">
                <a:latin typeface="Arial" pitchFamily="18"/>
                <a:cs typeface="Arial" pitchFamily="2"/>
              </a:rPr>
              <a:t>comunicazione</a:t>
            </a:r>
            <a:r>
              <a:rPr lang="it-IT" sz="2400">
                <a:latin typeface="Arial" pitchFamily="18"/>
                <a:cs typeface="Arial" pitchFamily="2"/>
              </a:rPr>
              <a:t> fondate</a:t>
            </a:r>
          </a:p>
          <a:p>
            <a:pPr marL="0" lvl="0" indent="0" hangingPunct="1">
              <a:lnSpc>
                <a:spcPct val="90000"/>
              </a:lnSpc>
              <a:spcBef>
                <a:spcPts val="638"/>
              </a:spcBef>
              <a:spcAft>
                <a:spcPts val="0"/>
              </a:spcAft>
              <a:buNone/>
            </a:pPr>
            <a:r>
              <a:rPr lang="it-IT" sz="2400">
                <a:latin typeface="Arial" pitchFamily="18"/>
                <a:cs typeface="Arial" pitchFamily="2"/>
              </a:rPr>
              <a:t>sull’utilizzo di un </a:t>
            </a:r>
            <a:r>
              <a:rPr lang="it-IT" sz="2400" u="sng">
                <a:latin typeface="Arial" pitchFamily="18"/>
                <a:cs typeface="Arial" pitchFamily="2"/>
              </a:rPr>
              <a:t>linguaggio articolato</a:t>
            </a:r>
            <a:r>
              <a:rPr lang="it-IT" sz="2400">
                <a:latin typeface="Arial" pitchFamily="18"/>
                <a:cs typeface="Arial" pitchFamily="2"/>
              </a:rPr>
              <a:t>.</a:t>
            </a:r>
          </a:p>
          <a:p>
            <a:pPr marL="0" lvl="0" indent="0" hangingPunct="1">
              <a:lnSpc>
                <a:spcPct val="90000"/>
              </a:lnSpc>
              <a:spcBef>
                <a:spcPts val="638"/>
              </a:spcBef>
              <a:spcAft>
                <a:spcPts val="0"/>
              </a:spcAft>
              <a:buNone/>
            </a:pPr>
            <a:endParaRPr lang="it-IT" sz="2400">
              <a:latin typeface="Arial" pitchFamily="18"/>
              <a:cs typeface="Arial" pitchFamily="2"/>
            </a:endParaRPr>
          </a:p>
          <a:p>
            <a:pPr marL="0" lvl="0" indent="0" hangingPunct="1">
              <a:lnSpc>
                <a:spcPct val="90000"/>
              </a:lnSpc>
              <a:spcBef>
                <a:spcPts val="638"/>
              </a:spcBef>
              <a:spcAft>
                <a:spcPts val="0"/>
              </a:spcAft>
              <a:buNone/>
            </a:pPr>
            <a:r>
              <a:rPr lang="it-IT" sz="2400">
                <a:latin typeface="Arial" pitchFamily="18"/>
                <a:cs typeface="Arial" pitchFamily="2"/>
              </a:rPr>
              <a:t>1) Francessco Ferretti, Ines Adornetti</a:t>
            </a:r>
          </a:p>
          <a:p>
            <a:pPr marL="0" lvl="0" indent="0" hangingPunct="1">
              <a:lnSpc>
                <a:spcPct val="90000"/>
              </a:lnSpc>
              <a:spcBef>
                <a:spcPts val="638"/>
              </a:spcBef>
              <a:spcAft>
                <a:spcPts val="0"/>
              </a:spcAft>
              <a:buNone/>
            </a:pPr>
            <a:r>
              <a:rPr lang="it-IT" sz="2400">
                <a:latin typeface="Arial" pitchFamily="18"/>
                <a:cs typeface="Arial" pitchFamily="2"/>
              </a:rPr>
              <a:t>Dalla comunicazione al linguaggio. Mondadori Università</a:t>
            </a:r>
          </a:p>
          <a:p>
            <a:pPr marL="0" lvl="0" indent="0" hangingPunct="1">
              <a:lnSpc>
                <a:spcPct val="90000"/>
              </a:lnSpc>
              <a:spcBef>
                <a:spcPts val="638"/>
              </a:spcBef>
              <a:spcAft>
                <a:spcPts val="0"/>
              </a:spcAft>
              <a:buNone/>
            </a:pPr>
            <a:r>
              <a:rPr lang="it-IT" sz="2400">
                <a:latin typeface="Arial" pitchFamily="18"/>
                <a:cs typeface="Arial" pitchFamily="2"/>
              </a:rPr>
              <a:t>2) Robin Dunbar</a:t>
            </a:r>
          </a:p>
          <a:p>
            <a:pPr marL="0" lvl="0" indent="0" hangingPunct="1">
              <a:lnSpc>
                <a:spcPct val="90000"/>
              </a:lnSpc>
              <a:spcBef>
                <a:spcPts val="638"/>
              </a:spcBef>
              <a:spcAft>
                <a:spcPts val="0"/>
              </a:spcAft>
              <a:buNone/>
            </a:pPr>
            <a:r>
              <a:rPr lang="it-IT" sz="2400">
                <a:latin typeface="Arial" pitchFamily="18"/>
                <a:cs typeface="Arial" pitchFamily="2"/>
              </a:rPr>
              <a:t>Dalla nascita del linguaggio alla Babele delle lingue</a:t>
            </a:r>
          </a:p>
          <a:p>
            <a:pPr marL="0" lvl="0" indent="0" hangingPunct="1">
              <a:lnSpc>
                <a:spcPct val="90000"/>
              </a:lnSpc>
              <a:spcBef>
                <a:spcPts val="638"/>
              </a:spcBef>
              <a:spcAft>
                <a:spcPts val="0"/>
              </a:spcAft>
              <a:buNone/>
            </a:pPr>
            <a:r>
              <a:rPr lang="it-IT" sz="2400">
                <a:latin typeface="Arial" pitchFamily="18"/>
                <a:cs typeface="Arial" pitchFamily="2"/>
              </a:rPr>
              <a:t>Longanesi</a:t>
            </a:r>
          </a:p>
          <a:p>
            <a:pPr marL="0" lvl="0" indent="0" hangingPunct="1">
              <a:lnSpc>
                <a:spcPct val="90000"/>
              </a:lnSpc>
              <a:spcBef>
                <a:spcPts val="638"/>
              </a:spcBef>
              <a:spcAft>
                <a:spcPts val="0"/>
              </a:spcAft>
              <a:buNone/>
            </a:pPr>
            <a:r>
              <a:rPr lang="it-IT" sz="2400">
                <a:latin typeface="Arial" pitchFamily="18"/>
                <a:cs typeface="Arial" pitchFamily="2"/>
              </a:rPr>
              <a:t>3) Simone Martini. </a:t>
            </a:r>
            <a:r>
              <a:rPr lang="it-IT" sz="2400" i="1">
                <a:latin typeface="Arial" pitchFamily="18"/>
                <a:cs typeface="Arial" pitchFamily="2"/>
              </a:rPr>
              <a:t>Elogio di Babele</a:t>
            </a:r>
            <a:r>
              <a:rPr lang="it-IT" sz="2400">
                <a:latin typeface="Arial" pitchFamily="18"/>
                <a:cs typeface="Arial" pitchFamily="2"/>
              </a:rPr>
              <a:t>. Mondo Digitale, no. 2 - giugno 2008, 17-23.</a:t>
            </a:r>
          </a:p>
          <a:p>
            <a:pPr marL="0" lvl="0" indent="0" hangingPunct="1">
              <a:lnSpc>
                <a:spcPct val="90000"/>
              </a:lnSpc>
              <a:spcBef>
                <a:spcPts val="638"/>
              </a:spcBef>
              <a:spcAft>
                <a:spcPts val="0"/>
              </a:spcAft>
              <a:buNone/>
            </a:pPr>
            <a:endParaRPr lang="it-IT" sz="2400">
              <a:latin typeface="Arial" pitchFamily="18"/>
              <a:cs typeface="Arial" pitchFamily="2"/>
            </a:endParaRPr>
          </a:p>
          <a:p>
            <a:pPr marL="0" lvl="0" indent="0" hangingPunct="1">
              <a:lnSpc>
                <a:spcPct val="90000"/>
              </a:lnSpc>
              <a:spcBef>
                <a:spcPts val="638"/>
              </a:spcBef>
              <a:spcAft>
                <a:spcPts val="0"/>
              </a:spcAft>
              <a:buNone/>
            </a:pPr>
            <a:endParaRPr lang="it-IT" sz="2400">
              <a:latin typeface="Arial" pitchFamily="18"/>
              <a:cs typeface="Arial" pitchFamily="2"/>
            </a:endParaRPr>
          </a:p>
          <a:p>
            <a:pPr marL="0" lvl="0" indent="0" hangingPunct="1">
              <a:lnSpc>
                <a:spcPct val="90000"/>
              </a:lnSpc>
              <a:spcBef>
                <a:spcPts val="638"/>
              </a:spcBef>
              <a:spcAft>
                <a:spcPts val="0"/>
              </a:spcAft>
              <a:buNone/>
            </a:pPr>
            <a:r>
              <a:rPr lang="it-IT" sz="2400">
                <a:latin typeface="Arial" pitchFamily="18"/>
                <a:cs typeface="Arial" pitchFamily="2"/>
              </a:rPr>
              <a:t> </a:t>
            </a:r>
          </a:p>
          <a:p>
            <a:pPr marL="0" lvl="0" indent="0" hangingPunct="1">
              <a:lnSpc>
                <a:spcPct val="90000"/>
              </a:lnSpc>
              <a:spcBef>
                <a:spcPts val="638"/>
              </a:spcBef>
              <a:spcAft>
                <a:spcPts val="0"/>
              </a:spcAft>
              <a:buNone/>
            </a:pPr>
            <a:endParaRPr lang="it-IT" sz="240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toria dell’informatica: prospettiva linguistica">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a:t>
            </a:r>
            <a:r>
              <a:rPr lang="it-IT" sz="1800" b="1" u="sng">
                <a:latin typeface="Comic Sans MS" pitchFamily="66"/>
              </a:rPr>
              <a:t>prospettiva linguistica</a:t>
            </a:r>
          </a:p>
        </p:txBody>
      </p:sp>
      <p:sp>
        <p:nvSpPr>
          <p:cNvPr id="3" name="Rectangle 3"/>
          <p:cNvSpPr txBox="1">
            <a:spLocks noGrp="1"/>
          </p:cNvSpPr>
          <p:nvPr>
            <p:ph type="body" idx="4294967295"/>
          </p:nvPr>
        </p:nvSpPr>
        <p:spPr>
          <a:xfrm>
            <a:off x="522359" y="793800"/>
            <a:ext cx="8229240" cy="52891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80000"/>
              </a:lnSpc>
              <a:spcBef>
                <a:spcPts val="638"/>
              </a:spcBef>
              <a:spcAft>
                <a:spcPts val="0"/>
              </a:spcAft>
              <a:buNone/>
            </a:pPr>
            <a:r>
              <a:rPr lang="it-IT" sz="2000" dirty="0">
                <a:latin typeface="Arial" pitchFamily="18"/>
                <a:cs typeface="Arial" pitchFamily="2"/>
              </a:rPr>
              <a:t>La civiltà (umana) comincia con la nascita del linguaggio. Si formano le tribù fino a diventare stati. Emerge l’esigenza di ricordare e di demandare e trasmettere  compiti: compare la scrittura</a:t>
            </a:r>
            <a:r>
              <a:rPr lang="it-IT" sz="2400" dirty="0" smtClean="0">
                <a:latin typeface="Arial" pitchFamily="18"/>
                <a:cs typeface="Arial" pitchFamily="2"/>
              </a:rPr>
              <a:t>.</a:t>
            </a:r>
            <a:r>
              <a:rPr lang="it-IT" sz="1600" dirty="0" smtClean="0">
                <a:latin typeface="Arial" pitchFamily="18"/>
                <a:cs typeface="Arial" pitchFamily="2"/>
              </a:rPr>
              <a:t>(clan, tribù, stato; l’uomo </a:t>
            </a:r>
            <a:r>
              <a:rPr lang="it-IT" sz="1600" dirty="0">
                <a:latin typeface="Arial" pitchFamily="18"/>
                <a:cs typeface="Arial" pitchFamily="2"/>
              </a:rPr>
              <a:t>ha imparato a usare un </a:t>
            </a:r>
            <a:r>
              <a:rPr lang="it-IT" sz="1600" dirty="0" smtClean="0">
                <a:latin typeface="Arial" pitchFamily="18"/>
                <a:cs typeface="Arial" pitchFamily="2"/>
              </a:rPr>
              <a:t>linguaggio)</a:t>
            </a:r>
            <a:endParaRPr lang="it-IT" sz="1600" dirty="0">
              <a:latin typeface="Arial" pitchFamily="18"/>
              <a:cs typeface="Arial" pitchFamily="2"/>
            </a:endParaRPr>
          </a:p>
          <a:p>
            <a:pPr marL="0" lvl="0" indent="0" hangingPunct="1">
              <a:lnSpc>
                <a:spcPct val="80000"/>
              </a:lnSpc>
              <a:spcBef>
                <a:spcPts val="638"/>
              </a:spcBef>
              <a:spcAft>
                <a:spcPts val="0"/>
              </a:spcAft>
              <a:buNone/>
            </a:pPr>
            <a:endParaRPr lang="it-IT" sz="800" dirty="0">
              <a:latin typeface="Arial" pitchFamily="18"/>
              <a:cs typeface="Arial" pitchFamily="2"/>
            </a:endParaRPr>
          </a:p>
          <a:p>
            <a:pPr marL="0" lvl="0" indent="0" hangingPunct="1">
              <a:lnSpc>
                <a:spcPct val="80000"/>
              </a:lnSpc>
              <a:spcBef>
                <a:spcPts val="638"/>
              </a:spcBef>
              <a:spcAft>
                <a:spcPts val="0"/>
              </a:spcAft>
              <a:buNone/>
            </a:pPr>
            <a:r>
              <a:rPr lang="it-IT" sz="2000" dirty="0">
                <a:latin typeface="Arial" pitchFamily="18"/>
                <a:cs typeface="Arial" pitchFamily="2"/>
              </a:rPr>
              <a:t>Col diffondersi di testi scritti </a:t>
            </a:r>
            <a:r>
              <a:rPr lang="it-IT" sz="2000" dirty="0" smtClean="0">
                <a:latin typeface="Arial" pitchFamily="18"/>
                <a:cs typeface="Arial" pitchFamily="2"/>
              </a:rPr>
              <a:t>(commerciali, letterari</a:t>
            </a:r>
            <a:r>
              <a:rPr lang="it-IT" sz="2000" dirty="0">
                <a:latin typeface="Arial" pitchFamily="18"/>
                <a:cs typeface="Arial" pitchFamily="2"/>
              </a:rPr>
              <a:t>, scientifici, normativi, economici,…) emerge l’esigenza di regole effettive per produrre testi corretti e convincenti, interpretarne i contenuti, eseguire calcoli</a:t>
            </a:r>
            <a:r>
              <a:rPr lang="it-IT" sz="1600" dirty="0">
                <a:latin typeface="Arial" pitchFamily="18"/>
                <a:cs typeface="Arial" pitchFamily="2"/>
              </a:rPr>
              <a:t>. (l’uomo ha imparato a servirsi della </a:t>
            </a:r>
            <a:r>
              <a:rPr lang="it-IT" sz="1600" dirty="0" smtClean="0">
                <a:latin typeface="Arial" pitchFamily="18"/>
                <a:cs typeface="Arial" pitchFamily="2"/>
              </a:rPr>
              <a:t>scrittura; letteratura, astronomia, aritmetica, geometria, logica)</a:t>
            </a:r>
            <a:endParaRPr lang="it-IT" sz="1600" dirty="0">
              <a:latin typeface="Arial" pitchFamily="18"/>
              <a:cs typeface="Arial" pitchFamily="2"/>
            </a:endParaRPr>
          </a:p>
          <a:p>
            <a:pPr marL="0" lvl="0" indent="0" hangingPunct="1">
              <a:lnSpc>
                <a:spcPct val="80000"/>
              </a:lnSpc>
              <a:spcBef>
                <a:spcPts val="638"/>
              </a:spcBef>
              <a:spcAft>
                <a:spcPts val="0"/>
              </a:spcAft>
              <a:buNone/>
            </a:pPr>
            <a:endParaRPr lang="it-IT" sz="1200" dirty="0">
              <a:latin typeface="Arial" pitchFamily="18"/>
              <a:cs typeface="Arial" pitchFamily="2"/>
            </a:endParaRPr>
          </a:p>
          <a:p>
            <a:pPr marL="0" lvl="0" indent="0" hangingPunct="1">
              <a:lnSpc>
                <a:spcPct val="80000"/>
              </a:lnSpc>
              <a:spcBef>
                <a:spcPts val="638"/>
              </a:spcBef>
              <a:spcAft>
                <a:spcPts val="0"/>
              </a:spcAft>
              <a:buNone/>
            </a:pPr>
            <a:r>
              <a:rPr lang="it-IT" sz="2000" dirty="0">
                <a:latin typeface="Arial" pitchFamily="18"/>
                <a:cs typeface="Arial" pitchFamily="2"/>
              </a:rPr>
              <a:t>Con l’aumentare della complessità, emerge l’esigenza di disporre di strumenti e metodi che aiutino nella soluzione di problemi</a:t>
            </a:r>
            <a:r>
              <a:rPr lang="it-IT" sz="2400" dirty="0">
                <a:latin typeface="Arial" pitchFamily="18"/>
                <a:cs typeface="Arial" pitchFamily="2"/>
              </a:rPr>
              <a:t>. </a:t>
            </a:r>
            <a:r>
              <a:rPr lang="it-IT" sz="1600" dirty="0">
                <a:latin typeface="Arial" pitchFamily="18"/>
                <a:cs typeface="Arial" pitchFamily="2"/>
              </a:rPr>
              <a:t>(l’uomo ha imparato ad accumulare conoscenza, a fare scienza e a usare la scienza)</a:t>
            </a:r>
          </a:p>
          <a:p>
            <a:pPr marL="0" lvl="0" indent="0" hangingPunct="1">
              <a:lnSpc>
                <a:spcPct val="80000"/>
              </a:lnSpc>
              <a:spcBef>
                <a:spcPts val="638"/>
              </a:spcBef>
              <a:spcAft>
                <a:spcPts val="0"/>
              </a:spcAft>
              <a:buNone/>
            </a:pPr>
            <a:endParaRPr lang="it-IT" sz="1200" dirty="0">
              <a:latin typeface="Arial" pitchFamily="18"/>
              <a:cs typeface="Arial" pitchFamily="2"/>
            </a:endParaRPr>
          </a:p>
          <a:p>
            <a:pPr marL="0" lvl="0" indent="0" hangingPunct="1">
              <a:lnSpc>
                <a:spcPct val="80000"/>
              </a:lnSpc>
              <a:spcBef>
                <a:spcPts val="638"/>
              </a:spcBef>
              <a:spcAft>
                <a:spcPts val="0"/>
              </a:spcAft>
              <a:buNone/>
            </a:pPr>
            <a:r>
              <a:rPr lang="it-IT" sz="2000" dirty="0">
                <a:latin typeface="Arial" pitchFamily="18"/>
                <a:cs typeface="Arial" pitchFamily="2"/>
              </a:rPr>
              <a:t>Al termine di un percorso </a:t>
            </a:r>
            <a:r>
              <a:rPr lang="it-IT" sz="2000" dirty="0" smtClean="0">
                <a:latin typeface="Arial" pitchFamily="18"/>
                <a:cs typeface="Arial" pitchFamily="2"/>
              </a:rPr>
              <a:t>scientifico e culturale durato </a:t>
            </a:r>
            <a:r>
              <a:rPr lang="it-IT" sz="2000" dirty="0">
                <a:latin typeface="Arial" pitchFamily="18"/>
                <a:cs typeface="Arial" pitchFamily="2"/>
              </a:rPr>
              <a:t>decine di migliaia di anni, dalla scienza e dalla tecnologia emerge l’informatica</a:t>
            </a:r>
            <a:r>
              <a:rPr lang="it-IT" sz="2400" dirty="0">
                <a:latin typeface="Arial" pitchFamily="18"/>
                <a:cs typeface="Arial" pitchFamily="2"/>
              </a:rPr>
              <a:t>. </a:t>
            </a:r>
            <a:r>
              <a:rPr lang="it-IT" sz="1600" dirty="0">
                <a:latin typeface="Arial" pitchFamily="18"/>
                <a:cs typeface="Arial" pitchFamily="2"/>
              </a:rPr>
              <a:t>(l’uomo ha costruito una macchina che sa usare un linguaggio)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toria dell’informatica: prospettiva linguistica">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prospettiva linguistica</a:t>
            </a:r>
          </a:p>
        </p:txBody>
      </p:sp>
      <p:sp>
        <p:nvSpPr>
          <p:cNvPr id="3" name="Rectangle 3"/>
          <p:cNvSpPr txBox="1">
            <a:spLocks noGrp="1"/>
          </p:cNvSpPr>
          <p:nvPr>
            <p:ph type="body" idx="4294967295"/>
          </p:nvPr>
        </p:nvSpPr>
        <p:spPr>
          <a:xfrm>
            <a:off x="457200" y="1125360"/>
            <a:ext cx="8229240" cy="500040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None/>
            </a:pPr>
            <a:r>
              <a:rPr lang="it-IT">
                <a:latin typeface="Arial" pitchFamily="18"/>
                <a:cs typeface="Arial" pitchFamily="2"/>
              </a:rPr>
              <a:t>1) L’uomo è diverso da tutti gli altri animali.</a:t>
            </a:r>
          </a:p>
          <a:p>
            <a:pPr marL="0" lvl="0" indent="0" hangingPunct="1">
              <a:lnSpc>
                <a:spcPct val="90000"/>
              </a:lnSpc>
              <a:spcBef>
                <a:spcPts val="638"/>
              </a:spcBef>
              <a:spcAft>
                <a:spcPts val="0"/>
              </a:spcAft>
              <a:buNone/>
            </a:pPr>
            <a:endParaRPr lang="it-IT">
              <a:latin typeface="Arial" pitchFamily="18"/>
              <a:cs typeface="Arial" pitchFamily="2"/>
            </a:endParaRPr>
          </a:p>
          <a:p>
            <a:pPr marL="0" lvl="0" indent="0" hangingPunct="1">
              <a:lnSpc>
                <a:spcPct val="90000"/>
              </a:lnSpc>
              <a:spcBef>
                <a:spcPts val="638"/>
              </a:spcBef>
              <a:spcAft>
                <a:spcPts val="0"/>
              </a:spcAft>
              <a:buNone/>
            </a:pPr>
            <a:r>
              <a:rPr lang="it-IT">
                <a:latin typeface="Arial" pitchFamily="18"/>
                <a:cs typeface="Arial" pitchFamily="2"/>
              </a:rPr>
              <a:t>2) Il computer è diverso da tutte le altre macchine.</a:t>
            </a:r>
          </a:p>
          <a:p>
            <a:pPr marL="0" lvl="0" indent="0" hangingPunct="1">
              <a:lnSpc>
                <a:spcPct val="90000"/>
              </a:lnSpc>
              <a:spcBef>
                <a:spcPts val="638"/>
              </a:spcBef>
              <a:spcAft>
                <a:spcPts val="0"/>
              </a:spcAft>
              <a:buNone/>
            </a:pPr>
            <a:endParaRPr lang="it-IT">
              <a:latin typeface="Arial" pitchFamily="18"/>
              <a:cs typeface="Arial" pitchFamily="2"/>
            </a:endParaRPr>
          </a:p>
          <a:p>
            <a:pPr marL="0" lvl="0" indent="0" hangingPunct="1">
              <a:lnSpc>
                <a:spcPct val="90000"/>
              </a:lnSpc>
              <a:spcBef>
                <a:spcPts val="638"/>
              </a:spcBef>
              <a:spcAft>
                <a:spcPts val="0"/>
              </a:spcAft>
              <a:buNone/>
            </a:pPr>
            <a:r>
              <a:rPr lang="it-IT">
                <a:latin typeface="Arial" pitchFamily="18"/>
                <a:cs typeface="Arial" pitchFamily="2"/>
              </a:rPr>
              <a:t>3) Hanno qualcosa in comune l’uomo e il computer?  </a:t>
            </a:r>
          </a:p>
          <a:p>
            <a:pPr marL="0" lvl="0" indent="0" hangingPunct="1">
              <a:lnSpc>
                <a:spcPct val="90000"/>
              </a:lnSpc>
              <a:spcBef>
                <a:spcPts val="638"/>
              </a:spcBef>
              <a:spcAft>
                <a:spcPts val="0"/>
              </a:spcAft>
              <a:buNone/>
            </a:pPr>
            <a:endParaRPr lang="it-IT">
              <a:latin typeface="Arial" pitchFamily="18"/>
              <a:cs typeface="Arial" pitchFamily="2"/>
            </a:endParaRPr>
          </a:p>
          <a:p>
            <a:pPr marL="0" lvl="0" indent="0" hangingPunct="1">
              <a:lnSpc>
                <a:spcPct val="90000"/>
              </a:lnSpc>
              <a:spcBef>
                <a:spcPts val="638"/>
              </a:spcBef>
              <a:spcAft>
                <a:spcPts val="0"/>
              </a:spcAft>
              <a:buNone/>
            </a:pPr>
            <a:r>
              <a:rPr lang="it-IT">
                <a:latin typeface="Arial" pitchFamily="18"/>
                <a:cs typeface="Arial" pitchFamily="2"/>
              </a:rPr>
              <a:t>4) </a:t>
            </a:r>
            <a:r>
              <a:rPr lang="it-IT" b="1">
                <a:latin typeface="Arial" pitchFamily="18"/>
                <a:cs typeface="Arial" pitchFamily="2"/>
              </a:rPr>
              <a:t>Albero dei linguaggi </a:t>
            </a:r>
            <a:r>
              <a:rPr lang="it-IT">
                <a:latin typeface="Arial" pitchFamily="18"/>
                <a:cs typeface="Arial" pitchFamily="2"/>
              </a:rPr>
              <a:t> Appendice-2</a:t>
            </a:r>
          </a:p>
          <a:p>
            <a:pPr marL="0" lvl="0" indent="0" hangingPunct="1">
              <a:lnSpc>
                <a:spcPct val="90000"/>
              </a:lnSpc>
              <a:spcBef>
                <a:spcPts val="638"/>
              </a:spcBef>
              <a:spcAft>
                <a:spcPts val="0"/>
              </a:spcAft>
              <a:buNone/>
            </a:pPr>
            <a:endParaRPr lang="it-IT">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La rivoluzione dell’informatica">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457200" y="274680"/>
            <a:ext cx="8229240" cy="561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800" dirty="0"/>
              <a:t>La rivoluzione dell’informatica</a:t>
            </a:r>
          </a:p>
        </p:txBody>
      </p:sp>
      <p:sp>
        <p:nvSpPr>
          <p:cNvPr id="3" name="Segnaposto contenuto 2"/>
          <p:cNvSpPr txBox="1">
            <a:spLocks noGrp="1"/>
          </p:cNvSpPr>
          <p:nvPr>
            <p:ph type="body" idx="4294967295"/>
          </p:nvPr>
        </p:nvSpPr>
        <p:spPr>
          <a:xfrm>
            <a:off x="179640" y="980640"/>
            <a:ext cx="8784720" cy="561636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lgn="just">
              <a:spcBef>
                <a:spcPts val="638"/>
              </a:spcBef>
              <a:spcAft>
                <a:spcPts val="0"/>
              </a:spcAft>
              <a:buNone/>
            </a:pPr>
            <a:endParaRPr lang="it-IT" sz="2400" dirty="0">
              <a:latin typeface="Arial" pitchFamily="18"/>
              <a:cs typeface="Arial" pitchFamily="2"/>
            </a:endParaRPr>
          </a:p>
          <a:p>
            <a:pPr marL="0" lvl="0" indent="0" algn="just">
              <a:spcBef>
                <a:spcPts val="638"/>
              </a:spcBef>
              <a:spcAft>
                <a:spcPts val="0"/>
              </a:spcAft>
              <a:buNone/>
            </a:pPr>
            <a:r>
              <a:rPr lang="it-IT" sz="2400" dirty="0" smtClean="0">
                <a:latin typeface="Arial" pitchFamily="18"/>
                <a:cs typeface="Arial" pitchFamily="2"/>
              </a:rPr>
              <a:t>«La </a:t>
            </a:r>
            <a:r>
              <a:rPr lang="it-IT" sz="2400" dirty="0">
                <a:latin typeface="Arial" pitchFamily="18"/>
                <a:cs typeface="Arial" pitchFamily="2"/>
              </a:rPr>
              <a:t>rivoluzione globale prodotta dall’informatica non è che l’ultima di una lunga serie di </a:t>
            </a:r>
            <a:r>
              <a:rPr lang="it-IT" sz="2400" u="sng" dirty="0">
                <a:latin typeface="Arial" pitchFamily="18"/>
                <a:cs typeface="Arial" pitchFamily="2"/>
              </a:rPr>
              <a:t>rivoluzioni dell’informazione</a:t>
            </a:r>
            <a:r>
              <a:rPr lang="it-IT" sz="2400" dirty="0">
                <a:latin typeface="Arial" pitchFamily="18"/>
                <a:cs typeface="Arial" pitchFamily="2"/>
              </a:rPr>
              <a:t>: l’hanno preceduta, tra le altre, la scrittura, il linguaggio, la riproduzione sessuata, l’origine della vita, l’emersione delle «</a:t>
            </a:r>
            <a:r>
              <a:rPr lang="it-IT" sz="2400" i="1" dirty="0">
                <a:latin typeface="Arial" pitchFamily="18"/>
                <a:cs typeface="Arial" pitchFamily="2"/>
              </a:rPr>
              <a:t>costanti</a:t>
            </a:r>
            <a:r>
              <a:rPr lang="it-IT" sz="2400" dirty="0">
                <a:latin typeface="Arial" pitchFamily="18"/>
                <a:cs typeface="Arial" pitchFamily="2"/>
              </a:rPr>
              <a:t>» della fisica nate dal Big Bang. Ogni rivoluzione ha posto le basi per quella successiva, e tutte sono avvenute grazie alla capacità intrinseca dell’universo di elaborare informazioni. La vita, il cervello, la </a:t>
            </a:r>
            <a:r>
              <a:rPr lang="it-IT" sz="2400" dirty="0" smtClean="0">
                <a:latin typeface="Arial" pitchFamily="18"/>
                <a:cs typeface="Arial" pitchFamily="2"/>
              </a:rPr>
              <a:t>civiltà e, infine, il computer </a:t>
            </a:r>
            <a:r>
              <a:rPr lang="it-IT" sz="2400" b="1" dirty="0" smtClean="0">
                <a:latin typeface="Arial" pitchFamily="18"/>
                <a:cs typeface="Arial" pitchFamily="2"/>
              </a:rPr>
              <a:t>non </a:t>
            </a:r>
            <a:r>
              <a:rPr lang="it-IT" sz="2400" b="1" dirty="0">
                <a:latin typeface="Arial" pitchFamily="18"/>
                <a:cs typeface="Arial" pitchFamily="2"/>
              </a:rPr>
              <a:t>sono apparsi nel mondo per puro </a:t>
            </a:r>
            <a:r>
              <a:rPr lang="it-IT" sz="2400" b="1" dirty="0" smtClean="0">
                <a:latin typeface="Arial" pitchFamily="18"/>
                <a:cs typeface="Arial" pitchFamily="2"/>
              </a:rPr>
              <a:t>caso» (*)</a:t>
            </a:r>
            <a:endParaRPr lang="it-IT" sz="2400" b="1" dirty="0">
              <a:latin typeface="Arial" pitchFamily="18"/>
              <a:cs typeface="Arial" pitchFamily="2"/>
            </a:endParaRPr>
          </a:p>
          <a:p>
            <a:pPr marL="0" lvl="0" indent="0" algn="just">
              <a:spcBef>
                <a:spcPts val="638"/>
              </a:spcBef>
              <a:spcAft>
                <a:spcPts val="0"/>
              </a:spcAft>
              <a:buNone/>
            </a:pPr>
            <a:r>
              <a:rPr lang="it-IT" sz="2400" dirty="0">
                <a:latin typeface="Arial" pitchFamily="18"/>
                <a:cs typeface="Arial" pitchFamily="2"/>
              </a:rPr>
              <a:t> [Seth Lloyd, Il programma dell’universo, Einaudi].</a:t>
            </a:r>
          </a:p>
          <a:p>
            <a:pPr marL="0" lvl="0" indent="0" algn="just">
              <a:spcBef>
                <a:spcPts val="638"/>
              </a:spcBef>
              <a:spcAft>
                <a:spcPts val="0"/>
              </a:spcAft>
              <a:buNone/>
            </a:pPr>
            <a:r>
              <a:rPr lang="it-IT" sz="2400" dirty="0">
                <a:latin typeface="Arial" pitchFamily="18"/>
                <a:cs typeface="Arial" pitchFamily="2"/>
              </a:rPr>
              <a:t>--------------------------------------------------------------------------------</a:t>
            </a:r>
          </a:p>
          <a:p>
            <a:pPr marL="0" lvl="0" indent="0" algn="just">
              <a:spcBef>
                <a:spcPts val="638"/>
              </a:spcBef>
              <a:spcAft>
                <a:spcPts val="0"/>
              </a:spcAft>
              <a:buChar char="•"/>
            </a:pPr>
            <a:r>
              <a:rPr lang="it-IT" sz="2400" dirty="0">
                <a:latin typeface="Arial" pitchFamily="18"/>
                <a:cs typeface="Arial" pitchFamily="2"/>
              </a:rPr>
              <a:t>(*) ?Perché Turing ha inventato la sua </a:t>
            </a:r>
            <a:r>
              <a:rPr lang="it-IT" sz="2400" i="1" dirty="0">
                <a:latin typeface="Arial" pitchFamily="18"/>
                <a:cs typeface="Arial" pitchFamily="2"/>
              </a:rPr>
              <a:t>macchina</a:t>
            </a:r>
            <a:r>
              <a:rPr lang="it-IT" sz="2400" dirty="0">
                <a:latin typeface="Arial" pitchFamily="18"/>
                <a:cs typeface="Arial" pitchFamily="2"/>
              </a:rPr>
              <a:t>?</a:t>
            </a:r>
          </a:p>
          <a:p>
            <a:pPr marL="0" lvl="0" indent="0">
              <a:spcBef>
                <a:spcPts val="638"/>
              </a:spcBef>
              <a:spcAft>
                <a:spcPts val="0"/>
              </a:spcAft>
              <a:buNone/>
            </a:pPr>
            <a:endParaRPr lang="it-IT"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Storia dell’informatica: evoluzione accelerata">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0"/>
            <a:ext cx="8229240" cy="476672"/>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dirty="0">
                <a:latin typeface="Comic Sans MS" pitchFamily="66"/>
              </a:rPr>
              <a:t>Storia dell’informatica: evoluzione accelerata</a:t>
            </a:r>
          </a:p>
        </p:txBody>
      </p:sp>
      <p:sp>
        <p:nvSpPr>
          <p:cNvPr id="3" name="Rectangle 3"/>
          <p:cNvSpPr txBox="1">
            <a:spLocks noGrp="1"/>
          </p:cNvSpPr>
          <p:nvPr>
            <p:ph type="body" idx="4294967295"/>
          </p:nvPr>
        </p:nvSpPr>
        <p:spPr>
          <a:xfrm>
            <a:off x="457200" y="548680"/>
            <a:ext cx="8229240" cy="63093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sz="2000" b="1" dirty="0" smtClean="0">
                <a:latin typeface="Arial" pitchFamily="18"/>
                <a:cs typeface="Arial" pitchFamily="2"/>
              </a:rPr>
              <a:t>- </a:t>
            </a:r>
            <a:r>
              <a:rPr lang="it-IT" sz="2000" b="1" i="1" dirty="0">
                <a:latin typeface="Arial" pitchFamily="18"/>
                <a:cs typeface="Arial" pitchFamily="2"/>
              </a:rPr>
              <a:t>Big Bang</a:t>
            </a:r>
            <a:r>
              <a:rPr lang="it-IT" sz="2000" b="1" dirty="0">
                <a:latin typeface="Arial" pitchFamily="18"/>
                <a:cs typeface="Arial" pitchFamily="2"/>
              </a:rPr>
              <a:t> e quasi istantanea comparsa delle quattro forze fondamentali (SI-Liv-1</a:t>
            </a:r>
            <a:r>
              <a:rPr lang="it-IT" sz="2000" b="1" dirty="0" smtClean="0">
                <a:latin typeface="Arial" pitchFamily="18"/>
                <a:cs typeface="Arial" pitchFamily="2"/>
              </a:rPr>
              <a:t>) </a:t>
            </a:r>
            <a:r>
              <a:rPr lang="it-IT" sz="1600" b="1" dirty="0" smtClean="0">
                <a:latin typeface="Arial" pitchFamily="18"/>
                <a:cs typeface="Arial" pitchFamily="2"/>
              </a:rPr>
              <a:t>tracce visibili nel cielo, nelle rocce, …</a:t>
            </a:r>
            <a:endParaRPr lang="it-IT" sz="2400" b="1" dirty="0">
              <a:latin typeface="Arial" pitchFamily="18"/>
              <a:cs typeface="Arial" pitchFamily="2"/>
            </a:endParaRPr>
          </a:p>
          <a:p>
            <a:pPr marL="0" lvl="0" indent="0" hangingPunct="1">
              <a:spcBef>
                <a:spcPts val="638"/>
              </a:spcBef>
              <a:spcAft>
                <a:spcPts val="0"/>
              </a:spcAft>
              <a:buNone/>
            </a:pPr>
            <a:endParaRPr lang="it-IT" sz="900" b="1" dirty="0">
              <a:latin typeface="Arial" pitchFamily="18"/>
              <a:cs typeface="Arial" pitchFamily="2"/>
            </a:endParaRPr>
          </a:p>
          <a:p>
            <a:pPr marL="0" lvl="0" indent="0" hangingPunct="1">
              <a:spcBef>
                <a:spcPts val="638"/>
              </a:spcBef>
              <a:spcAft>
                <a:spcPts val="0"/>
              </a:spcAft>
              <a:buNone/>
            </a:pPr>
            <a:r>
              <a:rPr lang="it-IT" sz="2000" b="1" dirty="0">
                <a:latin typeface="Arial" pitchFamily="18"/>
                <a:cs typeface="Arial" pitchFamily="2"/>
              </a:rPr>
              <a:t>- Miliardi di anni per il DNA (SI-Liv-2</a:t>
            </a:r>
            <a:r>
              <a:rPr lang="it-IT" sz="2000" b="1" dirty="0" smtClean="0">
                <a:latin typeface="Arial" pitchFamily="18"/>
                <a:cs typeface="Arial" pitchFamily="2"/>
              </a:rPr>
              <a:t>) </a:t>
            </a:r>
            <a:r>
              <a:rPr lang="it-IT" sz="1600" b="1" dirty="0" smtClean="0">
                <a:latin typeface="Arial" pitchFamily="18"/>
                <a:cs typeface="Arial" pitchFamily="2"/>
              </a:rPr>
              <a:t>programma memorizzato</a:t>
            </a:r>
            <a:endParaRPr lang="it-IT" sz="2400" b="1" dirty="0">
              <a:latin typeface="Arial" pitchFamily="18"/>
              <a:cs typeface="Arial" pitchFamily="2"/>
            </a:endParaRPr>
          </a:p>
          <a:p>
            <a:pPr marL="0" lvl="0" indent="0" hangingPunct="1">
              <a:spcBef>
                <a:spcPts val="638"/>
              </a:spcBef>
              <a:spcAft>
                <a:spcPts val="0"/>
              </a:spcAft>
              <a:buNone/>
            </a:pPr>
            <a:endParaRPr lang="it-IT" sz="800" b="1" dirty="0">
              <a:latin typeface="Arial" pitchFamily="18"/>
              <a:cs typeface="Arial" pitchFamily="2"/>
            </a:endParaRPr>
          </a:p>
          <a:p>
            <a:pPr marL="0" lvl="0" indent="0" hangingPunct="1">
              <a:spcBef>
                <a:spcPts val="638"/>
              </a:spcBef>
              <a:spcAft>
                <a:spcPts val="0"/>
              </a:spcAft>
              <a:buNone/>
            </a:pPr>
            <a:r>
              <a:rPr lang="it-IT" sz="2000" b="1" dirty="0">
                <a:latin typeface="Arial" pitchFamily="18"/>
                <a:cs typeface="Arial" pitchFamily="2"/>
              </a:rPr>
              <a:t>- Milioni di anni per il sistema nervoso (SI-Liv-3</a:t>
            </a:r>
            <a:r>
              <a:rPr lang="it-IT" sz="2000" b="1" dirty="0" smtClean="0">
                <a:latin typeface="Arial" pitchFamily="18"/>
                <a:cs typeface="Arial" pitchFamily="2"/>
              </a:rPr>
              <a:t>)</a:t>
            </a:r>
            <a:r>
              <a:rPr lang="it-IT" sz="2400" b="1" dirty="0" smtClean="0">
                <a:latin typeface="Arial" pitchFamily="18"/>
                <a:cs typeface="Arial" pitchFamily="2"/>
              </a:rPr>
              <a:t> </a:t>
            </a:r>
            <a:r>
              <a:rPr lang="it-IT" sz="1600" b="1" dirty="0" smtClean="0">
                <a:latin typeface="Arial" pitchFamily="18"/>
                <a:cs typeface="Arial" pitchFamily="2"/>
              </a:rPr>
              <a:t>un sistema di elaborazione con unità centrale con memoria e dotato di sensori e attuatori</a:t>
            </a:r>
            <a:endParaRPr lang="it-IT" sz="2400" b="1" dirty="0">
              <a:latin typeface="Arial" pitchFamily="18"/>
              <a:cs typeface="Arial" pitchFamily="2"/>
            </a:endParaRPr>
          </a:p>
          <a:p>
            <a:pPr marL="0" lvl="0" indent="0" hangingPunct="1">
              <a:spcBef>
                <a:spcPts val="638"/>
              </a:spcBef>
              <a:spcAft>
                <a:spcPts val="0"/>
              </a:spcAft>
              <a:buNone/>
            </a:pPr>
            <a:endParaRPr lang="it-IT" sz="800" b="1" dirty="0">
              <a:latin typeface="Arial" pitchFamily="18"/>
              <a:cs typeface="Arial" pitchFamily="2"/>
            </a:endParaRPr>
          </a:p>
          <a:p>
            <a:pPr marL="0" lvl="0" indent="0" hangingPunct="1">
              <a:spcBef>
                <a:spcPts val="638"/>
              </a:spcBef>
              <a:spcAft>
                <a:spcPts val="0"/>
              </a:spcAft>
              <a:buNone/>
            </a:pPr>
            <a:r>
              <a:rPr lang="it-IT" sz="2000" b="1" dirty="0">
                <a:latin typeface="Arial" pitchFamily="18"/>
                <a:cs typeface="Arial" pitchFamily="2"/>
              </a:rPr>
              <a:t>- Centinaia di migliaia d’anni per il </a:t>
            </a:r>
            <a:r>
              <a:rPr lang="it-IT" sz="2000" b="1" dirty="0" smtClean="0">
                <a:latin typeface="Arial" pitchFamily="18"/>
                <a:cs typeface="Arial" pitchFamily="2"/>
              </a:rPr>
              <a:t>linguaggio homo sapiens</a:t>
            </a:r>
            <a:r>
              <a:rPr lang="it-IT" sz="2000" b="1" dirty="0">
                <a:latin typeface="Arial" pitchFamily="18"/>
                <a:cs typeface="Arial" pitchFamily="2"/>
              </a:rPr>
              <a:t> un sistema di elaborazione con unità centrale con memoria e dotato di sensori e attuatori</a:t>
            </a:r>
          </a:p>
          <a:p>
            <a:pPr marL="0" lvl="0" indent="0" hangingPunct="1">
              <a:spcBef>
                <a:spcPts val="638"/>
              </a:spcBef>
              <a:spcAft>
                <a:spcPts val="0"/>
              </a:spcAft>
              <a:buNone/>
            </a:pPr>
            <a:r>
              <a:rPr lang="it-IT" sz="800" b="1" dirty="0" smtClean="0">
                <a:latin typeface="Arial" pitchFamily="18"/>
                <a:cs typeface="Arial" pitchFamily="2"/>
              </a:rPr>
              <a:t>=======================================================================================================================</a:t>
            </a:r>
            <a:endParaRPr lang="it-IT" sz="800" b="1" dirty="0">
              <a:latin typeface="Arial" pitchFamily="18"/>
              <a:cs typeface="Arial" pitchFamily="2"/>
            </a:endParaRPr>
          </a:p>
          <a:p>
            <a:pPr marL="0" lvl="0" indent="0" hangingPunct="1">
              <a:spcBef>
                <a:spcPts val="638"/>
              </a:spcBef>
              <a:spcAft>
                <a:spcPts val="0"/>
              </a:spcAft>
              <a:buNone/>
            </a:pPr>
            <a:r>
              <a:rPr lang="it-IT" sz="2000" b="1" dirty="0">
                <a:latin typeface="Arial" pitchFamily="18"/>
                <a:cs typeface="Arial" pitchFamily="2"/>
              </a:rPr>
              <a:t>- </a:t>
            </a:r>
            <a:r>
              <a:rPr lang="it-IT" sz="2000" b="1" i="1" dirty="0">
                <a:latin typeface="Arial" pitchFamily="18"/>
                <a:cs typeface="Arial" pitchFamily="2"/>
              </a:rPr>
              <a:t>Decine di migliaia d’anni per la scrittura</a:t>
            </a:r>
          </a:p>
          <a:p>
            <a:pPr marL="0" lvl="0" indent="0" hangingPunct="1">
              <a:spcBef>
                <a:spcPts val="638"/>
              </a:spcBef>
              <a:spcAft>
                <a:spcPts val="0"/>
              </a:spcAft>
              <a:buNone/>
            </a:pPr>
            <a:endParaRPr lang="it-IT" sz="800" b="1" i="1" dirty="0">
              <a:latin typeface="Arial" pitchFamily="18"/>
              <a:cs typeface="Arial" pitchFamily="2"/>
            </a:endParaRPr>
          </a:p>
          <a:p>
            <a:pPr marL="0" lvl="0" indent="0" hangingPunct="1">
              <a:spcBef>
                <a:spcPts val="638"/>
              </a:spcBef>
              <a:spcAft>
                <a:spcPts val="0"/>
              </a:spcAft>
              <a:buNone/>
            </a:pPr>
            <a:r>
              <a:rPr lang="it-IT" sz="2000" b="1" i="1" dirty="0">
                <a:latin typeface="Arial" pitchFamily="18"/>
                <a:cs typeface="Arial" pitchFamily="2"/>
              </a:rPr>
              <a:t>- Migliaia d’anni per </a:t>
            </a:r>
            <a:r>
              <a:rPr lang="it-IT" sz="2000" b="1" i="1" dirty="0" smtClean="0">
                <a:latin typeface="Arial" pitchFamily="18"/>
                <a:cs typeface="Arial" pitchFamily="2"/>
              </a:rPr>
              <a:t>costruire il computer </a:t>
            </a:r>
            <a:r>
              <a:rPr lang="it-IT" sz="2000" b="1" dirty="0" smtClean="0">
                <a:latin typeface="Arial" pitchFamily="18"/>
                <a:cs typeface="Arial" pitchFamily="2"/>
              </a:rPr>
              <a:t>(</a:t>
            </a:r>
            <a:r>
              <a:rPr lang="it-IT" sz="2000" b="1" dirty="0">
                <a:latin typeface="Arial" pitchFamily="18"/>
                <a:cs typeface="Arial" pitchFamily="2"/>
              </a:rPr>
              <a:t>SI-Liv-4)</a:t>
            </a:r>
            <a:r>
              <a:rPr lang="it-IT" sz="2400" b="1" dirty="0">
                <a:latin typeface="Arial" pitchFamily="18"/>
                <a:cs typeface="Arial" pitchFamily="2"/>
              </a:rPr>
              <a:t> </a:t>
            </a:r>
            <a:r>
              <a:rPr lang="it-IT" sz="1600" b="1" dirty="0">
                <a:latin typeface="Arial" pitchFamily="18"/>
                <a:cs typeface="Arial" pitchFamily="2"/>
              </a:rPr>
              <a:t>un sistema </a:t>
            </a:r>
            <a:r>
              <a:rPr lang="it-IT" sz="1600" b="1" dirty="0" smtClean="0">
                <a:latin typeface="Arial" pitchFamily="18"/>
                <a:cs typeface="Arial" pitchFamily="2"/>
              </a:rPr>
              <a:t>artificiale di </a:t>
            </a:r>
            <a:r>
              <a:rPr lang="it-IT" sz="1600" b="1" dirty="0">
                <a:latin typeface="Arial" pitchFamily="18"/>
                <a:cs typeface="Arial" pitchFamily="2"/>
              </a:rPr>
              <a:t>elaborazione con unità centrale con memoria e dotato di sensori e attuatori</a:t>
            </a:r>
          </a:p>
          <a:p>
            <a:pPr marL="0" lvl="0" indent="0" hangingPunct="1">
              <a:spcBef>
                <a:spcPts val="638"/>
              </a:spcBef>
              <a:spcAft>
                <a:spcPts val="0"/>
              </a:spcAft>
              <a:buNone/>
            </a:pPr>
            <a:endParaRPr lang="it-IT" sz="800" b="1" i="1" dirty="0">
              <a:latin typeface="Arial" pitchFamily="18"/>
              <a:cs typeface="Arial" pitchFamily="2"/>
            </a:endParaRPr>
          </a:p>
          <a:p>
            <a:pPr marL="0" lvl="0" indent="0" hangingPunct="1">
              <a:spcBef>
                <a:spcPts val="638"/>
              </a:spcBef>
              <a:spcAft>
                <a:spcPts val="0"/>
              </a:spcAft>
              <a:buNone/>
            </a:pPr>
            <a:r>
              <a:rPr lang="it-IT" sz="2000" b="1" i="1" dirty="0">
                <a:latin typeface="Arial" pitchFamily="18"/>
                <a:cs typeface="Arial" pitchFamily="2"/>
              </a:rPr>
              <a:t>- Ora i cambiamenti si succedono a ritmo accelerato</a:t>
            </a:r>
          </a:p>
          <a:p>
            <a:pPr marL="0" lvl="0" indent="0" hangingPunct="1">
              <a:spcBef>
                <a:spcPts val="638"/>
              </a:spcBef>
              <a:spcAft>
                <a:spcPts val="0"/>
              </a:spcAft>
              <a:buNone/>
            </a:pPr>
            <a:r>
              <a:rPr lang="it-IT" sz="800" b="1" i="1" dirty="0" smtClean="0">
                <a:latin typeface="Arial" pitchFamily="18"/>
                <a:cs typeface="Arial" pitchFamily="2"/>
              </a:rPr>
              <a:t>============================================================================================================================</a:t>
            </a:r>
            <a:endParaRPr lang="it-IT" sz="800" b="1" i="1" dirty="0">
              <a:latin typeface="Arial" pitchFamily="18"/>
              <a:cs typeface="Arial" pitchFamily="2"/>
            </a:endParaRPr>
          </a:p>
          <a:p>
            <a:pPr marL="0" lvl="0" indent="0" hangingPunct="1">
              <a:spcBef>
                <a:spcPts val="638"/>
              </a:spcBef>
              <a:spcAft>
                <a:spcPts val="0"/>
              </a:spcAft>
              <a:buChar char="-"/>
            </a:pPr>
            <a:r>
              <a:rPr lang="it-IT" sz="2400" b="1" i="1" dirty="0">
                <a:latin typeface="Arial" pitchFamily="18"/>
                <a:cs typeface="Arial" pitchFamily="2"/>
              </a:rPr>
              <a:t>……………….. ?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68360" y="260280"/>
            <a:ext cx="8229240" cy="4172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preistoria, storia, cronaca e prospettiva</a:t>
            </a:r>
          </a:p>
        </p:txBody>
      </p:sp>
      <p:sp>
        <p:nvSpPr>
          <p:cNvPr id="3" name="Rectangle 3"/>
          <p:cNvSpPr txBox="1">
            <a:spLocks noGrp="1"/>
          </p:cNvSpPr>
          <p:nvPr>
            <p:ph type="body" idx="4294967295"/>
          </p:nvPr>
        </p:nvSpPr>
        <p:spPr>
          <a:xfrm>
            <a:off x="457200" y="907919"/>
            <a:ext cx="8506800" cy="57607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None/>
            </a:pPr>
            <a:r>
              <a:rPr lang="it-IT" sz="2400" b="1" dirty="0">
                <a:latin typeface="Arial" pitchFamily="18"/>
                <a:cs typeface="Arial" pitchFamily="2"/>
              </a:rPr>
              <a:t>L’informatica</a:t>
            </a:r>
            <a:r>
              <a:rPr lang="it-IT" sz="2400" dirty="0">
                <a:latin typeface="Arial" pitchFamily="18"/>
                <a:cs typeface="Arial" pitchFamily="2"/>
              </a:rPr>
              <a:t> </a:t>
            </a:r>
            <a:r>
              <a:rPr lang="it-IT" sz="2400" b="1" dirty="0">
                <a:latin typeface="Arial" pitchFamily="18"/>
                <a:cs typeface="Arial" pitchFamily="2"/>
              </a:rPr>
              <a:t>è iniziata</a:t>
            </a:r>
            <a:r>
              <a:rPr lang="it-IT" sz="2400" dirty="0">
                <a:latin typeface="Arial" pitchFamily="18"/>
                <a:cs typeface="Arial" pitchFamily="2"/>
              </a:rPr>
              <a:t>, nella preistoria, quando l’uomo ha scoperto il vantaggio competitivo derivante dallo </a:t>
            </a:r>
            <a:r>
              <a:rPr lang="it-IT" sz="2400" i="1" u="sng" dirty="0">
                <a:latin typeface="Arial" pitchFamily="18"/>
                <a:cs typeface="Arial" pitchFamily="2"/>
              </a:rPr>
              <a:t>scambio di messaggi orali contenenti informazione</a:t>
            </a:r>
            <a:r>
              <a:rPr lang="it-IT" sz="2400" dirty="0">
                <a:latin typeface="Arial" pitchFamily="18"/>
                <a:cs typeface="Arial" pitchFamily="2"/>
              </a:rPr>
              <a:t>.</a:t>
            </a:r>
          </a:p>
          <a:p>
            <a:pPr marL="0" lvl="0" indent="0" hangingPunct="1">
              <a:lnSpc>
                <a:spcPct val="90000"/>
              </a:lnSpc>
              <a:spcBef>
                <a:spcPts val="638"/>
              </a:spcBef>
              <a:spcAft>
                <a:spcPts val="0"/>
              </a:spcAft>
              <a:buNone/>
            </a:pPr>
            <a:endParaRPr lang="it-IT" sz="1000" dirty="0">
              <a:latin typeface="Arial" pitchFamily="18"/>
              <a:cs typeface="Arial" pitchFamily="2"/>
            </a:endParaRPr>
          </a:p>
          <a:p>
            <a:pPr marL="0" lvl="0" indent="0" hangingPunct="1">
              <a:lnSpc>
                <a:spcPct val="90000"/>
              </a:lnSpc>
              <a:spcBef>
                <a:spcPts val="638"/>
              </a:spcBef>
              <a:spcAft>
                <a:spcPts val="0"/>
              </a:spcAft>
              <a:buNone/>
            </a:pPr>
            <a:r>
              <a:rPr lang="it-IT" sz="2400" b="1" dirty="0">
                <a:latin typeface="Arial" pitchFamily="18"/>
                <a:cs typeface="Arial" pitchFamily="2"/>
              </a:rPr>
              <a:t>Si è consolidata come disciplina</a:t>
            </a:r>
            <a:r>
              <a:rPr lang="it-IT" sz="2400" dirty="0">
                <a:latin typeface="Arial" pitchFamily="18"/>
                <a:cs typeface="Arial" pitchFamily="2"/>
              </a:rPr>
              <a:t> quando hanno fatto la loro comparsa </a:t>
            </a:r>
            <a:r>
              <a:rPr lang="it-IT" sz="2400" i="1" u="sng" dirty="0" smtClean="0">
                <a:latin typeface="Arial" pitchFamily="18"/>
                <a:cs typeface="Arial" pitchFamily="2"/>
              </a:rPr>
              <a:t>regole di </a:t>
            </a:r>
            <a:r>
              <a:rPr lang="it-IT" sz="2400" i="1" u="sng" dirty="0">
                <a:latin typeface="Arial" pitchFamily="18"/>
                <a:cs typeface="Arial" pitchFamily="2"/>
              </a:rPr>
              <a:t>rappresentazione e </a:t>
            </a:r>
            <a:r>
              <a:rPr lang="it-IT" sz="2400" i="1" u="sng" dirty="0" smtClean="0">
                <a:latin typeface="Arial" pitchFamily="18"/>
                <a:cs typeface="Arial" pitchFamily="2"/>
              </a:rPr>
              <a:t>metodi </a:t>
            </a:r>
            <a:r>
              <a:rPr lang="it-IT" sz="2400" i="1" u="sng" dirty="0">
                <a:latin typeface="Arial" pitchFamily="18"/>
                <a:cs typeface="Arial" pitchFamily="2"/>
              </a:rPr>
              <a:t>di elaborazione dei messaggi scritti.</a:t>
            </a:r>
            <a:r>
              <a:rPr lang="it-IT" sz="2400" dirty="0">
                <a:latin typeface="Arial" pitchFamily="18"/>
                <a:cs typeface="Arial" pitchFamily="2"/>
              </a:rPr>
              <a:t> </a:t>
            </a:r>
            <a:r>
              <a:rPr lang="it-IT" sz="1600" dirty="0">
                <a:latin typeface="Arial" pitchFamily="18"/>
                <a:cs typeface="Arial" pitchFamily="2"/>
              </a:rPr>
              <a:t>(Anche le formiche e le api lasciano messaggi </a:t>
            </a:r>
            <a:r>
              <a:rPr lang="it-IT" sz="1600" b="1" u="sng" dirty="0">
                <a:latin typeface="Arial" pitchFamily="18"/>
                <a:cs typeface="Arial" pitchFamily="2"/>
              </a:rPr>
              <a:t>formali</a:t>
            </a:r>
            <a:r>
              <a:rPr lang="it-IT" sz="1600" dirty="0">
                <a:latin typeface="Arial" pitchFamily="18"/>
                <a:cs typeface="Arial" pitchFamily="2"/>
              </a:rPr>
              <a:t> sulle loro esplorazioni)</a:t>
            </a:r>
          </a:p>
          <a:p>
            <a:pPr marL="0" lvl="0" indent="0" hangingPunct="1">
              <a:lnSpc>
                <a:spcPct val="90000"/>
              </a:lnSpc>
              <a:spcBef>
                <a:spcPts val="638"/>
              </a:spcBef>
              <a:spcAft>
                <a:spcPts val="0"/>
              </a:spcAft>
              <a:buNone/>
            </a:pPr>
            <a:endParaRPr lang="it-IT" sz="1000" i="1" u="sng" dirty="0">
              <a:latin typeface="Arial" pitchFamily="18"/>
              <a:cs typeface="Arial" pitchFamily="2"/>
            </a:endParaRPr>
          </a:p>
          <a:p>
            <a:pPr marL="0" lvl="0" indent="0" hangingPunct="1">
              <a:lnSpc>
                <a:spcPct val="90000"/>
              </a:lnSpc>
              <a:spcBef>
                <a:spcPts val="638"/>
              </a:spcBef>
              <a:spcAft>
                <a:spcPts val="0"/>
              </a:spcAft>
              <a:buNone/>
            </a:pPr>
            <a:r>
              <a:rPr lang="it-IT" sz="2400" b="1" dirty="0">
                <a:latin typeface="Arial" pitchFamily="18"/>
                <a:cs typeface="Arial" pitchFamily="2"/>
              </a:rPr>
              <a:t>Ha assunto la forma attuale</a:t>
            </a:r>
            <a:r>
              <a:rPr lang="it-IT" sz="2400" dirty="0">
                <a:latin typeface="Arial" pitchFamily="18"/>
                <a:cs typeface="Arial" pitchFamily="2"/>
              </a:rPr>
              <a:t> quando sono comparse </a:t>
            </a:r>
            <a:r>
              <a:rPr lang="it-IT" sz="2400" u="sng" dirty="0">
                <a:latin typeface="Arial" pitchFamily="18"/>
                <a:cs typeface="Arial" pitchFamily="2"/>
              </a:rPr>
              <a:t>una lingua per il problem solving algoritmico</a:t>
            </a:r>
            <a:r>
              <a:rPr lang="it-IT" sz="2400" dirty="0">
                <a:latin typeface="Arial" pitchFamily="18"/>
                <a:cs typeface="Arial" pitchFamily="2"/>
              </a:rPr>
              <a:t> e </a:t>
            </a:r>
            <a:r>
              <a:rPr lang="it-IT" sz="2400" i="1" u="sng" dirty="0">
                <a:latin typeface="Arial" pitchFamily="18"/>
                <a:cs typeface="Arial" pitchFamily="2"/>
              </a:rPr>
              <a:t>una macchina capace di partecipare al </a:t>
            </a:r>
            <a:r>
              <a:rPr lang="it-IT" sz="2400" i="1" u="sng" dirty="0" smtClean="0">
                <a:latin typeface="Arial" pitchFamily="18"/>
                <a:cs typeface="Arial" pitchFamily="2"/>
              </a:rPr>
              <a:t>dialogo</a:t>
            </a:r>
            <a:r>
              <a:rPr lang="it-IT" sz="2400" i="1" dirty="0">
                <a:latin typeface="Arial" pitchFamily="18"/>
                <a:cs typeface="Arial" pitchFamily="2"/>
              </a:rPr>
              <a:t> </a:t>
            </a:r>
            <a:r>
              <a:rPr lang="it-IT" sz="2400" i="1" dirty="0" smtClean="0">
                <a:latin typeface="Arial" pitchFamily="18"/>
                <a:cs typeface="Arial" pitchFamily="2"/>
              </a:rPr>
              <a:t>(il pensiero computazionale)</a:t>
            </a:r>
            <a:endParaRPr lang="it-IT" sz="2400" i="1" dirty="0">
              <a:latin typeface="Arial" pitchFamily="18"/>
              <a:cs typeface="Arial" pitchFamily="2"/>
            </a:endParaRPr>
          </a:p>
          <a:p>
            <a:pPr marL="0" lvl="0" indent="0" hangingPunct="1">
              <a:lnSpc>
                <a:spcPct val="90000"/>
              </a:lnSpc>
              <a:spcBef>
                <a:spcPts val="638"/>
              </a:spcBef>
              <a:spcAft>
                <a:spcPts val="0"/>
              </a:spcAft>
              <a:buNone/>
            </a:pPr>
            <a:endParaRPr lang="it-IT" sz="1000" dirty="0">
              <a:latin typeface="Arial" pitchFamily="18"/>
              <a:cs typeface="Arial" pitchFamily="2"/>
            </a:endParaRPr>
          </a:p>
          <a:p>
            <a:pPr marL="0" lvl="0" indent="0" hangingPunct="1">
              <a:lnSpc>
                <a:spcPct val="90000"/>
              </a:lnSpc>
              <a:spcBef>
                <a:spcPts val="638"/>
              </a:spcBef>
              <a:spcAft>
                <a:spcPts val="0"/>
              </a:spcAft>
              <a:buNone/>
            </a:pPr>
            <a:r>
              <a:rPr lang="it-IT" sz="2400" b="1" dirty="0">
                <a:latin typeface="Arial" pitchFamily="18"/>
                <a:cs typeface="Arial" pitchFamily="2"/>
              </a:rPr>
              <a:t>Ha un brillante avvenire come parte essenziale </a:t>
            </a:r>
            <a:r>
              <a:rPr lang="it-IT" sz="2400" b="1" dirty="0" smtClean="0">
                <a:latin typeface="Arial" pitchFamily="18"/>
                <a:cs typeface="Arial" pitchFamily="2"/>
              </a:rPr>
              <a:t>di ogni attività scientifica, economica, amministrativa e sociale.</a:t>
            </a:r>
            <a:endParaRPr lang="it-IT" sz="2400" b="1" dirty="0">
              <a:latin typeface="Arial" pitchFamily="18"/>
              <a:cs typeface="Arial" pitchFamily="2"/>
            </a:endParaRPr>
          </a:p>
          <a:p>
            <a:pPr marL="0" lvl="0" indent="0" hangingPunct="1">
              <a:lnSpc>
                <a:spcPct val="90000"/>
              </a:lnSpc>
              <a:spcBef>
                <a:spcPts val="638"/>
              </a:spcBef>
              <a:spcAft>
                <a:spcPts val="0"/>
              </a:spcAft>
              <a:buNone/>
            </a:pPr>
            <a:endParaRPr lang="it-IT" sz="1000" b="1" dirty="0">
              <a:latin typeface="Arial" pitchFamily="18"/>
              <a:cs typeface="Arial" pitchFamily="2"/>
            </a:endParaRPr>
          </a:p>
          <a:p>
            <a:pPr marL="0" lvl="0" indent="0" hangingPunct="1">
              <a:lnSpc>
                <a:spcPct val="90000"/>
              </a:lnSpc>
              <a:spcBef>
                <a:spcPts val="638"/>
              </a:spcBef>
              <a:spcAft>
                <a:spcPts val="0"/>
              </a:spcAft>
              <a:buNone/>
            </a:pPr>
            <a:r>
              <a:rPr lang="it-IT" sz="2400" b="1" dirty="0">
                <a:latin typeface="Arial" pitchFamily="18"/>
                <a:cs typeface="Arial" pitchFamily="2"/>
              </a:rPr>
              <a:t>La strana </a:t>
            </a:r>
            <a:r>
              <a:rPr lang="it-IT" sz="2400" b="1" i="1" dirty="0">
                <a:latin typeface="Arial" pitchFamily="18"/>
                <a:cs typeface="Arial" pitchFamily="2"/>
              </a:rPr>
              <a:t>vita</a:t>
            </a:r>
            <a:r>
              <a:rPr lang="it-IT" sz="2400" b="1" dirty="0">
                <a:latin typeface="Arial" pitchFamily="18"/>
                <a:cs typeface="Arial" pitchFamily="2"/>
              </a:rPr>
              <a:t> del computer: tempo di incubazione per “</a:t>
            </a:r>
            <a:r>
              <a:rPr lang="it-IT" sz="2400" b="1" u="sng" dirty="0">
                <a:latin typeface="Arial" pitchFamily="18"/>
                <a:cs typeface="Arial" pitchFamily="2"/>
              </a:rPr>
              <a:t>capire</a:t>
            </a:r>
            <a:r>
              <a:rPr lang="it-IT" sz="2400" b="1" dirty="0">
                <a:latin typeface="Arial" pitchFamily="18"/>
                <a:cs typeface="Arial" pitchFamily="2"/>
              </a:rPr>
              <a:t>” le novità.</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Storia dell’informatica: la difficoltà di fare previsioni">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la difficoltà di fare previsioni</a:t>
            </a:r>
          </a:p>
        </p:txBody>
      </p:sp>
      <p:sp>
        <p:nvSpPr>
          <p:cNvPr id="3" name="Rectangle 3"/>
          <p:cNvSpPr txBox="1">
            <a:spLocks noGrp="1"/>
          </p:cNvSpPr>
          <p:nvPr>
            <p:ph type="body" idx="4294967295"/>
          </p:nvPr>
        </p:nvSpPr>
        <p:spPr>
          <a:xfrm>
            <a:off x="457200" y="907919"/>
            <a:ext cx="8229240" cy="521784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80000"/>
              </a:lnSpc>
              <a:spcBef>
                <a:spcPts val="638"/>
              </a:spcBef>
              <a:spcAft>
                <a:spcPts val="0"/>
              </a:spcAft>
              <a:buChar char="•"/>
            </a:pPr>
            <a:r>
              <a:rPr lang="it-IT" sz="2000" dirty="0">
                <a:latin typeface="Arial" pitchFamily="18"/>
                <a:cs typeface="Arial" pitchFamily="2"/>
              </a:rPr>
              <a:t>Nel 1945, i costruttori dei primi computer pensavano che queste macchine potessero interessare solo pochi centri di ricerca, una decina al massimo in tutto il mondo.</a:t>
            </a:r>
          </a:p>
          <a:p>
            <a:pPr marL="0" lvl="0" indent="0" hangingPunct="1">
              <a:lnSpc>
                <a:spcPct val="80000"/>
              </a:lnSpc>
              <a:spcBef>
                <a:spcPts val="638"/>
              </a:spcBef>
              <a:spcAft>
                <a:spcPts val="0"/>
              </a:spcAft>
              <a:buNone/>
            </a:pPr>
            <a:endParaRPr lang="it-IT" sz="800" dirty="0">
              <a:latin typeface="Arial" pitchFamily="18"/>
              <a:cs typeface="Arial" pitchFamily="2"/>
            </a:endParaRPr>
          </a:p>
          <a:p>
            <a:pPr marL="0" lvl="0" indent="0" hangingPunct="1">
              <a:lnSpc>
                <a:spcPct val="80000"/>
              </a:lnSpc>
              <a:spcBef>
                <a:spcPts val="638"/>
              </a:spcBef>
              <a:spcAft>
                <a:spcPts val="0"/>
              </a:spcAft>
              <a:buChar char="•"/>
            </a:pPr>
            <a:r>
              <a:rPr lang="it-IT" sz="2000" dirty="0">
                <a:latin typeface="Arial" pitchFamily="18"/>
                <a:cs typeface="Arial" pitchFamily="2"/>
              </a:rPr>
              <a:t>Dai suoi costruttori, il computer era visto (solo) come una macchina capace di risolvere complicatissimi problemi matematici in tempi estremamente brevi.</a:t>
            </a:r>
          </a:p>
          <a:p>
            <a:pPr marL="0" lvl="0" indent="0" hangingPunct="1">
              <a:lnSpc>
                <a:spcPct val="80000"/>
              </a:lnSpc>
              <a:spcBef>
                <a:spcPts val="638"/>
              </a:spcBef>
              <a:spcAft>
                <a:spcPts val="0"/>
              </a:spcAft>
              <a:buNone/>
            </a:pPr>
            <a:endParaRPr lang="it-IT" sz="800" dirty="0">
              <a:latin typeface="Arial" pitchFamily="18"/>
              <a:cs typeface="Arial" pitchFamily="2"/>
            </a:endParaRPr>
          </a:p>
          <a:p>
            <a:pPr marL="0" lvl="0" indent="0" hangingPunct="1">
              <a:lnSpc>
                <a:spcPct val="80000"/>
              </a:lnSpc>
              <a:spcBef>
                <a:spcPts val="638"/>
              </a:spcBef>
              <a:spcAft>
                <a:spcPts val="0"/>
              </a:spcAft>
              <a:buChar char="•"/>
            </a:pPr>
            <a:r>
              <a:rPr lang="it-IT" sz="2000" dirty="0">
                <a:latin typeface="Arial" pitchFamily="18"/>
                <a:cs typeface="Arial" pitchFamily="2"/>
              </a:rPr>
              <a:t>Von Neumann: «Non è necessario alcun interprete, si può programmare in linguaggio macchina».</a:t>
            </a:r>
          </a:p>
          <a:p>
            <a:pPr marL="0" lvl="0" indent="0" hangingPunct="1">
              <a:lnSpc>
                <a:spcPct val="80000"/>
              </a:lnSpc>
              <a:spcBef>
                <a:spcPts val="638"/>
              </a:spcBef>
              <a:spcAft>
                <a:spcPts val="0"/>
              </a:spcAft>
              <a:buNone/>
            </a:pPr>
            <a:endParaRPr lang="it-IT" sz="800" dirty="0">
              <a:latin typeface="Arial" pitchFamily="18"/>
              <a:cs typeface="Arial" pitchFamily="2"/>
            </a:endParaRPr>
          </a:p>
          <a:p>
            <a:pPr marL="0" lvl="0" indent="0" hangingPunct="1">
              <a:lnSpc>
                <a:spcPct val="80000"/>
              </a:lnSpc>
              <a:spcBef>
                <a:spcPts val="638"/>
              </a:spcBef>
              <a:spcAft>
                <a:spcPts val="0"/>
              </a:spcAft>
              <a:buChar char="•"/>
            </a:pPr>
            <a:r>
              <a:rPr lang="it-IT" sz="2000" dirty="0">
                <a:latin typeface="Arial" pitchFamily="18"/>
                <a:cs typeface="Arial" pitchFamily="2"/>
              </a:rPr>
              <a:t>Aiken: «I computer non sono adatti a gestire le contabilità aziendali: </a:t>
            </a:r>
            <a:r>
              <a:rPr lang="it-IT" sz="2000" dirty="0" smtClean="0">
                <a:latin typeface="Arial" pitchFamily="18"/>
                <a:cs typeface="Arial" pitchFamily="2"/>
              </a:rPr>
              <a:t>risolve </a:t>
            </a:r>
            <a:r>
              <a:rPr lang="it-IT" sz="2000" dirty="0">
                <a:latin typeface="Arial" pitchFamily="18"/>
                <a:cs typeface="Arial" pitchFamily="2"/>
              </a:rPr>
              <a:t>equazioni differenziali non </a:t>
            </a:r>
            <a:r>
              <a:rPr lang="it-IT" sz="2000" dirty="0" smtClean="0">
                <a:latin typeface="Arial" pitchFamily="18"/>
                <a:cs typeface="Arial" pitchFamily="2"/>
              </a:rPr>
              <a:t>è </a:t>
            </a:r>
            <a:r>
              <a:rPr lang="it-IT" sz="2000" dirty="0">
                <a:latin typeface="Arial" pitchFamily="18"/>
                <a:cs typeface="Arial" pitchFamily="2"/>
              </a:rPr>
              <a:t>gestire fatture».</a:t>
            </a:r>
          </a:p>
          <a:p>
            <a:pPr marL="0" lvl="0" indent="0" hangingPunct="1">
              <a:lnSpc>
                <a:spcPct val="80000"/>
              </a:lnSpc>
              <a:spcBef>
                <a:spcPts val="638"/>
              </a:spcBef>
              <a:spcAft>
                <a:spcPts val="0"/>
              </a:spcAft>
              <a:buNone/>
            </a:pPr>
            <a:endParaRPr lang="it-IT" sz="800" dirty="0">
              <a:latin typeface="Arial" pitchFamily="18"/>
              <a:cs typeface="Arial" pitchFamily="2"/>
            </a:endParaRPr>
          </a:p>
          <a:p>
            <a:pPr marL="0" lvl="0" indent="0" hangingPunct="1">
              <a:lnSpc>
                <a:spcPct val="80000"/>
              </a:lnSpc>
              <a:spcBef>
                <a:spcPts val="638"/>
              </a:spcBef>
              <a:spcAft>
                <a:spcPts val="0"/>
              </a:spcAft>
              <a:buChar char="•"/>
            </a:pPr>
            <a:r>
              <a:rPr lang="it-IT" sz="2000" dirty="0">
                <a:latin typeface="Arial" pitchFamily="18"/>
                <a:cs typeface="Arial" pitchFamily="2"/>
              </a:rPr>
              <a:t>Watson, presidente di IBM: «Non vale la pena avviare la costruzione industriale dei computer, non c’è mercato per queste macchine».</a:t>
            </a:r>
          </a:p>
          <a:p>
            <a:pPr marL="0" lvl="0" indent="0" hangingPunct="1">
              <a:lnSpc>
                <a:spcPct val="80000"/>
              </a:lnSpc>
              <a:spcBef>
                <a:spcPts val="638"/>
              </a:spcBef>
              <a:spcAft>
                <a:spcPts val="0"/>
              </a:spcAft>
              <a:buNone/>
            </a:pPr>
            <a:endParaRPr lang="it-IT" sz="2000" dirty="0">
              <a:latin typeface="Arial" pitchFamily="18"/>
              <a:cs typeface="Arial" pitchFamily="2"/>
            </a:endParaRPr>
          </a:p>
          <a:p>
            <a:pPr marL="0" lvl="0" indent="0" hangingPunct="1">
              <a:lnSpc>
                <a:spcPct val="80000"/>
              </a:lnSpc>
              <a:spcBef>
                <a:spcPts val="638"/>
              </a:spcBef>
              <a:spcAft>
                <a:spcPts val="0"/>
              </a:spcAft>
              <a:buNone/>
            </a:pPr>
            <a:endParaRPr lang="it-IT" sz="600" dirty="0">
              <a:latin typeface="Arial" pitchFamily="18"/>
              <a:cs typeface="Arial" pitchFamily="2"/>
            </a:endParaRPr>
          </a:p>
          <a:p>
            <a:pPr marL="0" lvl="0" indent="0" hangingPunct="1">
              <a:lnSpc>
                <a:spcPct val="80000"/>
              </a:lnSpc>
              <a:spcBef>
                <a:spcPts val="638"/>
              </a:spcBef>
              <a:spcAft>
                <a:spcPts val="0"/>
              </a:spcAft>
              <a:buChar char="•"/>
            </a:pPr>
            <a:r>
              <a:rPr lang="it-IT" sz="2000" b="1" i="1" u="sng" dirty="0">
                <a:latin typeface="Arial" pitchFamily="18"/>
                <a:cs typeface="Arial" pitchFamily="2"/>
              </a:rPr>
              <a:t>Invece …</a:t>
            </a:r>
          </a:p>
          <a:p>
            <a:pPr marL="0" lvl="0" indent="0" hangingPunct="1">
              <a:lnSpc>
                <a:spcPct val="80000"/>
              </a:lnSpc>
              <a:spcBef>
                <a:spcPts val="638"/>
              </a:spcBef>
              <a:spcAft>
                <a:spcPts val="0"/>
              </a:spcAft>
              <a:buNone/>
            </a:pPr>
            <a:endParaRPr lang="it-IT" sz="2000" b="1" i="1" u="sng" dirty="0">
              <a:latin typeface="Arial" pitchFamily="18"/>
              <a:cs typeface="Arial" pitchFamily="2"/>
            </a:endParaRPr>
          </a:p>
          <a:p>
            <a:pPr marL="0" lvl="0" indent="0" hangingPunct="1">
              <a:lnSpc>
                <a:spcPct val="80000"/>
              </a:lnSpc>
              <a:spcBef>
                <a:spcPts val="638"/>
              </a:spcBef>
              <a:spcAft>
                <a:spcPts val="0"/>
              </a:spcAft>
              <a:buChar char="•"/>
            </a:pPr>
            <a:r>
              <a:rPr lang="it-IT" sz="2000" b="1" i="1" u="sng" dirty="0">
                <a:latin typeface="Arial" pitchFamily="18"/>
                <a:cs typeface="Arial" pitchFamily="2"/>
              </a:rPr>
              <a:t>Perché queste previsioni sbagliate?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Storia dell’informatica: l’espansione ubiquitaria ">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dirty="0">
                <a:latin typeface="Comic Sans MS" pitchFamily="66"/>
              </a:rPr>
              <a:t>Storia dell’informatica: </a:t>
            </a:r>
            <a:r>
              <a:rPr lang="it-IT" sz="1800" b="1">
                <a:latin typeface="Comic Sans MS" pitchFamily="66"/>
              </a:rPr>
              <a:t>l’espansione </a:t>
            </a:r>
            <a:r>
              <a:rPr lang="it-IT" sz="1800" b="1" smtClean="0">
                <a:latin typeface="Comic Sans MS" pitchFamily="66"/>
              </a:rPr>
              <a:t>totale</a:t>
            </a:r>
            <a:endParaRPr lang="it-IT" sz="1800" b="1" dirty="0">
              <a:latin typeface="Comic Sans MS" pitchFamily="66"/>
            </a:endParaRPr>
          </a:p>
        </p:txBody>
      </p:sp>
      <p:sp>
        <p:nvSpPr>
          <p:cNvPr id="3" name="Rectangle 3"/>
          <p:cNvSpPr txBox="1">
            <a:spLocks noGrp="1"/>
          </p:cNvSpPr>
          <p:nvPr>
            <p:ph type="body" idx="4294967295"/>
          </p:nvPr>
        </p:nvSpPr>
        <p:spPr>
          <a:xfrm>
            <a:off x="457200" y="907919"/>
            <a:ext cx="8229240" cy="568908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Char char="•"/>
            </a:pPr>
            <a:r>
              <a:rPr lang="it-IT" sz="2400" b="1" i="1" u="sng" dirty="0">
                <a:latin typeface="Arial" pitchFamily="18"/>
                <a:cs typeface="Arial" pitchFamily="2"/>
              </a:rPr>
              <a:t>Invece</a:t>
            </a:r>
            <a:r>
              <a:rPr lang="it-IT" sz="2400" b="1" i="1" dirty="0">
                <a:latin typeface="Arial" pitchFamily="18"/>
                <a:cs typeface="Arial" pitchFamily="2"/>
              </a:rPr>
              <a:t>,</a:t>
            </a:r>
          </a:p>
          <a:p>
            <a:pPr marL="0" lvl="0" indent="0" hangingPunct="1">
              <a:lnSpc>
                <a:spcPct val="90000"/>
              </a:lnSpc>
              <a:spcBef>
                <a:spcPts val="638"/>
              </a:spcBef>
              <a:spcAft>
                <a:spcPts val="0"/>
              </a:spcAft>
              <a:buNone/>
            </a:pPr>
            <a:endParaRPr lang="it-IT" sz="800" dirty="0">
              <a:latin typeface="Arial" pitchFamily="18"/>
              <a:cs typeface="Arial" pitchFamily="2"/>
            </a:endParaRPr>
          </a:p>
          <a:p>
            <a:pPr marL="0" lvl="0" indent="0" hangingPunct="1">
              <a:lnSpc>
                <a:spcPct val="90000"/>
              </a:lnSpc>
              <a:spcBef>
                <a:spcPts val="638"/>
              </a:spcBef>
              <a:spcAft>
                <a:spcPts val="0"/>
              </a:spcAft>
              <a:buChar char="-"/>
            </a:pPr>
            <a:r>
              <a:rPr lang="it-IT" sz="2400" dirty="0">
                <a:latin typeface="Arial" pitchFamily="18"/>
                <a:cs typeface="Arial" pitchFamily="2"/>
              </a:rPr>
              <a:t>è partita l’automazione dei sistemi informativi aziendali che ha rivoluzionato il lavoro d’ufficio,</a:t>
            </a:r>
          </a:p>
          <a:p>
            <a:pPr marL="0" lvl="0" indent="0" hangingPunct="1">
              <a:lnSpc>
                <a:spcPct val="90000"/>
              </a:lnSpc>
              <a:spcBef>
                <a:spcPts val="638"/>
              </a:spcBef>
              <a:spcAft>
                <a:spcPts val="0"/>
              </a:spcAft>
              <a:buNone/>
            </a:pPr>
            <a:endParaRPr lang="it-IT" sz="800" dirty="0">
              <a:latin typeface="Arial" pitchFamily="18"/>
              <a:cs typeface="Arial" pitchFamily="2"/>
            </a:endParaRPr>
          </a:p>
          <a:p>
            <a:pPr marL="0" lvl="0" indent="0" hangingPunct="1">
              <a:lnSpc>
                <a:spcPct val="90000"/>
              </a:lnSpc>
              <a:spcBef>
                <a:spcPts val="638"/>
              </a:spcBef>
              <a:spcAft>
                <a:spcPts val="0"/>
              </a:spcAft>
              <a:buChar char="-"/>
            </a:pPr>
            <a:r>
              <a:rPr lang="it-IT" sz="2400" dirty="0">
                <a:latin typeface="Arial" pitchFamily="18"/>
                <a:cs typeface="Arial" pitchFamily="2"/>
              </a:rPr>
              <a:t>il personal </a:t>
            </a:r>
            <a:r>
              <a:rPr lang="it-IT" sz="2400" dirty="0" smtClean="0">
                <a:latin typeface="Arial" pitchFamily="18"/>
                <a:cs typeface="Arial" pitchFamily="2"/>
              </a:rPr>
              <a:t>computing si è inserito in ogni tipo di attività e una CPU è presente in ogni elettrodomestico e in ogni macchinario,</a:t>
            </a:r>
            <a:endParaRPr lang="it-IT" sz="2400" dirty="0">
              <a:latin typeface="Arial" pitchFamily="18"/>
              <a:cs typeface="Arial" pitchFamily="2"/>
            </a:endParaRPr>
          </a:p>
          <a:p>
            <a:pPr marL="0" lvl="0" indent="0" hangingPunct="1">
              <a:lnSpc>
                <a:spcPct val="90000"/>
              </a:lnSpc>
              <a:spcBef>
                <a:spcPts val="638"/>
              </a:spcBef>
              <a:spcAft>
                <a:spcPts val="0"/>
              </a:spcAft>
              <a:buNone/>
            </a:pPr>
            <a:endParaRPr lang="it-IT" sz="800" dirty="0">
              <a:latin typeface="Arial" pitchFamily="18"/>
              <a:cs typeface="Arial" pitchFamily="2"/>
            </a:endParaRPr>
          </a:p>
          <a:p>
            <a:pPr marL="0" lvl="0" indent="0" hangingPunct="1">
              <a:lnSpc>
                <a:spcPct val="90000"/>
              </a:lnSpc>
              <a:spcBef>
                <a:spcPts val="638"/>
              </a:spcBef>
              <a:spcAft>
                <a:spcPts val="0"/>
              </a:spcAft>
              <a:buChar char="-"/>
            </a:pPr>
            <a:r>
              <a:rPr lang="it-IT" sz="2400" dirty="0">
                <a:latin typeface="Arial" pitchFamily="18"/>
                <a:cs typeface="Arial" pitchFamily="2"/>
              </a:rPr>
              <a:t>il www e il cloud computing stanno sostenendo la globalizzazione.   </a:t>
            </a:r>
          </a:p>
          <a:p>
            <a:pPr marL="0" lvl="0" indent="0" hangingPunct="1">
              <a:lnSpc>
                <a:spcPct val="90000"/>
              </a:lnSpc>
              <a:spcBef>
                <a:spcPts val="638"/>
              </a:spcBef>
              <a:spcAft>
                <a:spcPts val="0"/>
              </a:spcAft>
              <a:buNone/>
            </a:pPr>
            <a:endParaRPr lang="it-IT" sz="1400" dirty="0">
              <a:latin typeface="Arial" pitchFamily="18"/>
              <a:cs typeface="Arial" pitchFamily="2"/>
            </a:endParaRPr>
          </a:p>
          <a:p>
            <a:pPr marL="0" lvl="0" indent="0" hangingPunct="1">
              <a:lnSpc>
                <a:spcPct val="90000"/>
              </a:lnSpc>
              <a:spcBef>
                <a:spcPts val="638"/>
              </a:spcBef>
              <a:spcAft>
                <a:spcPts val="0"/>
              </a:spcAft>
              <a:buChar char="•"/>
            </a:pPr>
            <a:r>
              <a:rPr lang="it-IT" sz="2400" dirty="0" smtClean="0">
                <a:latin typeface="Arial" pitchFamily="18"/>
                <a:cs typeface="Arial" pitchFamily="2"/>
              </a:rPr>
              <a:t>oggi </a:t>
            </a:r>
            <a:r>
              <a:rPr lang="it-IT" sz="2400" dirty="0">
                <a:latin typeface="Arial" pitchFamily="18"/>
                <a:cs typeface="Arial" pitchFamily="2"/>
              </a:rPr>
              <a:t>miliardi di dispositivi sono connessi a internet e </a:t>
            </a:r>
            <a:r>
              <a:rPr lang="it-IT" sz="2400" dirty="0" smtClean="0">
                <a:latin typeface="Arial" pitchFamily="18"/>
                <a:cs typeface="Arial" pitchFamily="2"/>
              </a:rPr>
              <a:t>saranno (</a:t>
            </a:r>
            <a:r>
              <a:rPr lang="it-IT" sz="2400" u="sng" dirty="0" smtClean="0">
                <a:latin typeface="Arial" pitchFamily="18"/>
                <a:cs typeface="Arial" pitchFamily="2"/>
              </a:rPr>
              <a:t>quasi tutti</a:t>
            </a:r>
            <a:r>
              <a:rPr lang="it-IT" sz="2400" dirty="0" smtClean="0">
                <a:latin typeface="Arial" pitchFamily="18"/>
                <a:cs typeface="Arial" pitchFamily="2"/>
              </a:rPr>
              <a:t>) </a:t>
            </a:r>
            <a:r>
              <a:rPr lang="it-IT" sz="2400" b="1" dirty="0">
                <a:latin typeface="Arial" pitchFamily="18"/>
                <a:cs typeface="Arial" pitchFamily="2"/>
              </a:rPr>
              <a:t>sistemi intelligenti</a:t>
            </a:r>
            <a:r>
              <a:rPr lang="it-IT" sz="2400" dirty="0">
                <a:latin typeface="Arial" pitchFamily="18"/>
                <a:cs typeface="Arial" pitchFamily="2"/>
              </a:rPr>
              <a:t> (4^ aggettivo!).</a:t>
            </a:r>
          </a:p>
          <a:p>
            <a:pPr marL="0" lvl="0" indent="0" hangingPunct="1">
              <a:lnSpc>
                <a:spcPct val="90000"/>
              </a:lnSpc>
              <a:spcBef>
                <a:spcPts val="638"/>
              </a:spcBef>
              <a:spcAft>
                <a:spcPts val="0"/>
              </a:spcAft>
              <a:buNone/>
            </a:pPr>
            <a:endParaRPr lang="it-IT" sz="900" dirty="0">
              <a:latin typeface="Arial" pitchFamily="18"/>
              <a:cs typeface="Arial" pitchFamily="2"/>
            </a:endParaRPr>
          </a:p>
          <a:p>
            <a:pPr marL="0" lvl="0" indent="0" hangingPunct="1">
              <a:lnSpc>
                <a:spcPct val="90000"/>
              </a:lnSpc>
              <a:spcBef>
                <a:spcPts val="638"/>
              </a:spcBef>
              <a:spcAft>
                <a:spcPts val="0"/>
              </a:spcAft>
              <a:buChar char="•"/>
            </a:pPr>
            <a:r>
              <a:rPr lang="it-IT" sz="2400" b="1" u="sng" dirty="0" smtClean="0">
                <a:latin typeface="Arial" pitchFamily="18"/>
                <a:cs typeface="Arial" pitchFamily="2"/>
              </a:rPr>
              <a:t>la </a:t>
            </a:r>
            <a:r>
              <a:rPr lang="it-IT" sz="2400" b="1" u="sng" dirty="0">
                <a:latin typeface="Arial" pitchFamily="18"/>
                <a:cs typeface="Arial" pitchFamily="2"/>
              </a:rPr>
              <a:t>sfida per il futuro è di inserirsi in questo </a:t>
            </a:r>
            <a:r>
              <a:rPr lang="it-IT" sz="2400" b="1" i="1" u="sng" dirty="0">
                <a:latin typeface="Arial" pitchFamily="18"/>
                <a:cs typeface="Arial" pitchFamily="2"/>
              </a:rPr>
              <a:t>nuovo mondo</a:t>
            </a:r>
            <a:r>
              <a:rPr lang="it-IT" sz="2400" b="1" u="sng" dirty="0">
                <a:latin typeface="Arial" pitchFamily="18"/>
                <a:cs typeface="Arial" pitchFamily="2"/>
              </a:rPr>
              <a:t> (scientifico, culturale, sociale, economico,…).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Storia dell’informatica: capire perché ">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capire perché</a:t>
            </a:r>
          </a:p>
        </p:txBody>
      </p:sp>
      <p:sp>
        <p:nvSpPr>
          <p:cNvPr id="3" name="Rectangle 3"/>
          <p:cNvSpPr txBox="1">
            <a:spLocks noGrp="1"/>
          </p:cNvSpPr>
          <p:nvPr>
            <p:ph type="body" idx="4294967295"/>
          </p:nvPr>
        </p:nvSpPr>
        <p:spPr>
          <a:xfrm>
            <a:off x="457200" y="907919"/>
            <a:ext cx="8229240" cy="521784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None/>
            </a:pPr>
            <a:r>
              <a:rPr lang="it-IT" sz="2400">
                <a:latin typeface="Arial" pitchFamily="18"/>
                <a:cs typeface="Arial" pitchFamily="2"/>
              </a:rPr>
              <a:t>Scoprire da dove è iniziata questa storia e capirne l’evoluzione può  rendere possibile vedere in anticipo le applicazioni e prevederne l’evoluzione.</a:t>
            </a:r>
          </a:p>
          <a:p>
            <a:pPr marL="0" lvl="0" indent="0" hangingPunct="1">
              <a:lnSpc>
                <a:spcPct val="90000"/>
              </a:lnSpc>
              <a:spcBef>
                <a:spcPts val="638"/>
              </a:spcBef>
              <a:spcAft>
                <a:spcPts val="0"/>
              </a:spcAft>
              <a:buNone/>
            </a:pPr>
            <a:endParaRPr lang="it-IT" sz="800">
              <a:latin typeface="Arial" pitchFamily="18"/>
              <a:cs typeface="Arial" pitchFamily="2"/>
            </a:endParaRPr>
          </a:p>
          <a:p>
            <a:pPr marL="0" lvl="0" indent="0" hangingPunct="1">
              <a:lnSpc>
                <a:spcPct val="90000"/>
              </a:lnSpc>
              <a:spcBef>
                <a:spcPts val="638"/>
              </a:spcBef>
              <a:spcAft>
                <a:spcPts val="0"/>
              </a:spcAft>
              <a:buNone/>
            </a:pPr>
            <a:r>
              <a:rPr lang="it-IT" sz="2400">
                <a:latin typeface="Arial" pitchFamily="18"/>
                <a:cs typeface="Arial" pitchFamily="2"/>
              </a:rPr>
              <a:t>Perché alcune macchine hanno richiesto più di un secolo per essere accettate e usate (il fax), mentre altre hanno richiesto decine d’anni (auto, aereo e telefono) o solo pochi anni (telai meccanici e computer) o pochi mesi (cellulare)?</a:t>
            </a:r>
          </a:p>
          <a:p>
            <a:pPr marL="0" lvl="0" indent="0" hangingPunct="1">
              <a:lnSpc>
                <a:spcPct val="90000"/>
              </a:lnSpc>
              <a:spcBef>
                <a:spcPts val="638"/>
              </a:spcBef>
              <a:spcAft>
                <a:spcPts val="0"/>
              </a:spcAft>
              <a:buNone/>
            </a:pPr>
            <a:endParaRPr lang="it-IT" sz="800">
              <a:latin typeface="Arial" pitchFamily="18"/>
              <a:cs typeface="Arial" pitchFamily="2"/>
            </a:endParaRPr>
          </a:p>
          <a:p>
            <a:pPr marL="0" lvl="0" indent="0">
              <a:lnSpc>
                <a:spcPct val="90000"/>
              </a:lnSpc>
              <a:buNone/>
            </a:pPr>
            <a:r>
              <a:rPr lang="it-IT" sz="2000" b="1">
                <a:latin typeface="Arial" pitchFamily="18"/>
                <a:cs typeface="Arial" pitchFamily="2"/>
              </a:rPr>
              <a:t>La prima ditta di computer commerciali (Univac) è fallita!!!</a:t>
            </a:r>
          </a:p>
          <a:p>
            <a:pPr marL="0" lvl="0" indent="0">
              <a:lnSpc>
                <a:spcPct val="90000"/>
              </a:lnSpc>
              <a:buNone/>
            </a:pPr>
            <a:endParaRPr lang="it-IT" sz="700" b="1">
              <a:latin typeface="Arial" pitchFamily="18"/>
              <a:cs typeface="Arial" pitchFamily="2"/>
            </a:endParaRPr>
          </a:p>
          <a:p>
            <a:pPr marL="0" lvl="0" indent="0">
              <a:lnSpc>
                <a:spcPct val="90000"/>
              </a:lnSpc>
              <a:buNone/>
            </a:pPr>
            <a:r>
              <a:rPr lang="it-IT" sz="2000" b="1">
                <a:latin typeface="Arial" pitchFamily="18"/>
                <a:cs typeface="Arial" pitchFamily="2"/>
              </a:rPr>
              <a:t>La prima ditta di posta elettronica è fallita!!!</a:t>
            </a:r>
          </a:p>
          <a:p>
            <a:pPr marL="0" lvl="0" indent="0">
              <a:lnSpc>
                <a:spcPct val="90000"/>
              </a:lnSpc>
              <a:buNone/>
            </a:pPr>
            <a:endParaRPr lang="it-IT" sz="700" b="1">
              <a:latin typeface="Arial" pitchFamily="18"/>
              <a:cs typeface="Arial" pitchFamily="2"/>
            </a:endParaRPr>
          </a:p>
          <a:p>
            <a:pPr marL="0" lvl="0" indent="0">
              <a:lnSpc>
                <a:spcPct val="90000"/>
              </a:lnSpc>
              <a:buNone/>
            </a:pPr>
            <a:r>
              <a:rPr lang="it-IT" sz="2000" b="1">
                <a:latin typeface="Arial" pitchFamily="18"/>
                <a:cs typeface="Arial" pitchFamily="2"/>
              </a:rPr>
              <a:t>I primi pc erano giochi offerti come scatole di montaggio!!!</a:t>
            </a:r>
          </a:p>
          <a:p>
            <a:pPr marL="0" lvl="0" indent="0">
              <a:lnSpc>
                <a:spcPct val="90000"/>
              </a:lnSpc>
              <a:buNone/>
            </a:pPr>
            <a:endParaRPr lang="it-IT" sz="700" b="1">
              <a:latin typeface="Arial" pitchFamily="18"/>
              <a:cs typeface="Arial" pitchFamily="2"/>
            </a:endParaRPr>
          </a:p>
          <a:p>
            <a:pPr marL="0" lvl="0" indent="0">
              <a:lnSpc>
                <a:spcPct val="90000"/>
              </a:lnSpc>
              <a:buNone/>
            </a:pPr>
            <a:r>
              <a:rPr lang="it-IT" sz="2000" b="1">
                <a:latin typeface="Arial" pitchFamily="18"/>
                <a:cs typeface="Arial" pitchFamily="2"/>
              </a:rPr>
              <a:t>Perché Watson non ha capito, mentre Bill Gates ha avuto successo?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Storia dell’informatica: valutazione oggettiva ">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valutazione oggettiva</a:t>
            </a:r>
          </a:p>
        </p:txBody>
      </p:sp>
      <p:sp>
        <p:nvSpPr>
          <p:cNvPr id="3" name="Rectangle 3"/>
          <p:cNvSpPr txBox="1">
            <a:spLocks noGrp="1"/>
          </p:cNvSpPr>
          <p:nvPr>
            <p:ph type="body" idx="4294967295"/>
          </p:nvPr>
        </p:nvSpPr>
        <p:spPr>
          <a:xfrm>
            <a:off x="539640" y="1125360"/>
            <a:ext cx="8146800" cy="5327279"/>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None/>
            </a:pPr>
            <a:r>
              <a:rPr lang="it-IT" sz="2000" b="1" u="sng" dirty="0">
                <a:latin typeface="Comic Sans MS" pitchFamily="66"/>
                <a:cs typeface="Arial" pitchFamily="2"/>
              </a:rPr>
              <a:t>La diffusione dell’informatica ha già:</a:t>
            </a:r>
          </a:p>
          <a:p>
            <a:pPr marL="0" lvl="0" indent="0" hangingPunct="1">
              <a:lnSpc>
                <a:spcPct val="90000"/>
              </a:lnSpc>
              <a:spcBef>
                <a:spcPts val="638"/>
              </a:spcBef>
              <a:spcAft>
                <a:spcPts val="0"/>
              </a:spcAft>
              <a:buNone/>
            </a:pPr>
            <a:endParaRPr lang="it-IT" sz="800" b="1" u="sng" dirty="0">
              <a:latin typeface="Comic Sans MS" pitchFamily="66"/>
              <a:cs typeface="Arial" pitchFamily="2"/>
            </a:endParaRPr>
          </a:p>
          <a:p>
            <a:pPr marL="0" lvl="0" indent="0" hangingPunct="1">
              <a:lnSpc>
                <a:spcPct val="90000"/>
              </a:lnSpc>
              <a:spcBef>
                <a:spcPts val="638"/>
              </a:spcBef>
              <a:spcAft>
                <a:spcPts val="0"/>
              </a:spcAft>
              <a:buNone/>
            </a:pPr>
            <a:r>
              <a:rPr lang="it-IT" sz="1800" b="1" dirty="0">
                <a:latin typeface="Arial" pitchFamily="18"/>
                <a:cs typeface="Arial" pitchFamily="2"/>
              </a:rPr>
              <a:t>Cancellato professioni</a:t>
            </a:r>
          </a:p>
          <a:p>
            <a:pPr marL="0" lvl="0" indent="0">
              <a:lnSpc>
                <a:spcPct val="90000"/>
              </a:lnSpc>
              <a:buNone/>
            </a:pPr>
            <a:r>
              <a:rPr lang="it-IT" sz="1800" dirty="0">
                <a:latin typeface="Arial" pitchFamily="18"/>
                <a:cs typeface="Arial" pitchFamily="2"/>
              </a:rPr>
              <a:t>Contabili e disegnatori industriali</a:t>
            </a:r>
          </a:p>
          <a:p>
            <a:pPr marL="0" lvl="0" indent="0">
              <a:lnSpc>
                <a:spcPct val="90000"/>
              </a:lnSpc>
              <a:buNone/>
            </a:pPr>
            <a:r>
              <a:rPr lang="it-IT" sz="1800" dirty="0">
                <a:latin typeface="Arial" pitchFamily="18"/>
                <a:cs typeface="Arial" pitchFamily="2"/>
              </a:rPr>
              <a:t>Dattilografe e (parzialmente) </a:t>
            </a:r>
            <a:r>
              <a:rPr lang="it-IT" sz="1800" dirty="0" smtClean="0">
                <a:latin typeface="Arial" pitchFamily="18"/>
                <a:cs typeface="Arial" pitchFamily="2"/>
              </a:rPr>
              <a:t>segretarie</a:t>
            </a:r>
            <a:endParaRPr lang="it-IT" sz="800" b="1" dirty="0">
              <a:latin typeface="Arial" pitchFamily="18"/>
              <a:cs typeface="Arial" pitchFamily="2"/>
            </a:endParaRPr>
          </a:p>
          <a:p>
            <a:pPr marL="0" lvl="0" indent="0" hangingPunct="1">
              <a:lnSpc>
                <a:spcPct val="90000"/>
              </a:lnSpc>
              <a:spcBef>
                <a:spcPts val="638"/>
              </a:spcBef>
              <a:spcAft>
                <a:spcPts val="0"/>
              </a:spcAft>
              <a:buNone/>
            </a:pPr>
            <a:r>
              <a:rPr lang="it-IT" sz="1800" b="1" dirty="0">
                <a:latin typeface="Arial" pitchFamily="18"/>
                <a:cs typeface="Arial" pitchFamily="2"/>
              </a:rPr>
              <a:t>Modificato professioni</a:t>
            </a:r>
          </a:p>
          <a:p>
            <a:pPr marL="0" lvl="0" indent="0">
              <a:lnSpc>
                <a:spcPct val="90000"/>
              </a:lnSpc>
              <a:buNone/>
            </a:pPr>
            <a:r>
              <a:rPr lang="it-IT" sz="1800" dirty="0" smtClean="0">
                <a:latin typeface="Arial" pitchFamily="18"/>
                <a:cs typeface="Arial" pitchFamily="2"/>
              </a:rPr>
              <a:t>Impiegati Professionisti </a:t>
            </a:r>
            <a:r>
              <a:rPr lang="it-IT" sz="1800" dirty="0">
                <a:latin typeface="Arial" pitchFamily="18"/>
                <a:cs typeface="Arial" pitchFamily="2"/>
              </a:rPr>
              <a:t>(docenti, consulenti, esperti, </a:t>
            </a:r>
            <a:r>
              <a:rPr lang="it-IT" sz="1800" dirty="0" smtClean="0">
                <a:latin typeface="Arial" pitchFamily="18"/>
                <a:cs typeface="Arial" pitchFamily="2"/>
              </a:rPr>
              <a:t>…)</a:t>
            </a:r>
            <a:endParaRPr lang="it-IT" sz="800" b="1" dirty="0">
              <a:latin typeface="Arial" pitchFamily="18"/>
              <a:cs typeface="Arial" pitchFamily="2"/>
            </a:endParaRPr>
          </a:p>
          <a:p>
            <a:pPr marL="0" lvl="0" indent="0" hangingPunct="1">
              <a:lnSpc>
                <a:spcPct val="90000"/>
              </a:lnSpc>
              <a:spcBef>
                <a:spcPts val="638"/>
              </a:spcBef>
              <a:spcAft>
                <a:spcPts val="0"/>
              </a:spcAft>
              <a:buNone/>
            </a:pPr>
            <a:r>
              <a:rPr lang="it-IT" sz="1800" b="1" dirty="0">
                <a:latin typeface="Arial" pitchFamily="18"/>
                <a:cs typeface="Arial" pitchFamily="2"/>
              </a:rPr>
              <a:t>Creato professioni</a:t>
            </a:r>
          </a:p>
          <a:p>
            <a:pPr marL="0" lvl="0" indent="0">
              <a:lnSpc>
                <a:spcPct val="90000"/>
              </a:lnSpc>
              <a:buNone/>
            </a:pPr>
            <a:r>
              <a:rPr lang="it-IT" sz="1800" dirty="0">
                <a:latin typeface="Arial" pitchFamily="18"/>
                <a:cs typeface="Arial" pitchFamily="2"/>
              </a:rPr>
              <a:t>Programmatori, gestori di sistemi informatici, interfacce</a:t>
            </a:r>
            <a:r>
              <a:rPr lang="it-IT" sz="1800" dirty="0" smtClean="0">
                <a:latin typeface="Arial" pitchFamily="18"/>
                <a:cs typeface="Arial" pitchFamily="2"/>
              </a:rPr>
              <a:t>,</a:t>
            </a:r>
            <a:endParaRPr lang="it-IT" sz="800" b="1" dirty="0">
              <a:latin typeface="Arial" pitchFamily="18"/>
              <a:cs typeface="Arial" pitchFamily="2"/>
            </a:endParaRPr>
          </a:p>
          <a:p>
            <a:pPr marL="0" lvl="0" indent="0" hangingPunct="1">
              <a:lnSpc>
                <a:spcPct val="90000"/>
              </a:lnSpc>
              <a:spcBef>
                <a:spcPts val="638"/>
              </a:spcBef>
              <a:spcAft>
                <a:spcPts val="0"/>
              </a:spcAft>
              <a:buNone/>
            </a:pPr>
            <a:r>
              <a:rPr lang="it-IT" sz="1800" b="1" dirty="0">
                <a:latin typeface="Arial" pitchFamily="18"/>
                <a:cs typeface="Arial" pitchFamily="2"/>
              </a:rPr>
              <a:t>Assunto professioni in proprio</a:t>
            </a:r>
          </a:p>
          <a:p>
            <a:pPr marL="0" lvl="0" indent="0">
              <a:lnSpc>
                <a:spcPct val="90000"/>
              </a:lnSpc>
              <a:buNone/>
            </a:pPr>
            <a:r>
              <a:rPr lang="it-IT" sz="1800" dirty="0">
                <a:latin typeface="Arial" pitchFamily="18"/>
                <a:cs typeface="Arial" pitchFamily="2"/>
              </a:rPr>
              <a:t>Robotica, Virus, Motori di ricerca, droni</a:t>
            </a:r>
          </a:p>
          <a:p>
            <a:pPr marL="0" lvl="0" indent="0" hangingPunct="1">
              <a:lnSpc>
                <a:spcPct val="90000"/>
              </a:lnSpc>
              <a:spcBef>
                <a:spcPts val="638"/>
              </a:spcBef>
              <a:spcAft>
                <a:spcPts val="0"/>
              </a:spcAft>
              <a:buNone/>
            </a:pPr>
            <a:r>
              <a:rPr lang="it-IT" sz="2000" b="1" u="sng" dirty="0" smtClean="0">
                <a:latin typeface="Comic Sans MS" pitchFamily="66"/>
                <a:cs typeface="Arial" pitchFamily="2"/>
              </a:rPr>
              <a:t>E </a:t>
            </a:r>
            <a:r>
              <a:rPr lang="it-IT" sz="2000" b="1" u="sng" dirty="0">
                <a:latin typeface="Comic Sans MS" pitchFamily="66"/>
                <a:cs typeface="Arial" pitchFamily="2"/>
              </a:rPr>
              <a:t>cosa ci si può </a:t>
            </a:r>
            <a:r>
              <a:rPr lang="it-IT" sz="2000" b="1" u="sng" dirty="0" smtClean="0">
                <a:latin typeface="Comic Sans MS" pitchFamily="66"/>
                <a:cs typeface="Arial" pitchFamily="2"/>
              </a:rPr>
              <a:t>aspettare</a:t>
            </a:r>
            <a:r>
              <a:rPr lang="it-IT" sz="2000" dirty="0" smtClean="0">
                <a:latin typeface="Comic Sans MS" pitchFamily="66"/>
                <a:cs typeface="Arial" pitchFamily="2"/>
              </a:rPr>
              <a:t> </a:t>
            </a:r>
            <a:endParaRPr lang="it-IT" sz="2000" b="1" u="sng" dirty="0">
              <a:latin typeface="Comic Sans MS" pitchFamily="66"/>
              <a:cs typeface="Arial" pitchFamily="2"/>
            </a:endParaRPr>
          </a:p>
          <a:p>
            <a:pPr marL="0" lvl="0" indent="0" hangingPunct="1">
              <a:lnSpc>
                <a:spcPct val="90000"/>
              </a:lnSpc>
              <a:spcBef>
                <a:spcPts val="638"/>
              </a:spcBef>
              <a:spcAft>
                <a:spcPts val="0"/>
              </a:spcAft>
              <a:buNone/>
            </a:pPr>
            <a:r>
              <a:rPr lang="it-IT" sz="2000" dirty="0" smtClean="0">
                <a:latin typeface="Arial" pitchFamily="18"/>
                <a:cs typeface="Arial" pitchFamily="2"/>
              </a:rPr>
              <a:t>Apprendimento </a:t>
            </a:r>
            <a:r>
              <a:rPr lang="it-IT" sz="2000" dirty="0">
                <a:latin typeface="Arial" pitchFamily="18"/>
                <a:cs typeface="Arial" pitchFamily="2"/>
              </a:rPr>
              <a:t>automatico di competenze per il problem solving!</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Storia dell’informatica: necessità di un metodo">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necessità di un metodo</a:t>
            </a:r>
          </a:p>
        </p:txBody>
      </p:sp>
      <p:sp>
        <p:nvSpPr>
          <p:cNvPr id="3" name="Rectangle 3"/>
          <p:cNvSpPr txBox="1">
            <a:spLocks noGrp="1"/>
          </p:cNvSpPr>
          <p:nvPr>
            <p:ph type="body" idx="4294967295"/>
          </p:nvPr>
        </p:nvSpPr>
        <p:spPr>
          <a:xfrm>
            <a:off x="457200" y="907919"/>
            <a:ext cx="8507160" cy="521784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609480" lvl="0" indent="-609120" hangingPunct="1">
              <a:spcBef>
                <a:spcPts val="638"/>
              </a:spcBef>
              <a:spcAft>
                <a:spcPts val="0"/>
              </a:spcAft>
              <a:buNone/>
            </a:pPr>
            <a:r>
              <a:rPr lang="it-IT" sz="2400" dirty="0">
                <a:latin typeface="Arial" pitchFamily="18"/>
                <a:cs typeface="Arial" pitchFamily="2"/>
              </a:rPr>
              <a:t>Metodo in due punti seguito per individuare e capire i</a:t>
            </a:r>
          </a:p>
          <a:p>
            <a:pPr marL="0" lvl="0" indent="0" algn="ctr" hangingPunct="1">
              <a:spcBef>
                <a:spcPts val="638"/>
              </a:spcBef>
              <a:spcAft>
                <a:spcPts val="0"/>
              </a:spcAft>
              <a:buNone/>
            </a:pPr>
            <a:r>
              <a:rPr lang="it-IT" sz="2400" b="1" dirty="0" smtClean="0">
                <a:latin typeface="Arial" pitchFamily="18"/>
                <a:cs typeface="Arial" pitchFamily="2"/>
              </a:rPr>
              <a:t>Perché, </a:t>
            </a:r>
            <a:r>
              <a:rPr lang="it-IT" sz="2400" dirty="0" smtClean="0">
                <a:latin typeface="Arial" pitchFamily="18"/>
                <a:cs typeface="Arial" pitchFamily="2"/>
              </a:rPr>
              <a:t>Come, Chi, Quando</a:t>
            </a:r>
            <a:r>
              <a:rPr lang="it-IT" sz="2400" dirty="0">
                <a:latin typeface="Arial" pitchFamily="18"/>
                <a:cs typeface="Arial" pitchFamily="2"/>
              </a:rPr>
              <a:t>,</a:t>
            </a:r>
          </a:p>
          <a:p>
            <a:pPr marL="609480" lvl="0" indent="-609120" hangingPunct="1">
              <a:spcBef>
                <a:spcPts val="638"/>
              </a:spcBef>
              <a:spcAft>
                <a:spcPts val="0"/>
              </a:spcAft>
              <a:buNone/>
            </a:pPr>
            <a:r>
              <a:rPr lang="it-IT" sz="2400" dirty="0">
                <a:latin typeface="Arial" pitchFamily="18"/>
                <a:cs typeface="Arial" pitchFamily="2"/>
              </a:rPr>
              <a:t>coinvolti nella </a:t>
            </a:r>
            <a:r>
              <a:rPr lang="it-IT" sz="2400" b="1" dirty="0">
                <a:latin typeface="Arial" pitchFamily="18"/>
                <a:cs typeface="Arial" pitchFamily="2"/>
              </a:rPr>
              <a:t>evoluzione darwiniana</a:t>
            </a:r>
            <a:r>
              <a:rPr lang="it-IT" sz="2400" dirty="0">
                <a:latin typeface="Arial" pitchFamily="18"/>
                <a:cs typeface="Arial" pitchFamily="2"/>
              </a:rPr>
              <a:t> dell’informatica.</a:t>
            </a:r>
          </a:p>
          <a:p>
            <a:pPr marL="609480" lvl="0" indent="-609120" hangingPunct="1">
              <a:spcBef>
                <a:spcPts val="638"/>
              </a:spcBef>
              <a:spcAft>
                <a:spcPts val="0"/>
              </a:spcAft>
              <a:buNone/>
            </a:pPr>
            <a:endParaRPr lang="it-IT" sz="2400" dirty="0">
              <a:latin typeface="Arial" pitchFamily="18"/>
              <a:cs typeface="Arial" pitchFamily="2"/>
            </a:endParaRPr>
          </a:p>
          <a:p>
            <a:pPr marL="0" lvl="0" indent="0" hangingPunct="1">
              <a:spcBef>
                <a:spcPts val="638"/>
              </a:spcBef>
              <a:spcAft>
                <a:spcPts val="0"/>
              </a:spcAft>
              <a:buNone/>
            </a:pPr>
            <a:r>
              <a:rPr lang="it-IT" sz="2800" dirty="0" smtClean="0">
                <a:latin typeface="Arial" pitchFamily="18"/>
                <a:cs typeface="Arial" pitchFamily="2"/>
              </a:rPr>
              <a:t>1. La </a:t>
            </a:r>
            <a:r>
              <a:rPr lang="it-IT" sz="2800" b="1" dirty="0">
                <a:latin typeface="Arial" pitchFamily="18"/>
                <a:cs typeface="Arial" pitchFamily="2"/>
              </a:rPr>
              <a:t>fissione</a:t>
            </a:r>
            <a:r>
              <a:rPr lang="it-IT" sz="2800" dirty="0">
                <a:latin typeface="Arial" pitchFamily="18"/>
                <a:cs typeface="Arial" pitchFamily="2"/>
              </a:rPr>
              <a:t>: la reazione a catena dei problemi</a:t>
            </a:r>
          </a:p>
          <a:p>
            <a:pPr marL="0" lvl="0" indent="0" hangingPunct="1">
              <a:spcBef>
                <a:spcPts val="638"/>
              </a:spcBef>
              <a:spcAft>
                <a:spcPts val="0"/>
              </a:spcAft>
              <a:buNone/>
            </a:pPr>
            <a:r>
              <a:rPr lang="it-IT" sz="2800" dirty="0" smtClean="0">
                <a:latin typeface="Arial" pitchFamily="18"/>
                <a:cs typeface="Arial" pitchFamily="2"/>
              </a:rPr>
              <a:t>2. La </a:t>
            </a:r>
            <a:r>
              <a:rPr lang="it-IT" sz="2800" b="1" dirty="0">
                <a:latin typeface="Arial" pitchFamily="18"/>
                <a:cs typeface="Arial" pitchFamily="2"/>
              </a:rPr>
              <a:t>fusione</a:t>
            </a:r>
            <a:r>
              <a:rPr lang="it-IT" sz="2800" dirty="0">
                <a:latin typeface="Arial" pitchFamily="18"/>
                <a:cs typeface="Arial" pitchFamily="2"/>
              </a:rPr>
              <a:t>: sinergie fra innovazioni alternative</a:t>
            </a:r>
          </a:p>
          <a:p>
            <a:pPr marL="609480" lvl="0" indent="-609120" hangingPunct="1">
              <a:spcBef>
                <a:spcPts val="638"/>
              </a:spcBef>
              <a:spcAft>
                <a:spcPts val="0"/>
              </a:spcAft>
              <a:buNone/>
            </a:pPr>
            <a:endParaRPr lang="it-IT" sz="2800" dirty="0" smtClean="0">
              <a:latin typeface="Arial" pitchFamily="18"/>
              <a:cs typeface="Arial" pitchFamily="2"/>
            </a:endParaRPr>
          </a:p>
          <a:p>
            <a:pPr marL="609480" lvl="0" indent="-609120" hangingPunct="1">
              <a:spcBef>
                <a:spcPts val="638"/>
              </a:spcBef>
              <a:spcAft>
                <a:spcPts val="0"/>
              </a:spcAft>
              <a:buNone/>
            </a:pPr>
            <a:r>
              <a:rPr lang="it-IT" sz="2800" dirty="0" smtClean="0">
                <a:latin typeface="Arial" pitchFamily="18"/>
                <a:cs typeface="Arial" pitchFamily="2"/>
              </a:rPr>
              <a:t>Appendice-3 </a:t>
            </a:r>
            <a:r>
              <a:rPr lang="it-IT" sz="2800" dirty="0">
                <a:latin typeface="Arial" pitchFamily="18"/>
                <a:cs typeface="Arial" pitchFamily="2"/>
              </a:rPr>
              <a:t>(Hilbert e Heisenberg)</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Storia dell’informatica: i primi problemi">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i primi problemi</a:t>
            </a:r>
          </a:p>
        </p:txBody>
      </p:sp>
      <p:sp>
        <p:nvSpPr>
          <p:cNvPr id="3" name="Rectangle 3"/>
          <p:cNvSpPr txBox="1">
            <a:spLocks noGrp="1"/>
          </p:cNvSpPr>
          <p:nvPr>
            <p:ph type="body" idx="4294967295"/>
          </p:nvPr>
        </p:nvSpPr>
        <p:spPr>
          <a:xfrm>
            <a:off x="457200" y="907919"/>
            <a:ext cx="8229240" cy="521784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None/>
            </a:pPr>
            <a:r>
              <a:rPr lang="it-IT" sz="2000" b="1" i="1" u="sng" dirty="0">
                <a:latin typeface="Verdana" pitchFamily="34"/>
                <a:cs typeface="Arial" pitchFamily="2"/>
              </a:rPr>
              <a:t>La preistoria</a:t>
            </a:r>
            <a:r>
              <a:rPr lang="it-IT" sz="2000" b="1" dirty="0">
                <a:latin typeface="Verdana" pitchFamily="34"/>
                <a:cs typeface="Arial" pitchFamily="2"/>
              </a:rPr>
              <a:t>: i primi segni di capacità di elaborazioni concettuali sviluppate per affrontare problemi:</a:t>
            </a:r>
          </a:p>
          <a:p>
            <a:pPr marL="0" lvl="0" indent="0" hangingPunct="1">
              <a:lnSpc>
                <a:spcPct val="90000"/>
              </a:lnSpc>
              <a:spcBef>
                <a:spcPts val="638"/>
              </a:spcBef>
              <a:spcAft>
                <a:spcPts val="0"/>
              </a:spcAft>
              <a:buNone/>
            </a:pPr>
            <a:endParaRPr lang="it-IT" sz="2000" b="1" dirty="0">
              <a:latin typeface="Verdana" pitchFamily="34"/>
              <a:cs typeface="Arial" pitchFamily="2"/>
            </a:endParaRPr>
          </a:p>
          <a:p>
            <a:pPr marL="0" lvl="0" indent="0">
              <a:lnSpc>
                <a:spcPct val="90000"/>
              </a:lnSpc>
              <a:buNone/>
            </a:pPr>
            <a:r>
              <a:rPr lang="it-IT" sz="1800" dirty="0">
                <a:latin typeface="Arial" pitchFamily="18"/>
                <a:cs typeface="Arial" pitchFamily="2"/>
              </a:rPr>
              <a:t>Strumenti per cacciare e preparare indumenti,</a:t>
            </a:r>
          </a:p>
          <a:p>
            <a:pPr marL="0" lvl="0" indent="0">
              <a:lnSpc>
                <a:spcPct val="90000"/>
              </a:lnSpc>
              <a:buNone/>
            </a:pPr>
            <a:endParaRPr lang="it-IT" sz="900" dirty="0">
              <a:latin typeface="Arial" pitchFamily="18"/>
              <a:cs typeface="Arial" pitchFamily="2"/>
            </a:endParaRPr>
          </a:p>
          <a:p>
            <a:pPr marL="0" lvl="0" indent="0">
              <a:lnSpc>
                <a:spcPct val="90000"/>
              </a:lnSpc>
              <a:buNone/>
            </a:pPr>
            <a:r>
              <a:rPr lang="it-IT" sz="1800" dirty="0">
                <a:latin typeface="Arial" pitchFamily="18"/>
                <a:cs typeface="Arial" pitchFamily="2"/>
              </a:rPr>
              <a:t>Gestire il fuoco,</a:t>
            </a:r>
          </a:p>
          <a:p>
            <a:pPr marL="0" lvl="0" indent="0">
              <a:lnSpc>
                <a:spcPct val="90000"/>
              </a:lnSpc>
              <a:buNone/>
            </a:pPr>
            <a:endParaRPr lang="it-IT" sz="900" dirty="0">
              <a:latin typeface="Arial" pitchFamily="18"/>
              <a:cs typeface="Arial" pitchFamily="2"/>
            </a:endParaRPr>
          </a:p>
          <a:p>
            <a:pPr marL="0" lvl="0" indent="0">
              <a:lnSpc>
                <a:spcPct val="90000"/>
              </a:lnSpc>
              <a:buNone/>
            </a:pPr>
            <a:r>
              <a:rPr lang="it-IT" sz="1800" dirty="0">
                <a:latin typeface="Arial" pitchFamily="18"/>
                <a:cs typeface="Arial" pitchFamily="2"/>
              </a:rPr>
              <a:t>Organizzare ripari (grotte e palafitte),</a:t>
            </a:r>
          </a:p>
          <a:p>
            <a:pPr marL="0" lvl="0" indent="0">
              <a:lnSpc>
                <a:spcPct val="90000"/>
              </a:lnSpc>
              <a:buNone/>
            </a:pPr>
            <a:endParaRPr lang="it-IT" sz="900" dirty="0">
              <a:latin typeface="Arial" pitchFamily="18"/>
              <a:cs typeface="Arial" pitchFamily="2"/>
            </a:endParaRPr>
          </a:p>
          <a:p>
            <a:pPr marL="0" lvl="0" indent="0">
              <a:lnSpc>
                <a:spcPct val="90000"/>
              </a:lnSpc>
              <a:buNone/>
            </a:pPr>
            <a:r>
              <a:rPr lang="it-IT" sz="2000" b="1" dirty="0">
                <a:latin typeface="Arial" pitchFamily="18"/>
                <a:cs typeface="Arial" pitchFamily="2"/>
              </a:rPr>
              <a:t>Costruire ornamenti</a:t>
            </a:r>
            <a:r>
              <a:rPr lang="it-IT" sz="2000" dirty="0">
                <a:latin typeface="Arial" pitchFamily="18"/>
                <a:cs typeface="Arial" pitchFamily="2"/>
              </a:rPr>
              <a:t>,</a:t>
            </a:r>
          </a:p>
          <a:p>
            <a:pPr marL="0" lvl="0" indent="0">
              <a:lnSpc>
                <a:spcPct val="90000"/>
              </a:lnSpc>
              <a:buNone/>
            </a:pPr>
            <a:endParaRPr lang="it-IT" sz="900" dirty="0">
              <a:latin typeface="Arial" pitchFamily="18"/>
              <a:cs typeface="Arial" pitchFamily="2"/>
            </a:endParaRPr>
          </a:p>
          <a:p>
            <a:pPr marL="0" lvl="0" indent="0">
              <a:lnSpc>
                <a:spcPct val="90000"/>
              </a:lnSpc>
              <a:buNone/>
            </a:pPr>
            <a:r>
              <a:rPr lang="it-IT" sz="2400" b="1" dirty="0">
                <a:latin typeface="Arial" pitchFamily="18"/>
                <a:cs typeface="Arial" pitchFamily="2"/>
              </a:rPr>
              <a:t>Dipingere pareti</a:t>
            </a:r>
            <a:r>
              <a:rPr lang="it-IT" sz="2400" dirty="0">
                <a:latin typeface="Arial" pitchFamily="18"/>
                <a:cs typeface="Arial" pitchFamily="2"/>
              </a:rPr>
              <a:t>,</a:t>
            </a:r>
          </a:p>
          <a:p>
            <a:pPr marL="0" lvl="0" indent="0">
              <a:lnSpc>
                <a:spcPct val="90000"/>
              </a:lnSpc>
              <a:buNone/>
            </a:pPr>
            <a:endParaRPr lang="it-IT" sz="900" dirty="0">
              <a:latin typeface="Arial" pitchFamily="18"/>
              <a:cs typeface="Arial" pitchFamily="2"/>
            </a:endParaRPr>
          </a:p>
          <a:p>
            <a:pPr marL="0" lvl="0" indent="0">
              <a:lnSpc>
                <a:spcPct val="90000"/>
              </a:lnSpc>
              <a:buNone/>
            </a:pPr>
            <a:r>
              <a:rPr lang="it-IT" sz="2800" b="1" dirty="0">
                <a:latin typeface="Arial" pitchFamily="18"/>
                <a:cs typeface="Arial" pitchFamily="2"/>
              </a:rPr>
              <a:t>Utilizzare segni per ricordare e comunicare</a:t>
            </a:r>
          </a:p>
          <a:p>
            <a:pPr marL="0" lvl="0" indent="0">
              <a:lnSpc>
                <a:spcPct val="90000"/>
              </a:lnSpc>
              <a:buNone/>
            </a:pPr>
            <a:endParaRPr lang="it-IT" sz="900" dirty="0">
              <a:latin typeface="Arial" pitchFamily="18"/>
              <a:cs typeface="Arial" pitchFamily="2"/>
            </a:endParaRPr>
          </a:p>
          <a:p>
            <a:pPr marL="0" lvl="0" indent="0" hangingPunct="1">
              <a:lnSpc>
                <a:spcPct val="90000"/>
              </a:lnSpc>
              <a:spcBef>
                <a:spcPts val="638"/>
              </a:spcBef>
              <a:spcAft>
                <a:spcPts val="0"/>
              </a:spcAft>
              <a:buNone/>
            </a:pPr>
            <a:endParaRPr lang="it-IT"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Storia dell’informatica: per riassumere">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400" b="1">
                <a:latin typeface="Comic Sans MS" pitchFamily="66"/>
              </a:rPr>
              <a:t>Storia dell’informatica: per riassumere</a:t>
            </a:r>
          </a:p>
        </p:txBody>
      </p:sp>
      <p:sp>
        <p:nvSpPr>
          <p:cNvPr id="3" name="Rectangle 3"/>
          <p:cNvSpPr txBox="1">
            <a:spLocks noGrp="1"/>
          </p:cNvSpPr>
          <p:nvPr>
            <p:ph type="body" idx="4294967295"/>
          </p:nvPr>
        </p:nvSpPr>
        <p:spPr>
          <a:xfrm>
            <a:off x="0" y="1600200"/>
            <a:ext cx="9143640" cy="452556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None/>
            </a:pPr>
            <a:endParaRPr lang="it-IT" b="1" u="sng">
              <a:latin typeface="Arial" pitchFamily="18"/>
              <a:cs typeface="Arial" pitchFamily="2"/>
            </a:endParaRPr>
          </a:p>
          <a:p>
            <a:pPr marL="0" lvl="0" indent="0" hangingPunct="1">
              <a:lnSpc>
                <a:spcPct val="90000"/>
              </a:lnSpc>
              <a:spcBef>
                <a:spcPts val="638"/>
              </a:spcBef>
              <a:spcAft>
                <a:spcPts val="0"/>
              </a:spcAft>
              <a:buNone/>
            </a:pPr>
            <a:r>
              <a:rPr lang="it-IT" b="1">
                <a:latin typeface="Arial" pitchFamily="18"/>
                <a:cs typeface="Arial" pitchFamily="2"/>
              </a:rPr>
              <a:t>Informazione, comunicazione e linguaggio sono il nocciolo della questione!</a:t>
            </a:r>
          </a:p>
          <a:p>
            <a:pPr marL="0" lvl="0" indent="0" hangingPunct="1">
              <a:lnSpc>
                <a:spcPct val="90000"/>
              </a:lnSpc>
              <a:spcBef>
                <a:spcPts val="638"/>
              </a:spcBef>
              <a:spcAft>
                <a:spcPts val="0"/>
              </a:spcAft>
              <a:buNone/>
            </a:pPr>
            <a:endParaRPr lang="it-IT" sz="2400" b="1" u="sng">
              <a:latin typeface="Arial" pitchFamily="18"/>
              <a:cs typeface="Arial" pitchFamily="2"/>
            </a:endParaRPr>
          </a:p>
          <a:p>
            <a:pPr marL="0" lvl="0" indent="0" hangingPunct="1">
              <a:lnSpc>
                <a:spcPct val="90000"/>
              </a:lnSpc>
              <a:spcBef>
                <a:spcPts val="638"/>
              </a:spcBef>
              <a:spcAft>
                <a:spcPts val="0"/>
              </a:spcAft>
              <a:buNone/>
            </a:pPr>
            <a:r>
              <a:rPr lang="it-IT" sz="2400" b="1" u="sng">
                <a:latin typeface="Arial" pitchFamily="18"/>
                <a:cs typeface="Arial" pitchFamily="2"/>
              </a:rPr>
              <a:t>L’uomo è l’unico animale dotato di linguaggio articolato.</a:t>
            </a:r>
          </a:p>
          <a:p>
            <a:pPr marL="0" lvl="0" indent="0" hangingPunct="1">
              <a:lnSpc>
                <a:spcPct val="90000"/>
              </a:lnSpc>
              <a:spcBef>
                <a:spcPts val="638"/>
              </a:spcBef>
              <a:spcAft>
                <a:spcPts val="0"/>
              </a:spcAft>
              <a:buNone/>
            </a:pPr>
            <a:endParaRPr lang="it-IT" sz="2400" b="1" u="sng">
              <a:latin typeface="Arial" pitchFamily="18"/>
              <a:cs typeface="Arial" pitchFamily="2"/>
            </a:endParaRPr>
          </a:p>
          <a:p>
            <a:pPr marL="0" lvl="0" indent="0" hangingPunct="1">
              <a:lnSpc>
                <a:spcPct val="90000"/>
              </a:lnSpc>
              <a:spcBef>
                <a:spcPts val="638"/>
              </a:spcBef>
              <a:spcAft>
                <a:spcPts val="0"/>
              </a:spcAft>
              <a:buNone/>
            </a:pPr>
            <a:r>
              <a:rPr lang="it-IT" sz="2400" b="1" u="sng">
                <a:latin typeface="Arial" pitchFamily="18"/>
                <a:cs typeface="Arial" pitchFamily="2"/>
              </a:rPr>
              <a:t>Il computer è l’unica macchina dotata di linguaggio articolato.</a:t>
            </a:r>
          </a:p>
          <a:p>
            <a:pPr marL="0" lvl="0" indent="0" hangingPunct="1">
              <a:lnSpc>
                <a:spcPct val="90000"/>
              </a:lnSpc>
              <a:spcBef>
                <a:spcPts val="638"/>
              </a:spcBef>
              <a:spcAft>
                <a:spcPts val="0"/>
              </a:spcAft>
              <a:buNone/>
            </a:pPr>
            <a:endParaRPr lang="it-IT" b="1" u="sng">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Storia dell’informatica: il ruolo del linguaggio">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a:latin typeface="Comic Sans MS" pitchFamily="66"/>
              </a:rPr>
              <a:t>Storia dell’informatica: il ruolo del linguaggio</a:t>
            </a:r>
          </a:p>
        </p:txBody>
      </p:sp>
      <p:sp>
        <p:nvSpPr>
          <p:cNvPr id="3" name="Rectangle 3"/>
          <p:cNvSpPr txBox="1">
            <a:spLocks noGrp="1"/>
          </p:cNvSpPr>
          <p:nvPr>
            <p:ph type="body" idx="4294967295"/>
          </p:nvPr>
        </p:nvSpPr>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sz="2800" dirty="0">
                <a:latin typeface="Arial" pitchFamily="18"/>
                <a:cs typeface="Arial" pitchFamily="2"/>
              </a:rPr>
              <a:t>Rapporto fra </a:t>
            </a:r>
            <a:r>
              <a:rPr lang="it-IT" sz="2800" b="1" dirty="0">
                <a:latin typeface="Arial" pitchFamily="18"/>
                <a:cs typeface="Arial" pitchFamily="2"/>
              </a:rPr>
              <a:t>dimensione</a:t>
            </a:r>
            <a:r>
              <a:rPr lang="it-IT" sz="2800" dirty="0">
                <a:latin typeface="Arial" pitchFamily="18"/>
                <a:cs typeface="Arial" pitchFamily="2"/>
              </a:rPr>
              <a:t> di una comunità e la </a:t>
            </a:r>
            <a:r>
              <a:rPr lang="it-IT" sz="2800" b="1" dirty="0">
                <a:latin typeface="Arial" pitchFamily="18"/>
                <a:cs typeface="Arial" pitchFamily="2"/>
              </a:rPr>
              <a:t>qualità della comunicazione </a:t>
            </a:r>
            <a:r>
              <a:rPr lang="it-IT" sz="2800" dirty="0">
                <a:latin typeface="Arial" pitchFamily="18"/>
                <a:cs typeface="Arial" pitchFamily="2"/>
              </a:rPr>
              <a:t>fra i suoi membri =============================</a:t>
            </a:r>
          </a:p>
          <a:p>
            <a:pPr marL="0" lvl="0" indent="0" hangingPunct="1">
              <a:spcBef>
                <a:spcPts val="638"/>
              </a:spcBef>
              <a:spcAft>
                <a:spcPts val="0"/>
              </a:spcAft>
              <a:buNone/>
            </a:pPr>
            <a:r>
              <a:rPr lang="it-IT" sz="2800" dirty="0">
                <a:latin typeface="Arial" pitchFamily="18"/>
                <a:cs typeface="Arial" pitchFamily="2"/>
              </a:rPr>
              <a:t>Leoni: poche unità – decina; costante</a:t>
            </a:r>
          </a:p>
          <a:p>
            <a:pPr marL="0" lvl="0" indent="0" hangingPunct="1">
              <a:spcBef>
                <a:spcPts val="638"/>
              </a:spcBef>
              <a:spcAft>
                <a:spcPts val="0"/>
              </a:spcAft>
              <a:buNone/>
            </a:pPr>
            <a:r>
              <a:rPr lang="it-IT" sz="2800" dirty="0">
                <a:latin typeface="Arial" pitchFamily="18"/>
                <a:cs typeface="Arial" pitchFamily="2"/>
              </a:rPr>
              <a:t>Scimmie: qualche decine; costante</a:t>
            </a:r>
          </a:p>
          <a:p>
            <a:pPr marL="0" lvl="0" indent="0" hangingPunct="1">
              <a:spcBef>
                <a:spcPts val="638"/>
              </a:spcBef>
              <a:spcAft>
                <a:spcPts val="0"/>
              </a:spcAft>
              <a:buNone/>
            </a:pPr>
            <a:r>
              <a:rPr lang="it-IT" sz="2800" dirty="0">
                <a:latin typeface="Arial" pitchFamily="18"/>
                <a:cs typeface="Arial" pitchFamily="2"/>
              </a:rPr>
              <a:t>--------------------------------------------------</a:t>
            </a:r>
          </a:p>
          <a:p>
            <a:pPr marL="0" lvl="0" indent="0" hangingPunct="1">
              <a:spcBef>
                <a:spcPts val="638"/>
              </a:spcBef>
              <a:spcAft>
                <a:spcPts val="0"/>
              </a:spcAft>
              <a:buNone/>
            </a:pPr>
            <a:r>
              <a:rPr lang="it-IT" sz="2800" dirty="0">
                <a:latin typeface="Arial" pitchFamily="18"/>
                <a:cs typeface="Arial" pitchFamily="2"/>
              </a:rPr>
              <a:t>Uomo: decine, migliaia, milioni in crescita</a:t>
            </a:r>
          </a:p>
          <a:p>
            <a:pPr marL="0" lvl="0" indent="0" hangingPunct="1">
              <a:spcBef>
                <a:spcPts val="638"/>
              </a:spcBef>
              <a:spcAft>
                <a:spcPts val="0"/>
              </a:spcAft>
              <a:buNone/>
            </a:pPr>
            <a:r>
              <a:rPr lang="it-IT" sz="2800" dirty="0">
                <a:latin typeface="Arial" pitchFamily="18"/>
                <a:cs typeface="Arial" pitchFamily="2"/>
              </a:rPr>
              <a:t>-------------------------------------------------</a:t>
            </a:r>
          </a:p>
          <a:p>
            <a:pPr marL="0" lvl="0" indent="0" hangingPunct="1">
              <a:spcBef>
                <a:spcPts val="638"/>
              </a:spcBef>
              <a:spcAft>
                <a:spcPts val="0"/>
              </a:spcAft>
              <a:buNone/>
            </a:pPr>
            <a:r>
              <a:rPr lang="it-IT" sz="2800" dirty="0">
                <a:latin typeface="Arial" pitchFamily="18"/>
                <a:cs typeface="Arial" pitchFamily="2"/>
              </a:rPr>
              <a:t>Computer: unità, migliaia, milioni, in crescita</a:t>
            </a:r>
          </a:p>
          <a:p>
            <a:pPr marL="0" lvl="0" indent="0" hangingPunct="1">
              <a:spcBef>
                <a:spcPts val="638"/>
              </a:spcBef>
              <a:spcAft>
                <a:spcPts val="0"/>
              </a:spcAft>
              <a:buNone/>
            </a:pPr>
            <a:endParaRPr lang="it-IT" sz="28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73316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name="Storia dell’informatica: il ruolo della scrittura">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400" b="1">
                <a:latin typeface="Comic Sans MS" pitchFamily="66"/>
              </a:rPr>
              <a:t>Storia dell’informatica: il ruolo della scrittura</a:t>
            </a:r>
          </a:p>
        </p:txBody>
      </p:sp>
      <p:sp>
        <p:nvSpPr>
          <p:cNvPr id="3" name="Rectangle 3"/>
          <p:cNvSpPr txBox="1">
            <a:spLocks noGrp="1"/>
          </p:cNvSpPr>
          <p:nvPr>
            <p:ph type="body" idx="4294967295"/>
          </p:nvPr>
        </p:nvSpPr>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b="1" u="sng" dirty="0" smtClean="0">
                <a:latin typeface="Arial" pitchFamily="18"/>
                <a:cs typeface="Arial" pitchFamily="2"/>
              </a:rPr>
              <a:t>Dal caos ai sistemi informativi naturali</a:t>
            </a:r>
          </a:p>
          <a:p>
            <a:pPr marL="0" lvl="0" indent="0" hangingPunct="1">
              <a:spcBef>
                <a:spcPts val="638"/>
              </a:spcBef>
              <a:spcAft>
                <a:spcPts val="0"/>
              </a:spcAft>
              <a:buNone/>
            </a:pPr>
            <a:endParaRPr lang="it-IT" sz="800" b="1" u="sng" dirty="0">
              <a:latin typeface="Arial" pitchFamily="18"/>
              <a:cs typeface="Arial" pitchFamily="2"/>
            </a:endParaRPr>
          </a:p>
          <a:p>
            <a:pPr marL="0" indent="0" hangingPunct="1">
              <a:spcBef>
                <a:spcPts val="638"/>
              </a:spcBef>
              <a:spcAft>
                <a:spcPts val="0"/>
              </a:spcAft>
              <a:buNone/>
            </a:pPr>
            <a:r>
              <a:rPr lang="it-IT" b="1" u="sng" dirty="0" smtClean="0">
                <a:latin typeface="Arial" pitchFamily="18"/>
                <a:cs typeface="Arial" pitchFamily="2"/>
              </a:rPr>
              <a:t>Dal </a:t>
            </a:r>
            <a:r>
              <a:rPr lang="it-IT" b="1" u="sng" dirty="0">
                <a:latin typeface="Arial" pitchFamily="18"/>
                <a:cs typeface="Arial" pitchFamily="2"/>
              </a:rPr>
              <a:t>linguaggio  </a:t>
            </a:r>
            <a:r>
              <a:rPr lang="it-IT" b="1" u="sng" dirty="0" smtClean="0">
                <a:latin typeface="Arial" pitchFamily="18"/>
                <a:cs typeface="Arial" pitchFamily="2"/>
              </a:rPr>
              <a:t>alla scrittura </a:t>
            </a:r>
            <a:endParaRPr lang="it-IT" b="1" u="sng" dirty="0">
              <a:latin typeface="Arial" pitchFamily="18"/>
              <a:cs typeface="Arial" pitchFamily="2"/>
            </a:endParaRPr>
          </a:p>
          <a:p>
            <a:pPr marL="0" lvl="0" indent="0" hangingPunct="1">
              <a:spcBef>
                <a:spcPts val="638"/>
              </a:spcBef>
              <a:spcAft>
                <a:spcPts val="0"/>
              </a:spcAft>
              <a:buNone/>
            </a:pPr>
            <a:endParaRPr lang="it-IT" sz="800" b="1" u="sng" dirty="0">
              <a:latin typeface="Arial" pitchFamily="18"/>
              <a:cs typeface="Arial" pitchFamily="2"/>
            </a:endParaRPr>
          </a:p>
          <a:p>
            <a:pPr marL="0" lvl="0" indent="0" hangingPunct="1">
              <a:spcBef>
                <a:spcPts val="638"/>
              </a:spcBef>
              <a:spcAft>
                <a:spcPts val="0"/>
              </a:spcAft>
              <a:buNone/>
            </a:pPr>
            <a:r>
              <a:rPr lang="it-IT" b="1" u="sng" dirty="0" smtClean="0">
                <a:latin typeface="Arial" pitchFamily="18"/>
                <a:cs typeface="Arial" pitchFamily="2"/>
              </a:rPr>
              <a:t>Dalla memorizzazione alla elaborazione</a:t>
            </a:r>
            <a:endParaRPr lang="it-IT" b="1" u="sng" dirty="0">
              <a:latin typeface="Arial" pitchFamily="18"/>
              <a:cs typeface="Arial" pitchFamily="2"/>
            </a:endParaRPr>
          </a:p>
          <a:p>
            <a:pPr marL="0" lvl="0" indent="0" hangingPunct="1">
              <a:spcBef>
                <a:spcPts val="638"/>
              </a:spcBef>
              <a:spcAft>
                <a:spcPts val="0"/>
              </a:spcAft>
              <a:buNone/>
            </a:pPr>
            <a:endParaRPr lang="it-IT" dirty="0">
              <a:latin typeface="Arial" pitchFamily="18"/>
              <a:cs typeface="Arial" pitchFamily="2"/>
            </a:endParaRPr>
          </a:p>
          <a:p>
            <a:pPr marL="0" lvl="0" indent="0" hangingPunct="1">
              <a:spcBef>
                <a:spcPts val="638"/>
              </a:spcBef>
              <a:spcAft>
                <a:spcPts val="0"/>
              </a:spcAft>
              <a:buNone/>
            </a:pPr>
            <a:r>
              <a:rPr lang="it-IT" dirty="0">
                <a:latin typeface="Arial" pitchFamily="18"/>
                <a:cs typeface="Arial" pitchFamily="2"/>
              </a:rPr>
              <a:t>(Appendice-3-5)</a:t>
            </a:r>
          </a:p>
          <a:p>
            <a:pPr marL="0" lvl="0" indent="0" hangingPunct="1">
              <a:spcBef>
                <a:spcPts val="638"/>
              </a:spcBef>
              <a:spcAft>
                <a:spcPts val="0"/>
              </a:spcAft>
              <a:buNone/>
            </a:pPr>
            <a:endParaRPr lang="it-IT"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Storia dell’informatica: la rivoluzione della scrittura">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a:latin typeface="Comic Sans MS" pitchFamily="66"/>
              </a:rPr>
              <a:t>Storia dell’informatica: la rivoluzione della scrittura</a:t>
            </a:r>
          </a:p>
        </p:txBody>
      </p:sp>
      <p:sp>
        <p:nvSpPr>
          <p:cNvPr id="3" name="Rectangle 3"/>
          <p:cNvSpPr txBox="1">
            <a:spLocks noGrp="1"/>
          </p:cNvSpPr>
          <p:nvPr>
            <p:ph type="body" idx="4294967295"/>
          </p:nvPr>
        </p:nvSpPr>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a:latin typeface="Arial" pitchFamily="18"/>
                <a:cs typeface="Arial" pitchFamily="2"/>
              </a:rPr>
              <a:t>Dalla cultura orale alla cultura scritta</a:t>
            </a:r>
          </a:p>
          <a:p>
            <a:pPr marL="0" lvl="0" indent="0" hangingPunct="1">
              <a:spcBef>
                <a:spcPts val="638"/>
              </a:spcBef>
              <a:spcAft>
                <a:spcPts val="0"/>
              </a:spcAft>
              <a:buNone/>
            </a:pPr>
            <a:endParaRPr lang="it-IT">
              <a:latin typeface="Arial" pitchFamily="18"/>
              <a:cs typeface="Arial" pitchFamily="2"/>
            </a:endParaRPr>
          </a:p>
          <a:p>
            <a:pPr marL="0" lvl="0" indent="0" hangingPunct="1">
              <a:spcBef>
                <a:spcPts val="638"/>
              </a:spcBef>
              <a:spcAft>
                <a:spcPts val="0"/>
              </a:spcAft>
              <a:buNone/>
            </a:pPr>
            <a:r>
              <a:rPr lang="it-IT">
                <a:latin typeface="Arial" pitchFamily="18"/>
                <a:cs typeface="Arial" pitchFamily="2"/>
              </a:rPr>
              <a:t>Da Mnemosine alle Muse</a:t>
            </a:r>
          </a:p>
          <a:p>
            <a:pPr marL="0" lvl="0" indent="0" hangingPunct="1">
              <a:spcBef>
                <a:spcPts val="638"/>
              </a:spcBef>
              <a:spcAft>
                <a:spcPts val="0"/>
              </a:spcAft>
              <a:buNone/>
            </a:pPr>
            <a:endParaRPr lang="it-IT">
              <a:latin typeface="Arial" pitchFamily="18"/>
              <a:cs typeface="Arial" pitchFamily="2"/>
            </a:endParaRPr>
          </a:p>
          <a:p>
            <a:pPr marL="0" lvl="0" indent="0" hangingPunct="1">
              <a:spcBef>
                <a:spcPts val="638"/>
              </a:spcBef>
              <a:spcAft>
                <a:spcPts val="0"/>
              </a:spcAft>
              <a:buNone/>
            </a:pPr>
            <a:r>
              <a:rPr lang="it-IT">
                <a:latin typeface="Arial" pitchFamily="18"/>
                <a:cs typeface="Arial" pitchFamily="2"/>
              </a:rPr>
              <a:t>Da mito e magia a filosofia e scienza</a:t>
            </a:r>
          </a:p>
          <a:p>
            <a:pPr marL="0" lvl="0" indent="0" hangingPunct="1">
              <a:spcBef>
                <a:spcPts val="638"/>
              </a:spcBef>
              <a:spcAft>
                <a:spcPts val="0"/>
              </a:spcAft>
              <a:buNone/>
            </a:pPr>
            <a:endParaRPr lang="it-IT">
              <a:latin typeface="Arial" pitchFamily="18"/>
              <a:cs typeface="Arial" pitchFamily="2"/>
            </a:endParaRPr>
          </a:p>
          <a:p>
            <a:pPr marL="0" lvl="0" indent="0" hangingPunct="1">
              <a:spcBef>
                <a:spcPts val="638"/>
              </a:spcBef>
              <a:spcAft>
                <a:spcPts val="0"/>
              </a:spcAft>
              <a:buNone/>
            </a:pPr>
            <a:endParaRPr lang="it-IT">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Storia dell’informatica: i primi sistemi di scrittura">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i primi sistemi di scrittura</a:t>
            </a:r>
          </a:p>
        </p:txBody>
      </p:sp>
      <p:sp>
        <p:nvSpPr>
          <p:cNvPr id="3" name="Rectangle 3"/>
          <p:cNvSpPr txBox="1">
            <a:spLocks noGrp="1"/>
          </p:cNvSpPr>
          <p:nvPr>
            <p:ph type="body" idx="4294967295"/>
          </p:nvPr>
        </p:nvSpPr>
        <p:spPr>
          <a:xfrm>
            <a:off x="539640" y="1052640"/>
            <a:ext cx="8229240" cy="580500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609480" lvl="0" indent="-609120" hangingPunct="1">
              <a:lnSpc>
                <a:spcPct val="90000"/>
              </a:lnSpc>
              <a:spcBef>
                <a:spcPts val="638"/>
              </a:spcBef>
              <a:spcAft>
                <a:spcPts val="0"/>
              </a:spcAft>
              <a:buNone/>
            </a:pPr>
            <a:r>
              <a:rPr lang="it-IT" sz="1800" b="1" i="1" u="sng">
                <a:latin typeface="Verdana" pitchFamily="34"/>
                <a:cs typeface="Arial" pitchFamily="2"/>
              </a:rPr>
              <a:t>La storia:</a:t>
            </a:r>
            <a:r>
              <a:rPr lang="it-IT" sz="1800">
                <a:latin typeface="Arial" pitchFamily="18"/>
                <a:cs typeface="Arial" pitchFamily="2"/>
              </a:rPr>
              <a:t> inizia la rappresentazione di concetti astratti.</a:t>
            </a:r>
          </a:p>
          <a:p>
            <a:pPr marL="609480" lvl="0" indent="-609120" hangingPunct="1">
              <a:lnSpc>
                <a:spcPct val="90000"/>
              </a:lnSpc>
              <a:spcBef>
                <a:spcPts val="638"/>
              </a:spcBef>
              <a:spcAft>
                <a:spcPts val="0"/>
              </a:spcAft>
              <a:buNone/>
            </a:pPr>
            <a:endParaRPr lang="it-IT" sz="1000">
              <a:latin typeface="Arial" pitchFamily="18"/>
              <a:cs typeface="Arial" pitchFamily="2"/>
            </a:endParaRPr>
          </a:p>
          <a:p>
            <a:pPr marL="609480" lvl="0" indent="-609120" hangingPunct="1">
              <a:lnSpc>
                <a:spcPct val="90000"/>
              </a:lnSpc>
              <a:spcBef>
                <a:spcPts val="638"/>
              </a:spcBef>
              <a:spcAft>
                <a:spcPts val="0"/>
              </a:spcAft>
              <a:buNone/>
            </a:pPr>
            <a:r>
              <a:rPr lang="it-IT" sz="2800" b="1">
                <a:latin typeface="Arial" pitchFamily="18"/>
                <a:cs typeface="Arial" pitchFamily="2"/>
              </a:rPr>
              <a:t>Sistemi di scrittura pre-alfabetica </a:t>
            </a:r>
            <a:r>
              <a:rPr lang="it-IT" sz="2400">
                <a:latin typeface="Arial" pitchFamily="18"/>
                <a:cs typeface="Arial" pitchFamily="2"/>
              </a:rPr>
              <a:t>Appendice-3-5</a:t>
            </a:r>
          </a:p>
          <a:p>
            <a:pPr marL="609480" lvl="0" indent="-609120" hangingPunct="1">
              <a:lnSpc>
                <a:spcPct val="90000"/>
              </a:lnSpc>
              <a:spcBef>
                <a:spcPts val="638"/>
              </a:spcBef>
              <a:spcAft>
                <a:spcPts val="0"/>
              </a:spcAft>
              <a:buNone/>
            </a:pPr>
            <a:r>
              <a:rPr lang="it-IT" sz="1600">
                <a:latin typeface="Arial" pitchFamily="18"/>
                <a:cs typeface="Arial" pitchFamily="2"/>
              </a:rPr>
              <a:t>Ogni cultura ha generato un suo proprio tipo di scrittura, condizionato dagli scopi principali che ci si riprometteva di raggiungere</a:t>
            </a:r>
          </a:p>
          <a:p>
            <a:pPr marL="609480" lvl="0" indent="-609120" hangingPunct="1">
              <a:lnSpc>
                <a:spcPct val="90000"/>
              </a:lnSpc>
              <a:spcBef>
                <a:spcPts val="638"/>
              </a:spcBef>
              <a:spcAft>
                <a:spcPts val="0"/>
              </a:spcAft>
              <a:buNone/>
            </a:pPr>
            <a:r>
              <a:rPr lang="it-IT" sz="2800">
                <a:latin typeface="Arial" pitchFamily="18"/>
                <a:cs typeface="Arial" pitchFamily="2"/>
              </a:rPr>
              <a:t>Appendice-9-1 (Lo sviluppo della scrittura)</a:t>
            </a:r>
          </a:p>
          <a:p>
            <a:pPr marL="609480" lvl="0" indent="-609120" hangingPunct="1">
              <a:lnSpc>
                <a:spcPct val="90000"/>
              </a:lnSpc>
              <a:spcBef>
                <a:spcPts val="638"/>
              </a:spcBef>
              <a:spcAft>
                <a:spcPts val="0"/>
              </a:spcAft>
              <a:buNone/>
            </a:pPr>
            <a:r>
              <a:rPr lang="it-IT" sz="2800">
                <a:latin typeface="Arial" pitchFamily="18"/>
                <a:cs typeface="Arial" pitchFamily="2"/>
              </a:rPr>
              <a:t>Scritture commerciali</a:t>
            </a:r>
          </a:p>
          <a:p>
            <a:pPr marL="609480" lvl="0" indent="-609120" hangingPunct="1">
              <a:lnSpc>
                <a:spcPct val="90000"/>
              </a:lnSpc>
              <a:spcBef>
                <a:spcPts val="638"/>
              </a:spcBef>
              <a:spcAft>
                <a:spcPts val="0"/>
              </a:spcAft>
              <a:buNone/>
            </a:pPr>
            <a:r>
              <a:rPr lang="it-IT" sz="2800">
                <a:latin typeface="Arial" pitchFamily="18"/>
                <a:cs typeface="Arial" pitchFamily="2"/>
              </a:rPr>
              <a:t>Scritture per onorare i morti</a:t>
            </a:r>
          </a:p>
          <a:p>
            <a:pPr marL="609480" lvl="0" indent="-609120" hangingPunct="1">
              <a:lnSpc>
                <a:spcPct val="90000"/>
              </a:lnSpc>
              <a:spcBef>
                <a:spcPts val="638"/>
              </a:spcBef>
              <a:spcAft>
                <a:spcPts val="0"/>
              </a:spcAft>
              <a:buNone/>
            </a:pPr>
            <a:r>
              <a:rPr lang="it-IT" sz="2800">
                <a:latin typeface="Arial" pitchFamily="18"/>
                <a:cs typeface="Arial" pitchFamily="2"/>
              </a:rPr>
              <a:t>Scritture per descrivere riti</a:t>
            </a:r>
          </a:p>
          <a:p>
            <a:pPr marL="609480" lvl="0" indent="-609120" hangingPunct="1">
              <a:lnSpc>
                <a:spcPct val="90000"/>
              </a:lnSpc>
              <a:spcBef>
                <a:spcPts val="638"/>
              </a:spcBef>
              <a:spcAft>
                <a:spcPts val="0"/>
              </a:spcAft>
              <a:buNone/>
            </a:pPr>
            <a:r>
              <a:rPr lang="it-IT" sz="2800">
                <a:latin typeface="Arial" pitchFamily="18"/>
                <a:cs typeface="Arial" pitchFamily="2"/>
              </a:rPr>
              <a:t>Scritture per la divinazione.</a:t>
            </a:r>
          </a:p>
          <a:p>
            <a:pPr marL="609480" lvl="0" indent="-609120" hangingPunct="1">
              <a:lnSpc>
                <a:spcPct val="90000"/>
              </a:lnSpc>
              <a:spcBef>
                <a:spcPts val="638"/>
              </a:spcBef>
              <a:spcAft>
                <a:spcPts val="0"/>
              </a:spcAft>
              <a:buNone/>
            </a:pPr>
            <a:r>
              <a:rPr lang="it-IT" sz="2800">
                <a:latin typeface="Arial" pitchFamily="18"/>
                <a:cs typeface="Arial" pitchFamily="2"/>
              </a:rPr>
              <a:t>1)  Appendice-9-2 (Poster)</a:t>
            </a:r>
          </a:p>
          <a:p>
            <a:pPr marL="609480" lvl="0" indent="-609120" hangingPunct="1">
              <a:lnSpc>
                <a:spcPct val="90000"/>
              </a:lnSpc>
              <a:spcBef>
                <a:spcPts val="638"/>
              </a:spcBef>
              <a:spcAft>
                <a:spcPts val="0"/>
              </a:spcAft>
              <a:buNone/>
            </a:pPr>
            <a:r>
              <a:rPr lang="it-IT" sz="2800">
                <a:latin typeface="Arial" pitchFamily="18"/>
                <a:cs typeface="Arial" pitchFamily="2"/>
              </a:rPr>
              <a:t>2)  Appendice-9-3 (Binario cinese e esagrammi)</a:t>
            </a:r>
          </a:p>
          <a:p>
            <a:pPr marL="609480" lvl="0" indent="-609120" hangingPunct="1">
              <a:lnSpc>
                <a:spcPct val="90000"/>
              </a:lnSpc>
              <a:spcBef>
                <a:spcPts val="638"/>
              </a:spcBef>
              <a:spcAft>
                <a:spcPts val="0"/>
              </a:spcAft>
              <a:buNone/>
            </a:pPr>
            <a:r>
              <a:rPr lang="it-IT" sz="2800">
                <a:latin typeface="Arial" pitchFamily="18"/>
                <a:cs typeface="Arial" pitchFamily="2"/>
              </a:rPr>
              <a:t>3)  Appendice-9-4 (Amministrazione)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Storia dell’informatica: i primi informatici ante litteram">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i primi informatici </a:t>
            </a:r>
            <a:r>
              <a:rPr lang="it-IT" sz="1800" b="1" i="1">
                <a:latin typeface="Comic Sans MS" pitchFamily="66"/>
              </a:rPr>
              <a:t>ante litteram</a:t>
            </a:r>
          </a:p>
        </p:txBody>
      </p:sp>
      <p:sp>
        <p:nvSpPr>
          <p:cNvPr id="3" name="Rectangle 3"/>
          <p:cNvSpPr txBox="1">
            <a:spLocks noGrp="1"/>
          </p:cNvSpPr>
          <p:nvPr>
            <p:ph type="body" idx="4294967295"/>
          </p:nvPr>
        </p:nvSpPr>
        <p:spPr>
          <a:xfrm>
            <a:off x="468360" y="907919"/>
            <a:ext cx="8229240" cy="568908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None/>
            </a:pPr>
            <a:endParaRPr lang="it-IT" sz="900">
              <a:latin typeface="Arial" pitchFamily="18"/>
              <a:cs typeface="Arial" pitchFamily="2"/>
            </a:endParaRPr>
          </a:p>
          <a:p>
            <a:pPr marL="0" lvl="0" indent="0" hangingPunct="1">
              <a:lnSpc>
                <a:spcPct val="90000"/>
              </a:lnSpc>
              <a:spcBef>
                <a:spcPts val="638"/>
              </a:spcBef>
              <a:spcAft>
                <a:spcPts val="0"/>
              </a:spcAft>
              <a:buNone/>
            </a:pPr>
            <a:r>
              <a:rPr lang="it-IT" sz="2800">
                <a:latin typeface="Arial" pitchFamily="18"/>
                <a:cs typeface="Arial" pitchFamily="2"/>
              </a:rPr>
              <a:t>Cenno sui tipi di documentazioni</a:t>
            </a:r>
          </a:p>
          <a:p>
            <a:pPr marL="0" lvl="0" indent="0" hangingPunct="1">
              <a:lnSpc>
                <a:spcPct val="90000"/>
              </a:lnSpc>
              <a:spcBef>
                <a:spcPts val="638"/>
              </a:spcBef>
              <a:spcAft>
                <a:spcPts val="0"/>
              </a:spcAft>
              <a:buNone/>
            </a:pPr>
            <a:r>
              <a:rPr lang="it-IT" sz="1600">
                <a:latin typeface="Arial" pitchFamily="18"/>
                <a:cs typeface="Arial" pitchFamily="2"/>
              </a:rPr>
              <a:t>(file system e programmazione dichiarativa)</a:t>
            </a:r>
          </a:p>
          <a:p>
            <a:pPr marL="0" lvl="0" indent="0">
              <a:lnSpc>
                <a:spcPct val="90000"/>
              </a:lnSpc>
              <a:buNone/>
            </a:pPr>
            <a:r>
              <a:rPr lang="it-IT" sz="2400">
                <a:latin typeface="Arial" pitchFamily="18"/>
                <a:cs typeface="Arial" pitchFamily="2"/>
              </a:rPr>
              <a:t>commerciali (</a:t>
            </a:r>
            <a:r>
              <a:rPr lang="it-IT" sz="2400" b="1">
                <a:latin typeface="Arial" pitchFamily="18"/>
                <a:cs typeface="Arial" pitchFamily="2"/>
              </a:rPr>
              <a:t>Ebla</a:t>
            </a:r>
            <a:r>
              <a:rPr lang="it-IT" sz="2400">
                <a:latin typeface="Arial" pitchFamily="18"/>
                <a:cs typeface="Arial" pitchFamily="2"/>
              </a:rPr>
              <a:t>), (Appendice-10)</a:t>
            </a:r>
          </a:p>
          <a:p>
            <a:pPr marL="0" lvl="0" indent="0">
              <a:lnSpc>
                <a:spcPct val="90000"/>
              </a:lnSpc>
              <a:buNone/>
            </a:pPr>
            <a:r>
              <a:rPr lang="it-IT" sz="2400">
                <a:latin typeface="Arial" pitchFamily="18"/>
                <a:cs typeface="Arial" pitchFamily="2"/>
              </a:rPr>
              <a:t>letterarie (Gilgamesh),</a:t>
            </a:r>
          </a:p>
          <a:p>
            <a:pPr marL="0" lvl="0" indent="0">
              <a:lnSpc>
                <a:spcPct val="90000"/>
              </a:lnSpc>
              <a:buNone/>
            </a:pPr>
            <a:r>
              <a:rPr lang="it-IT" sz="2400">
                <a:latin typeface="Arial" pitchFamily="18"/>
                <a:cs typeface="Arial" pitchFamily="2"/>
              </a:rPr>
              <a:t>giuridiche (</a:t>
            </a:r>
            <a:r>
              <a:rPr lang="it-IT" sz="2400" b="1">
                <a:latin typeface="Arial" pitchFamily="18"/>
                <a:cs typeface="Arial" pitchFamily="2"/>
              </a:rPr>
              <a:t>Hammurabi</a:t>
            </a:r>
            <a:r>
              <a:rPr lang="it-IT" sz="2400">
                <a:latin typeface="Arial" pitchFamily="18"/>
                <a:cs typeface="Arial" pitchFamily="2"/>
              </a:rPr>
              <a:t>). (App-11-0-0 e App-11-0-1)</a:t>
            </a:r>
          </a:p>
          <a:p>
            <a:pPr marL="0" lvl="0" indent="0" hangingPunct="1">
              <a:lnSpc>
                <a:spcPct val="90000"/>
              </a:lnSpc>
              <a:spcBef>
                <a:spcPts val="638"/>
              </a:spcBef>
              <a:spcAft>
                <a:spcPts val="0"/>
              </a:spcAft>
              <a:buNone/>
            </a:pPr>
            <a:endParaRPr lang="it-IT" sz="1000">
              <a:latin typeface="Arial" pitchFamily="18"/>
              <a:cs typeface="Arial" pitchFamily="2"/>
            </a:endParaRPr>
          </a:p>
          <a:p>
            <a:pPr marL="0" lvl="0" indent="0" hangingPunct="1">
              <a:lnSpc>
                <a:spcPct val="90000"/>
              </a:lnSpc>
              <a:spcBef>
                <a:spcPts val="638"/>
              </a:spcBef>
              <a:spcAft>
                <a:spcPts val="0"/>
              </a:spcAft>
              <a:buNone/>
            </a:pPr>
            <a:r>
              <a:rPr lang="it-IT" sz="2800">
                <a:latin typeface="Arial" pitchFamily="18"/>
                <a:cs typeface="Arial" pitchFamily="2"/>
              </a:rPr>
              <a:t>Sistemi di scrittura</a:t>
            </a:r>
          </a:p>
          <a:p>
            <a:pPr marL="0" lvl="0" indent="0">
              <a:lnSpc>
                <a:spcPct val="90000"/>
              </a:lnSpc>
              <a:buNone/>
            </a:pPr>
            <a:r>
              <a:rPr lang="it-IT" sz="2400">
                <a:latin typeface="Arial" pitchFamily="18"/>
                <a:cs typeface="Arial" pitchFamily="2"/>
              </a:rPr>
              <a:t>Cuneiforme (Appendice-11-1)</a:t>
            </a:r>
          </a:p>
          <a:p>
            <a:pPr marL="0" lvl="0" indent="0">
              <a:lnSpc>
                <a:spcPct val="90000"/>
              </a:lnSpc>
              <a:buNone/>
            </a:pPr>
            <a:r>
              <a:rPr lang="it-IT" sz="2400">
                <a:latin typeface="Arial" pitchFamily="18"/>
                <a:cs typeface="Arial" pitchFamily="2"/>
              </a:rPr>
              <a:t>Sanscrito (Appendice-11-2)</a:t>
            </a:r>
          </a:p>
          <a:p>
            <a:pPr marL="0" lvl="0" indent="0">
              <a:lnSpc>
                <a:spcPct val="90000"/>
              </a:lnSpc>
              <a:buNone/>
            </a:pPr>
            <a:r>
              <a:rPr lang="it-IT" sz="2400">
                <a:latin typeface="Arial" pitchFamily="18"/>
                <a:cs typeface="Arial" pitchFamily="2"/>
              </a:rPr>
              <a:t>Geroglifica (Appendice-11-3 e 11-3-1)</a:t>
            </a:r>
          </a:p>
          <a:p>
            <a:pPr marL="0" lvl="0" indent="0">
              <a:lnSpc>
                <a:spcPct val="90000"/>
              </a:lnSpc>
              <a:buNone/>
            </a:pPr>
            <a:r>
              <a:rPr lang="it-IT" sz="2400">
                <a:latin typeface="Arial" pitchFamily="18"/>
                <a:cs typeface="Arial" pitchFamily="2"/>
              </a:rPr>
              <a:t>Ideografica (Appendice-11-4)</a:t>
            </a:r>
          </a:p>
          <a:p>
            <a:pPr marL="0" lvl="0" indent="0">
              <a:lnSpc>
                <a:spcPct val="90000"/>
              </a:lnSpc>
              <a:buNone/>
            </a:pPr>
            <a:r>
              <a:rPr lang="it-IT" sz="2400">
                <a:latin typeface="Arial" pitchFamily="18"/>
                <a:cs typeface="Arial" pitchFamily="2"/>
              </a:rPr>
              <a:t>Alfabetica (Appendice 12)</a:t>
            </a:r>
          </a:p>
          <a:p>
            <a:pPr marL="0" lvl="0" indent="0" hangingPunct="1">
              <a:lnSpc>
                <a:spcPct val="90000"/>
              </a:lnSpc>
              <a:spcBef>
                <a:spcPts val="638"/>
              </a:spcBef>
              <a:spcAft>
                <a:spcPts val="0"/>
              </a:spcAft>
              <a:buNone/>
            </a:pPr>
            <a:endParaRPr lang="it-IT" sz="800">
              <a:latin typeface="Arial" pitchFamily="18"/>
              <a:cs typeface="Arial" pitchFamily="2"/>
            </a:endParaRPr>
          </a:p>
          <a:p>
            <a:pPr marL="0" lvl="0" indent="0" hangingPunct="1">
              <a:lnSpc>
                <a:spcPct val="90000"/>
              </a:lnSpc>
              <a:spcBef>
                <a:spcPts val="638"/>
              </a:spcBef>
              <a:spcAft>
                <a:spcPts val="0"/>
              </a:spcAft>
              <a:buNone/>
            </a:pPr>
            <a:r>
              <a:rPr lang="it-IT" sz="2400">
                <a:latin typeface="Arial" pitchFamily="18"/>
                <a:cs typeface="Arial" pitchFamily="2"/>
              </a:rPr>
              <a:t>www.sia-mtc.it/Pag_culturali/Pag_culturali/Ideogrammi.htm</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name="page32">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endParaRPr lang="it-IT"/>
          </a:p>
        </p:txBody>
      </p:sp>
      <p:sp>
        <p:nvSpPr>
          <p:cNvPr id="3" name="Rettangolo 2"/>
          <p:cNvSpPr/>
          <p:nvPr/>
        </p:nvSpPr>
        <p:spPr>
          <a:xfrm>
            <a:off x="0" y="58680"/>
            <a:ext cx="9036496" cy="613740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pPr>
            <a:endParaRPr lang="it-IT" sz="1800" b="0" i="0" u="none" strike="noStrike" kern="1200" spc="0" dirty="0">
              <a:ln>
                <a:noFill/>
              </a:ln>
              <a:solidFill>
                <a:srgbClr val="000000"/>
              </a:solidFill>
              <a:latin typeface="Arial" pitchFamily="18"/>
              <a:ea typeface="Microsoft YaHei" pitchFamily="2"/>
              <a:cs typeface="Arial" pitchFamily="2"/>
            </a:endParaRPr>
          </a:p>
          <a:p>
            <a:pPr marL="0" marR="0" lvl="0" indent="0" algn="l" rtl="0" hangingPunct="1">
              <a:lnSpc>
                <a:spcPct val="100000"/>
              </a:lnSpc>
              <a:spcBef>
                <a:spcPts val="0"/>
              </a:spcBef>
              <a:spcAft>
                <a:spcPts val="0"/>
              </a:spcAft>
              <a:buNone/>
              <a:tabLst/>
            </a:pPr>
            <a:endParaRPr lang="it-IT" sz="1800" b="0" i="0" u="none" strike="noStrike" kern="1200" spc="0" dirty="0">
              <a:ln>
                <a:noFill/>
              </a:ln>
              <a:solidFill>
                <a:srgbClr val="000000"/>
              </a:solidFill>
              <a:latin typeface="Arial" pitchFamily="18"/>
              <a:ea typeface="Microsoft YaHei" pitchFamily="2"/>
              <a:cs typeface="Arial" pitchFamily="2"/>
            </a:endParaRPr>
          </a:p>
          <a:p>
            <a:pPr marL="0" marR="0" lvl="0" indent="0" algn="l" rtl="0" hangingPunct="1">
              <a:lnSpc>
                <a:spcPct val="100000"/>
              </a:lnSpc>
              <a:spcBef>
                <a:spcPts val="0"/>
              </a:spcBef>
              <a:spcAft>
                <a:spcPts val="0"/>
              </a:spcAft>
              <a:buNone/>
              <a:tabLst/>
            </a:pPr>
            <a:r>
              <a:rPr lang="it-IT" sz="1800" b="0" i="0" u="none" strike="noStrike" kern="1200" spc="0" dirty="0">
                <a:ln>
                  <a:noFill/>
                </a:ln>
                <a:solidFill>
                  <a:srgbClr val="000000"/>
                </a:solidFill>
                <a:latin typeface="Arial" pitchFamily="18"/>
                <a:ea typeface="Microsoft YaHei" pitchFamily="2"/>
                <a:cs typeface="Arial" pitchFamily="2"/>
              </a:rPr>
              <a:t> </a:t>
            </a:r>
            <a:endParaRPr lang="it-IT" sz="1800" b="0" i="0" u="none" strike="noStrike" kern="1200" spc="0" dirty="0" smtClean="0">
              <a:ln>
                <a:noFill/>
              </a:ln>
              <a:solidFill>
                <a:srgbClr val="000000"/>
              </a:solidFill>
              <a:latin typeface="Arial" pitchFamily="18"/>
              <a:ea typeface="Microsoft YaHei" pitchFamily="2"/>
              <a:cs typeface="Arial" pitchFamily="2"/>
            </a:endParaRPr>
          </a:p>
          <a:p>
            <a:pPr marL="0" marR="0" lvl="0" indent="0" algn="l" rtl="0" hangingPunct="1">
              <a:lnSpc>
                <a:spcPct val="100000"/>
              </a:lnSpc>
              <a:spcBef>
                <a:spcPts val="0"/>
              </a:spcBef>
              <a:spcAft>
                <a:spcPts val="0"/>
              </a:spcAft>
              <a:buNone/>
              <a:tabLst/>
            </a:pPr>
            <a:endParaRPr lang="it-IT" dirty="0">
              <a:solidFill>
                <a:srgbClr val="000000"/>
              </a:solidFill>
              <a:latin typeface="Arial" pitchFamily="18"/>
              <a:ea typeface="Microsoft YaHei" pitchFamily="2"/>
              <a:cs typeface="Arial" pitchFamily="2"/>
            </a:endParaRPr>
          </a:p>
          <a:p>
            <a:pPr marL="0" marR="0" lvl="0" indent="0" algn="l" rtl="0" hangingPunct="1">
              <a:lnSpc>
                <a:spcPct val="100000"/>
              </a:lnSpc>
              <a:spcBef>
                <a:spcPts val="0"/>
              </a:spcBef>
              <a:spcAft>
                <a:spcPts val="0"/>
              </a:spcAft>
              <a:buNone/>
              <a:tabLst/>
            </a:pPr>
            <a:endParaRPr lang="it-IT" sz="1800" b="0" i="0" u="none" strike="noStrike" kern="1200" spc="0" dirty="0">
              <a:ln>
                <a:noFill/>
              </a:ln>
              <a:solidFill>
                <a:srgbClr val="000000"/>
              </a:solidFill>
              <a:latin typeface="Arial" pitchFamily="18"/>
              <a:ea typeface="Microsoft YaHei" pitchFamily="2"/>
              <a:cs typeface="Arial" pitchFamily="2"/>
            </a:endParaRPr>
          </a:p>
          <a:p>
            <a:pPr marL="0" marR="0" lvl="0" indent="0" algn="l" rtl="0" hangingPunct="1">
              <a:lnSpc>
                <a:spcPct val="100000"/>
              </a:lnSpc>
              <a:spcBef>
                <a:spcPts val="0"/>
              </a:spcBef>
              <a:spcAft>
                <a:spcPts val="0"/>
              </a:spcAft>
              <a:buNone/>
              <a:tabLst/>
            </a:pPr>
            <a:r>
              <a:rPr lang="it-IT" sz="2000" b="1" i="0" u="none" strike="noStrike" kern="1200" spc="0" dirty="0">
                <a:ln>
                  <a:noFill/>
                </a:ln>
                <a:solidFill>
                  <a:srgbClr val="000000"/>
                </a:solidFill>
                <a:latin typeface="Arial" pitchFamily="18"/>
                <a:ea typeface="Microsoft YaHei" pitchFamily="2"/>
                <a:cs typeface="Arial" pitchFamily="2"/>
              </a:rPr>
              <a:t>La scrittura  (tavolette d’argilla, papiro, pergamena, carta)</a:t>
            </a:r>
          </a:p>
          <a:p>
            <a:pPr marL="0" marR="0" lvl="0" indent="0" algn="l" rtl="0" hangingPunct="1">
              <a:lnSpc>
                <a:spcPct val="100000"/>
              </a:lnSpc>
              <a:spcBef>
                <a:spcPts val="0"/>
              </a:spcBef>
              <a:spcAft>
                <a:spcPts val="0"/>
              </a:spcAft>
              <a:buNone/>
              <a:tabLst/>
            </a:pPr>
            <a:r>
              <a:rPr lang="it-IT" sz="2000" b="1" i="0" u="none" strike="noStrike" kern="1200" spc="0" dirty="0">
                <a:ln>
                  <a:noFill/>
                </a:ln>
                <a:solidFill>
                  <a:srgbClr val="000000"/>
                </a:solidFill>
                <a:latin typeface="Arial" pitchFamily="18"/>
                <a:ea typeface="Microsoft YaHei" pitchFamily="2"/>
                <a:cs typeface="Arial" pitchFamily="2"/>
              </a:rPr>
              <a:t> </a:t>
            </a:r>
          </a:p>
          <a:p>
            <a:pPr marL="0" marR="0" lvl="0" indent="0" algn="l" rtl="0" hangingPunct="1">
              <a:lnSpc>
                <a:spcPct val="100000"/>
              </a:lnSpc>
              <a:spcBef>
                <a:spcPts val="0"/>
              </a:spcBef>
              <a:spcAft>
                <a:spcPts val="0"/>
              </a:spcAft>
              <a:buNone/>
              <a:tabLst/>
            </a:pPr>
            <a:r>
              <a:rPr lang="it-IT" sz="2000" b="1" i="0" u="none" strike="noStrike" kern="1200" spc="0" dirty="0">
                <a:ln>
                  <a:noFill/>
                </a:ln>
                <a:solidFill>
                  <a:srgbClr val="000000"/>
                </a:solidFill>
                <a:latin typeface="Arial" pitchFamily="18"/>
                <a:ea typeface="Microsoft YaHei" pitchFamily="2"/>
                <a:cs typeface="Arial" pitchFamily="2"/>
              </a:rPr>
              <a:t>Pittogrammi			caccia</a:t>
            </a:r>
          </a:p>
          <a:p>
            <a:pPr marL="0" marR="0" lvl="0" indent="0" algn="l" rtl="0" hangingPunct="1">
              <a:lnSpc>
                <a:spcPct val="100000"/>
              </a:lnSpc>
              <a:spcBef>
                <a:spcPts val="0"/>
              </a:spcBef>
              <a:spcAft>
                <a:spcPts val="0"/>
              </a:spcAft>
              <a:buNone/>
              <a:tabLst/>
            </a:pPr>
            <a:r>
              <a:rPr lang="it-IT" sz="2000" b="1" i="0" u="none" strike="noStrike" kern="1200" spc="0" dirty="0">
                <a:ln>
                  <a:noFill/>
                </a:ln>
                <a:solidFill>
                  <a:srgbClr val="000000"/>
                </a:solidFill>
                <a:latin typeface="Arial" pitchFamily="18"/>
                <a:ea typeface="Microsoft YaHei" pitchFamily="2"/>
                <a:cs typeface="Arial" pitchFamily="2"/>
              </a:rPr>
              <a:t>				Raccolta</a:t>
            </a:r>
          </a:p>
          <a:p>
            <a:pPr marL="0" marR="0" lvl="0" indent="0" algn="l" rtl="0" hangingPunct="1">
              <a:lnSpc>
                <a:spcPct val="100000"/>
              </a:lnSpc>
              <a:spcBef>
                <a:spcPts val="0"/>
              </a:spcBef>
              <a:spcAft>
                <a:spcPts val="0"/>
              </a:spcAft>
              <a:buNone/>
              <a:tabLst/>
            </a:pPr>
            <a:endParaRPr lang="it-IT" sz="2000" b="1" i="0" u="none" strike="noStrike" kern="1200" spc="0" dirty="0">
              <a:ln>
                <a:noFill/>
              </a:ln>
              <a:solidFill>
                <a:srgbClr val="000000"/>
              </a:solidFill>
              <a:latin typeface="Arial" pitchFamily="18"/>
              <a:ea typeface="Microsoft YaHei" pitchFamily="2"/>
              <a:cs typeface="Arial" pitchFamily="2"/>
            </a:endParaRPr>
          </a:p>
          <a:p>
            <a:pPr marL="0" marR="0" lvl="0" indent="0" algn="l" rtl="0" hangingPunct="1">
              <a:lnSpc>
                <a:spcPct val="100000"/>
              </a:lnSpc>
              <a:spcBef>
                <a:spcPts val="0"/>
              </a:spcBef>
              <a:spcAft>
                <a:spcPts val="0"/>
              </a:spcAft>
              <a:buNone/>
              <a:tabLst/>
            </a:pPr>
            <a:r>
              <a:rPr lang="it-IT" sz="2000" b="1" i="0" u="none" strike="noStrike" kern="1200" spc="0" dirty="0">
                <a:ln>
                  <a:noFill/>
                </a:ln>
                <a:solidFill>
                  <a:srgbClr val="000000"/>
                </a:solidFill>
                <a:latin typeface="Arial" pitchFamily="18"/>
                <a:ea typeface="Microsoft YaHei" pitchFamily="2"/>
                <a:cs typeface="Arial" pitchFamily="2"/>
              </a:rPr>
              <a:t>Ideogrammi			documentare (</a:t>
            </a:r>
            <a:r>
              <a:rPr lang="it-IT" sz="2000" b="1" i="0" u="none" strike="noStrike" kern="1200" spc="0" dirty="0" err="1">
                <a:ln>
                  <a:noFill/>
                </a:ln>
                <a:solidFill>
                  <a:srgbClr val="000000"/>
                </a:solidFill>
                <a:latin typeface="Arial" pitchFamily="18"/>
                <a:ea typeface="Microsoft YaHei" pitchFamily="2"/>
                <a:cs typeface="Arial" pitchFamily="2"/>
              </a:rPr>
              <a:t>Gilamesh</a:t>
            </a:r>
            <a:r>
              <a:rPr lang="it-IT" sz="2000" b="1" i="0" u="none" strike="noStrike" kern="1200" spc="0" dirty="0">
                <a:ln>
                  <a:noFill/>
                </a:ln>
                <a:solidFill>
                  <a:srgbClr val="000000"/>
                </a:solidFill>
                <a:latin typeface="Arial" pitchFamily="18"/>
                <a:ea typeface="Microsoft YaHei" pitchFamily="2"/>
                <a:cs typeface="Arial" pitchFamily="2"/>
              </a:rPr>
              <a:t>)</a:t>
            </a:r>
          </a:p>
          <a:p>
            <a:pPr marL="0" marR="0" lvl="0" indent="0" algn="l" rtl="0" hangingPunct="1">
              <a:lnSpc>
                <a:spcPct val="100000"/>
              </a:lnSpc>
              <a:spcBef>
                <a:spcPts val="0"/>
              </a:spcBef>
              <a:spcAft>
                <a:spcPts val="0"/>
              </a:spcAft>
              <a:buNone/>
              <a:tabLst/>
            </a:pPr>
            <a:r>
              <a:rPr lang="it-IT" sz="2000" b="1" i="0" u="none" strike="noStrike" kern="1200" spc="0" dirty="0">
                <a:ln>
                  <a:noFill/>
                </a:ln>
                <a:solidFill>
                  <a:srgbClr val="000000"/>
                </a:solidFill>
                <a:latin typeface="Arial" pitchFamily="18"/>
                <a:ea typeface="Microsoft YaHei" pitchFamily="2"/>
                <a:cs typeface="Arial" pitchFamily="2"/>
              </a:rPr>
              <a:t>				Prescrivere (Hammurabi)</a:t>
            </a:r>
          </a:p>
          <a:p>
            <a:pPr marL="0" marR="0" lvl="0" indent="0" algn="l" rtl="0" hangingPunct="1">
              <a:lnSpc>
                <a:spcPct val="100000"/>
              </a:lnSpc>
              <a:spcBef>
                <a:spcPts val="0"/>
              </a:spcBef>
              <a:spcAft>
                <a:spcPts val="0"/>
              </a:spcAft>
              <a:buNone/>
              <a:tabLst/>
            </a:pPr>
            <a:endParaRPr lang="it-IT" sz="2000" b="1" i="0" u="none" strike="noStrike" kern="1200" spc="0" dirty="0">
              <a:ln>
                <a:noFill/>
              </a:ln>
              <a:solidFill>
                <a:srgbClr val="000000"/>
              </a:solidFill>
              <a:latin typeface="Arial" pitchFamily="18"/>
              <a:ea typeface="Microsoft YaHei" pitchFamily="2"/>
              <a:cs typeface="Arial" pitchFamily="2"/>
            </a:endParaRPr>
          </a:p>
          <a:p>
            <a:pPr marL="0" marR="0" lvl="0" indent="0" algn="l" rtl="0" hangingPunct="1">
              <a:lnSpc>
                <a:spcPct val="100000"/>
              </a:lnSpc>
              <a:spcBef>
                <a:spcPts val="0"/>
              </a:spcBef>
              <a:spcAft>
                <a:spcPts val="0"/>
              </a:spcAft>
              <a:buNone/>
              <a:tabLst/>
            </a:pPr>
            <a:r>
              <a:rPr lang="it-IT" sz="2000" b="1" i="0" u="none" strike="noStrike" kern="1200" spc="0" dirty="0">
                <a:ln>
                  <a:noFill/>
                </a:ln>
                <a:solidFill>
                  <a:srgbClr val="000000"/>
                </a:solidFill>
                <a:latin typeface="Arial" pitchFamily="18"/>
                <a:ea typeface="Microsoft YaHei" pitchFamily="2"/>
                <a:cs typeface="Arial" pitchFamily="2"/>
              </a:rPr>
              <a:t>Alfabeto (digitale)		comunicazione multiculturale</a:t>
            </a:r>
          </a:p>
          <a:p>
            <a:pPr marL="0" marR="0" lvl="0" indent="0" algn="l" rtl="0" hangingPunct="1">
              <a:lnSpc>
                <a:spcPct val="100000"/>
              </a:lnSpc>
              <a:spcBef>
                <a:spcPts val="0"/>
              </a:spcBef>
              <a:spcAft>
                <a:spcPts val="0"/>
              </a:spcAft>
              <a:buNone/>
              <a:tabLst/>
            </a:pPr>
            <a:r>
              <a:rPr lang="it-IT" sz="2000" b="1" i="0" u="none" strike="noStrike" kern="1200" spc="0" dirty="0">
                <a:ln>
                  <a:noFill/>
                </a:ln>
                <a:solidFill>
                  <a:srgbClr val="000000"/>
                </a:solidFill>
                <a:latin typeface="Arial" pitchFamily="18"/>
                <a:ea typeface="Microsoft YaHei" pitchFamily="2"/>
                <a:cs typeface="Arial" pitchFamily="2"/>
              </a:rPr>
              <a:t>				(commercio)</a:t>
            </a:r>
          </a:p>
          <a:p>
            <a:pPr marL="0" marR="0" lvl="0" indent="0" algn="l" rtl="0" hangingPunct="1">
              <a:lnSpc>
                <a:spcPct val="100000"/>
              </a:lnSpc>
              <a:spcBef>
                <a:spcPts val="0"/>
              </a:spcBef>
              <a:spcAft>
                <a:spcPts val="0"/>
              </a:spcAft>
              <a:buNone/>
              <a:tabLst/>
            </a:pPr>
            <a:r>
              <a:rPr lang="it-IT" sz="2000" b="1" i="0" u="none" strike="noStrike" kern="1200" spc="0" dirty="0">
                <a:ln>
                  <a:noFill/>
                </a:ln>
                <a:solidFill>
                  <a:srgbClr val="000000"/>
                </a:solidFill>
                <a:latin typeface="Arial" pitchFamily="18"/>
                <a:ea typeface="Microsoft YaHei" pitchFamily="2"/>
                <a:cs typeface="Arial" pitchFamily="2"/>
              </a:rPr>
              <a:t> </a:t>
            </a:r>
          </a:p>
          <a:p>
            <a:pPr marL="0" marR="0" lvl="0" indent="0" algn="l" rtl="0" hangingPunct="1">
              <a:lnSpc>
                <a:spcPct val="100000"/>
              </a:lnSpc>
              <a:spcBef>
                <a:spcPts val="0"/>
              </a:spcBef>
              <a:spcAft>
                <a:spcPts val="0"/>
              </a:spcAft>
              <a:buNone/>
              <a:tabLst/>
            </a:pPr>
            <a:r>
              <a:rPr lang="it-IT" sz="2000" b="1" i="0" u="none" strike="noStrike" kern="1200" spc="0" dirty="0">
                <a:ln>
                  <a:noFill/>
                </a:ln>
                <a:solidFill>
                  <a:srgbClr val="000000"/>
                </a:solidFill>
                <a:latin typeface="Arial" pitchFamily="18"/>
                <a:ea typeface="Microsoft YaHei" pitchFamily="2"/>
                <a:cs typeface="Arial" pitchFamily="2"/>
              </a:rPr>
              <a:t>Grammatica (effettivo)		inizio di esigenza di  “effettività”</a:t>
            </a:r>
          </a:p>
          <a:p>
            <a:pPr marL="0" marR="0" lvl="0" indent="0" algn="l" rtl="0" hangingPunct="1">
              <a:lnSpc>
                <a:spcPct val="100000"/>
              </a:lnSpc>
              <a:spcBef>
                <a:spcPts val="0"/>
              </a:spcBef>
              <a:spcAft>
                <a:spcPts val="0"/>
              </a:spcAft>
              <a:buNone/>
              <a:tabLst/>
            </a:pPr>
            <a:r>
              <a:rPr lang="it-IT" sz="2000" b="1" i="0" u="none" strike="noStrike" kern="1200" spc="0" dirty="0">
                <a:ln>
                  <a:noFill/>
                </a:ln>
                <a:solidFill>
                  <a:srgbClr val="000000"/>
                </a:solidFill>
                <a:latin typeface="Arial" pitchFamily="18"/>
                <a:ea typeface="Microsoft YaHei" pitchFamily="2"/>
                <a:cs typeface="Arial" pitchFamily="2"/>
              </a:rPr>
              <a:t>                                                    produrre frasi corrette</a:t>
            </a:r>
          </a:p>
          <a:p>
            <a:pPr marL="0" marR="0" lvl="0" indent="0" algn="l" rtl="0" hangingPunct="1">
              <a:lnSpc>
                <a:spcPct val="100000"/>
              </a:lnSpc>
              <a:spcBef>
                <a:spcPts val="0"/>
              </a:spcBef>
              <a:spcAft>
                <a:spcPts val="0"/>
              </a:spcAft>
              <a:buNone/>
              <a:tabLst/>
            </a:pPr>
            <a:r>
              <a:rPr lang="it-IT" sz="2000" b="1" i="0" u="none" strike="noStrike" kern="1200" spc="0" dirty="0" err="1">
                <a:ln>
                  <a:noFill/>
                </a:ln>
                <a:solidFill>
                  <a:srgbClr val="000000"/>
                </a:solidFill>
                <a:latin typeface="Arial" pitchFamily="18"/>
                <a:ea typeface="Microsoft YaHei" pitchFamily="2"/>
                <a:cs typeface="Arial" pitchFamily="2"/>
              </a:rPr>
              <a:t>digitale+effettivo</a:t>
            </a:r>
            <a:r>
              <a:rPr lang="it-IT" sz="2000" b="1" i="0" u="none" strike="noStrike" kern="1200" spc="0" dirty="0">
                <a:ln>
                  <a:noFill/>
                </a:ln>
                <a:solidFill>
                  <a:srgbClr val="000000"/>
                </a:solidFill>
                <a:latin typeface="Arial" pitchFamily="18"/>
                <a:ea typeface="Microsoft YaHei" pitchFamily="2"/>
                <a:cs typeface="Arial" pitchFamily="2"/>
              </a:rPr>
              <a:t> </a:t>
            </a:r>
            <a:r>
              <a:rPr lang="it-IT" sz="2000" b="1" i="0" u="none" strike="noStrike" kern="1200" spc="0" dirty="0">
                <a:ln>
                  <a:noFill/>
                </a:ln>
                <a:solidFill>
                  <a:srgbClr val="000000"/>
                </a:solidFill>
                <a:latin typeface="Wingdings" pitchFamily="18"/>
                <a:ea typeface="Microsoft YaHei" pitchFamily="2"/>
                <a:cs typeface="Arial" pitchFamily="2"/>
              </a:rPr>
              <a:t></a:t>
            </a:r>
            <a:r>
              <a:rPr lang="it-IT" sz="2000" b="1" i="0" u="none" strike="noStrike" kern="1200" spc="0" dirty="0">
                <a:ln>
                  <a:noFill/>
                </a:ln>
                <a:solidFill>
                  <a:srgbClr val="000000"/>
                </a:solidFill>
                <a:latin typeface="Arial" pitchFamily="18"/>
                <a:ea typeface="Microsoft YaHei" pitchFamily="2"/>
                <a:cs typeface="Arial" pitchFamily="2"/>
              </a:rPr>
              <a:t> dalla cultura orale a quella scritta </a:t>
            </a:r>
            <a:r>
              <a:rPr lang="it-IT" sz="2000" b="1" i="0" u="none" strike="noStrike" kern="1200" spc="0" dirty="0" err="1">
                <a:ln>
                  <a:noFill/>
                </a:ln>
                <a:solidFill>
                  <a:srgbClr val="000000"/>
                </a:solidFill>
                <a:latin typeface="Arial" pitchFamily="18"/>
                <a:ea typeface="Microsoft YaHei" pitchFamily="2"/>
                <a:cs typeface="Arial" pitchFamily="2"/>
              </a:rPr>
              <a:t>mnemosine</a:t>
            </a:r>
            <a:r>
              <a:rPr lang="it-IT" sz="2000" b="1" i="0" u="none" strike="noStrike" kern="1200" spc="0" dirty="0">
                <a:ln>
                  <a:noFill/>
                </a:ln>
                <a:solidFill>
                  <a:srgbClr val="000000"/>
                </a:solidFill>
                <a:latin typeface="Arial" pitchFamily="18"/>
                <a:ea typeface="Microsoft YaHei" pitchFamily="2"/>
                <a:cs typeface="Arial" pitchFamily="2"/>
              </a:rPr>
              <a:t>-muse</a:t>
            </a:r>
          </a:p>
          <a:p>
            <a:pPr marL="0" marR="0" lvl="0" indent="0" algn="l" rtl="0" hangingPunct="1">
              <a:lnSpc>
                <a:spcPct val="100000"/>
              </a:lnSpc>
              <a:spcBef>
                <a:spcPts val="0"/>
              </a:spcBef>
              <a:spcAft>
                <a:spcPts val="0"/>
              </a:spcAft>
              <a:buNone/>
              <a:tabLst/>
            </a:pPr>
            <a:r>
              <a:rPr lang="it-IT" sz="2000" b="1" i="0" u="none" strike="noStrike" kern="1200" spc="0" dirty="0">
                <a:ln>
                  <a:noFill/>
                </a:ln>
                <a:solidFill>
                  <a:srgbClr val="000000"/>
                </a:solidFill>
                <a:latin typeface="Arial" pitchFamily="18"/>
                <a:ea typeface="Microsoft YaHei" pitchFamily="2"/>
                <a:cs typeface="Arial" pitchFamily="2"/>
              </a:rPr>
              <a:t>		    </a:t>
            </a:r>
            <a:r>
              <a:rPr lang="it-IT" sz="2000" b="1" i="0" u="none" strike="noStrike" kern="1200" spc="0" dirty="0">
                <a:ln>
                  <a:noFill/>
                </a:ln>
                <a:solidFill>
                  <a:srgbClr val="000000"/>
                </a:solidFill>
                <a:latin typeface="Wingdings" pitchFamily="18"/>
                <a:ea typeface="Microsoft YaHei" pitchFamily="2"/>
                <a:cs typeface="Arial" pitchFamily="2"/>
              </a:rPr>
              <a:t></a:t>
            </a:r>
            <a:r>
              <a:rPr lang="it-IT" sz="2000" b="1" i="0" u="none" strike="noStrike" kern="1200" spc="0" dirty="0">
                <a:ln>
                  <a:noFill/>
                </a:ln>
                <a:solidFill>
                  <a:srgbClr val="000000"/>
                </a:solidFill>
                <a:latin typeface="Arial" pitchFamily="18"/>
                <a:ea typeface="Microsoft YaHei" pitchFamily="2"/>
                <a:cs typeface="Arial" pitchFamily="2"/>
              </a:rPr>
              <a:t> dalla cultura del mito alla filosofia</a:t>
            </a:r>
          </a:p>
          <a:p>
            <a:pPr marL="0" marR="0" lvl="0" indent="0" algn="l" rtl="0" hangingPunct="1">
              <a:lnSpc>
                <a:spcPct val="100000"/>
              </a:lnSpc>
              <a:spcBef>
                <a:spcPts val="0"/>
              </a:spcBef>
              <a:spcAft>
                <a:spcPts val="0"/>
              </a:spcAft>
              <a:buNone/>
              <a:tabLst/>
            </a:pPr>
            <a:r>
              <a:rPr lang="it-IT" sz="2000" b="1" i="0" u="none" strike="noStrike" kern="1200" spc="0" dirty="0">
                <a:ln>
                  <a:noFill/>
                </a:ln>
                <a:solidFill>
                  <a:srgbClr val="000000"/>
                </a:solidFill>
                <a:latin typeface="Arial" pitchFamily="18"/>
                <a:ea typeface="Microsoft YaHei" pitchFamily="2"/>
                <a:cs typeface="Arial" pitchFamily="2"/>
              </a:rPr>
              <a:t>                              </a:t>
            </a:r>
            <a:r>
              <a:rPr lang="it-IT" sz="2000" b="1" i="0" u="none" strike="noStrike" kern="1200" spc="0" dirty="0">
                <a:ln>
                  <a:noFill/>
                </a:ln>
                <a:solidFill>
                  <a:srgbClr val="000000"/>
                </a:solidFill>
                <a:latin typeface="Wingdings" pitchFamily="18"/>
                <a:ea typeface="Microsoft YaHei" pitchFamily="2"/>
                <a:cs typeface="Arial" pitchFamily="2"/>
              </a:rPr>
              <a:t></a:t>
            </a:r>
            <a:r>
              <a:rPr lang="it-IT" sz="2000" b="1" i="0" u="none" strike="noStrike" kern="1200" spc="0" dirty="0">
                <a:ln>
                  <a:noFill/>
                </a:ln>
                <a:solidFill>
                  <a:srgbClr val="000000"/>
                </a:solidFill>
                <a:latin typeface="Arial" pitchFamily="18"/>
                <a:ea typeface="Microsoft YaHei" pitchFamily="2"/>
                <a:cs typeface="Arial" pitchFamily="2"/>
              </a:rPr>
              <a:t> dagli oracoli alla dialettica, retorica e logica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name="page33">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it-IT" sz="2800" b="1" dirty="0">
                <a:latin typeface="Comic Sans MS" pitchFamily="66"/>
              </a:rPr>
              <a:t>Storia dell’informatica: </a:t>
            </a:r>
            <a:r>
              <a:rPr lang="it-IT" sz="2800" b="1" dirty="0" smtClean="0">
                <a:latin typeface="Comic Sans MS" pitchFamily="66"/>
              </a:rPr>
              <a:t>il numero</a:t>
            </a:r>
            <a:endParaRPr lang="it-IT" sz="2800" dirty="0"/>
          </a:p>
        </p:txBody>
      </p:sp>
      <p:sp>
        <p:nvSpPr>
          <p:cNvPr id="3" name="Rectangle 3"/>
          <p:cNvSpPr txBox="1">
            <a:spLocks noGrp="1"/>
          </p:cNvSpPr>
          <p:nvPr>
            <p:ph type="body" idx="4294967295"/>
          </p:nvPr>
        </p:nvSpPr>
        <p:spPr>
          <a:xfrm>
            <a:off x="457200" y="981000"/>
            <a:ext cx="8229240" cy="5144759"/>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80000"/>
              </a:lnSpc>
              <a:spcBef>
                <a:spcPts val="638"/>
              </a:spcBef>
              <a:spcAft>
                <a:spcPts val="0"/>
              </a:spcAft>
              <a:buNone/>
            </a:pPr>
            <a:r>
              <a:rPr lang="it-IT" sz="1800" b="1" i="1" u="sng" dirty="0">
                <a:latin typeface="Verdana" pitchFamily="34"/>
                <a:cs typeface="Arial" pitchFamily="2"/>
              </a:rPr>
              <a:t>La storia:</a:t>
            </a:r>
            <a:r>
              <a:rPr lang="it-IT" sz="1800" dirty="0">
                <a:latin typeface="Arial" pitchFamily="18"/>
                <a:cs typeface="Arial" pitchFamily="2"/>
              </a:rPr>
              <a:t> inizia la rappresentazione di concetti astratti.</a:t>
            </a:r>
          </a:p>
          <a:p>
            <a:pPr marL="0" lvl="0" indent="0" hangingPunct="1">
              <a:lnSpc>
                <a:spcPct val="80000"/>
              </a:lnSpc>
              <a:spcBef>
                <a:spcPts val="638"/>
              </a:spcBef>
              <a:spcAft>
                <a:spcPts val="0"/>
              </a:spcAft>
              <a:buNone/>
            </a:pPr>
            <a:endParaRPr lang="it-IT" sz="900" dirty="0">
              <a:latin typeface="Arial" pitchFamily="18"/>
              <a:cs typeface="Arial" pitchFamily="2"/>
            </a:endParaRPr>
          </a:p>
          <a:p>
            <a:pPr marL="0" lvl="0" indent="0" hangingPunct="1">
              <a:lnSpc>
                <a:spcPct val="80000"/>
              </a:lnSpc>
              <a:spcBef>
                <a:spcPts val="638"/>
              </a:spcBef>
              <a:spcAft>
                <a:spcPts val="0"/>
              </a:spcAft>
              <a:buNone/>
            </a:pPr>
            <a:r>
              <a:rPr lang="it-IT" sz="2400" b="1" dirty="0">
                <a:latin typeface="Arial" pitchFamily="18"/>
                <a:cs typeface="Arial" pitchFamily="2"/>
              </a:rPr>
              <a:t>Sistemi di numerazione</a:t>
            </a:r>
            <a:r>
              <a:rPr lang="it-IT" sz="2400" dirty="0">
                <a:latin typeface="Arial" pitchFamily="18"/>
                <a:cs typeface="Arial" pitchFamily="2"/>
              </a:rPr>
              <a:t>.</a:t>
            </a:r>
          </a:p>
          <a:p>
            <a:pPr marL="0" lvl="0" indent="0" hangingPunct="1">
              <a:lnSpc>
                <a:spcPct val="80000"/>
              </a:lnSpc>
              <a:spcBef>
                <a:spcPts val="638"/>
              </a:spcBef>
              <a:spcAft>
                <a:spcPts val="0"/>
              </a:spcAft>
              <a:buNone/>
            </a:pPr>
            <a:r>
              <a:rPr lang="it-IT" sz="2000" dirty="0">
                <a:latin typeface="Arial" pitchFamily="18"/>
                <a:cs typeface="Arial" pitchFamily="2"/>
              </a:rPr>
              <a:t>(Appendice-12-1)</a:t>
            </a:r>
          </a:p>
          <a:p>
            <a:pPr marL="0" lvl="0" indent="0" hangingPunct="1">
              <a:lnSpc>
                <a:spcPct val="80000"/>
              </a:lnSpc>
              <a:spcBef>
                <a:spcPts val="638"/>
              </a:spcBef>
              <a:spcAft>
                <a:spcPts val="0"/>
              </a:spcAft>
              <a:buNone/>
            </a:pPr>
            <a:endParaRPr lang="it-IT" sz="900" dirty="0">
              <a:latin typeface="Arial" pitchFamily="18"/>
              <a:cs typeface="Arial" pitchFamily="2"/>
            </a:endParaRPr>
          </a:p>
          <a:p>
            <a:pPr marL="0" lvl="0" indent="0" hangingPunct="1">
              <a:lnSpc>
                <a:spcPct val="80000"/>
              </a:lnSpc>
              <a:spcBef>
                <a:spcPts val="638"/>
              </a:spcBef>
              <a:spcAft>
                <a:spcPts val="0"/>
              </a:spcAft>
              <a:buNone/>
            </a:pPr>
            <a:r>
              <a:rPr lang="it-IT" sz="2000" dirty="0">
                <a:latin typeface="Arial" pitchFamily="18"/>
                <a:cs typeface="Arial" pitchFamily="2"/>
              </a:rPr>
              <a:t>a) Additivo “primordiale”: tante riproduzioni in terracotta quante erano le cose di cui tener conto.</a:t>
            </a:r>
          </a:p>
          <a:p>
            <a:pPr marL="0" lvl="0" indent="0" hangingPunct="1">
              <a:lnSpc>
                <a:spcPct val="80000"/>
              </a:lnSpc>
              <a:spcBef>
                <a:spcPts val="638"/>
              </a:spcBef>
              <a:spcAft>
                <a:spcPts val="0"/>
              </a:spcAft>
              <a:buNone/>
            </a:pPr>
            <a:endParaRPr lang="it-IT" sz="900" dirty="0">
              <a:latin typeface="Arial" pitchFamily="18"/>
              <a:cs typeface="Arial" pitchFamily="2"/>
            </a:endParaRPr>
          </a:p>
          <a:p>
            <a:pPr marL="0" lvl="0" indent="0" hangingPunct="1">
              <a:lnSpc>
                <a:spcPct val="80000"/>
              </a:lnSpc>
              <a:spcBef>
                <a:spcPts val="638"/>
              </a:spcBef>
              <a:spcAft>
                <a:spcPts val="0"/>
              </a:spcAft>
              <a:buNone/>
            </a:pPr>
            <a:r>
              <a:rPr lang="it-IT" sz="2000" dirty="0">
                <a:latin typeface="Arial" pitchFamily="18"/>
                <a:cs typeface="Arial" pitchFamily="2"/>
              </a:rPr>
              <a:t>b) Additivo “evoluto”: tanti sassolini inseriti in una </a:t>
            </a:r>
            <a:r>
              <a:rPr lang="it-IT" sz="2000" i="1" dirty="0">
                <a:latin typeface="Arial" pitchFamily="18"/>
                <a:cs typeface="Arial" pitchFamily="2"/>
              </a:rPr>
              <a:t>bulla </a:t>
            </a:r>
            <a:r>
              <a:rPr lang="it-IT" sz="2000" dirty="0">
                <a:latin typeface="Arial" pitchFamily="18"/>
                <a:cs typeface="Arial" pitchFamily="2"/>
              </a:rPr>
              <a:t>riportante una riproduzione delle cose coinvolte.</a:t>
            </a:r>
          </a:p>
          <a:p>
            <a:pPr marL="0" lvl="0" indent="0" hangingPunct="1">
              <a:lnSpc>
                <a:spcPct val="80000"/>
              </a:lnSpc>
              <a:spcBef>
                <a:spcPts val="638"/>
              </a:spcBef>
              <a:spcAft>
                <a:spcPts val="0"/>
              </a:spcAft>
              <a:buNone/>
            </a:pPr>
            <a:endParaRPr lang="it-IT" sz="900" dirty="0">
              <a:latin typeface="Arial" pitchFamily="18"/>
              <a:cs typeface="Arial" pitchFamily="2"/>
            </a:endParaRPr>
          </a:p>
          <a:p>
            <a:pPr marL="0" lvl="0" indent="0" hangingPunct="1">
              <a:lnSpc>
                <a:spcPct val="80000"/>
              </a:lnSpc>
              <a:spcBef>
                <a:spcPts val="638"/>
              </a:spcBef>
              <a:spcAft>
                <a:spcPts val="0"/>
              </a:spcAft>
              <a:buNone/>
            </a:pPr>
            <a:r>
              <a:rPr lang="it-IT" sz="2000" dirty="0">
                <a:latin typeface="Arial" pitchFamily="18"/>
                <a:cs typeface="Arial" pitchFamily="2"/>
              </a:rPr>
              <a:t>c) Additivo astratto: la numerazione egizia</a:t>
            </a:r>
            <a:r>
              <a:rPr lang="it-IT" sz="2000" dirty="0" smtClean="0">
                <a:latin typeface="Arial" pitchFamily="18"/>
                <a:cs typeface="Arial" pitchFamily="2"/>
              </a:rPr>
              <a:t>.</a:t>
            </a:r>
            <a:endParaRPr lang="it-IT" sz="2000" dirty="0">
              <a:latin typeface="Arial" pitchFamily="18"/>
              <a:cs typeface="Arial" pitchFamily="2"/>
            </a:endParaRPr>
          </a:p>
          <a:p>
            <a:pPr marL="0" lvl="0" indent="0" hangingPunct="1">
              <a:lnSpc>
                <a:spcPct val="80000"/>
              </a:lnSpc>
              <a:spcBef>
                <a:spcPts val="638"/>
              </a:spcBef>
              <a:spcAft>
                <a:spcPts val="0"/>
              </a:spcAft>
              <a:buNone/>
            </a:pPr>
            <a:endParaRPr lang="it-IT" sz="900" dirty="0">
              <a:latin typeface="Arial" pitchFamily="18"/>
              <a:cs typeface="Arial" pitchFamily="2"/>
            </a:endParaRPr>
          </a:p>
          <a:p>
            <a:pPr marL="0" lvl="0" indent="0" hangingPunct="1">
              <a:lnSpc>
                <a:spcPct val="80000"/>
              </a:lnSpc>
              <a:spcBef>
                <a:spcPts val="638"/>
              </a:spcBef>
              <a:spcAft>
                <a:spcPts val="0"/>
              </a:spcAft>
              <a:buNone/>
            </a:pPr>
            <a:r>
              <a:rPr lang="it-IT" sz="2000" dirty="0">
                <a:latin typeface="Arial" pitchFamily="18"/>
                <a:cs typeface="Arial" pitchFamily="2"/>
              </a:rPr>
              <a:t>d) Sistema posizionale:</a:t>
            </a:r>
          </a:p>
          <a:p>
            <a:pPr marL="0" lvl="0" indent="0" hangingPunct="1">
              <a:lnSpc>
                <a:spcPct val="80000"/>
              </a:lnSpc>
              <a:spcBef>
                <a:spcPts val="638"/>
              </a:spcBef>
              <a:spcAft>
                <a:spcPts val="0"/>
              </a:spcAft>
              <a:buNone/>
            </a:pPr>
            <a:r>
              <a:rPr lang="it-IT" sz="2000" dirty="0">
                <a:latin typeface="Arial" pitchFamily="18"/>
                <a:cs typeface="Arial" pitchFamily="2"/>
              </a:rPr>
              <a:t>    </a:t>
            </a:r>
            <a:endParaRPr lang="it-IT" sz="900" dirty="0">
              <a:latin typeface="Arial" pitchFamily="18"/>
              <a:cs typeface="Arial" pitchFamily="2"/>
            </a:endParaRPr>
          </a:p>
          <a:p>
            <a:pPr marL="0" lvl="0" indent="0" hangingPunct="1">
              <a:lnSpc>
                <a:spcPct val="80000"/>
              </a:lnSpc>
              <a:spcBef>
                <a:spcPts val="638"/>
              </a:spcBef>
              <a:spcAft>
                <a:spcPts val="0"/>
              </a:spcAft>
              <a:buNone/>
            </a:pPr>
            <a:r>
              <a:rPr lang="it-IT" sz="2000" dirty="0">
                <a:latin typeface="Arial" pitchFamily="18"/>
                <a:cs typeface="Arial" pitchFamily="2"/>
              </a:rPr>
              <a:t>e) Sistemi </a:t>
            </a:r>
            <a:r>
              <a:rPr lang="it-IT" sz="2000" dirty="0" smtClean="0">
                <a:latin typeface="Arial" pitchFamily="18"/>
                <a:cs typeface="Arial" pitchFamily="2"/>
              </a:rPr>
              <a:t>misti</a:t>
            </a:r>
          </a:p>
          <a:p>
            <a:pPr marL="0" lvl="0" indent="0" hangingPunct="1">
              <a:lnSpc>
                <a:spcPct val="80000"/>
              </a:lnSpc>
              <a:spcBef>
                <a:spcPts val="638"/>
              </a:spcBef>
              <a:spcAft>
                <a:spcPts val="0"/>
              </a:spcAft>
              <a:buNone/>
            </a:pPr>
            <a:r>
              <a:rPr lang="it-IT" sz="2000" dirty="0" smtClean="0">
                <a:latin typeface="Arial" pitchFamily="18"/>
                <a:cs typeface="Arial" pitchFamily="2"/>
              </a:rPr>
              <a:t>Appendici 12-0, 12-1, 12-2, … 13-4 </a:t>
            </a:r>
            <a:endParaRPr lang="it-IT" sz="20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name="page34">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endParaRPr lang="it-IT"/>
          </a:p>
        </p:txBody>
      </p:sp>
      <p:sp>
        <p:nvSpPr>
          <p:cNvPr id="3" name="Rectangle 3"/>
          <p:cNvSpPr txBox="1">
            <a:spLocks noGrp="1"/>
          </p:cNvSpPr>
          <p:nvPr>
            <p:ph type="body" idx="4294967295"/>
          </p:nvPr>
        </p:nvSpPr>
        <p:spPr>
          <a:xfrm>
            <a:off x="457200" y="907919"/>
            <a:ext cx="8229240" cy="521784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80000"/>
              </a:lnSpc>
              <a:spcBef>
                <a:spcPts val="638"/>
              </a:spcBef>
              <a:spcAft>
                <a:spcPts val="0"/>
              </a:spcAft>
              <a:buNone/>
            </a:pPr>
            <a:r>
              <a:rPr lang="it-IT" sz="2000" dirty="0">
                <a:latin typeface="Arial" pitchFamily="18"/>
                <a:cs typeface="Arial" pitchFamily="2"/>
              </a:rPr>
              <a:t>La moltiplicazione in Egitto (utilizzo della scrittura in base 2):</a:t>
            </a:r>
          </a:p>
          <a:p>
            <a:pPr marL="0" lvl="0" indent="0" hangingPunct="1">
              <a:lnSpc>
                <a:spcPct val="80000"/>
              </a:lnSpc>
              <a:spcBef>
                <a:spcPts val="638"/>
              </a:spcBef>
              <a:spcAft>
                <a:spcPts val="0"/>
              </a:spcAft>
              <a:buNone/>
            </a:pPr>
            <a:r>
              <a:rPr lang="it-IT" sz="2000" dirty="0">
                <a:latin typeface="Arial" pitchFamily="18"/>
                <a:cs typeface="Arial" pitchFamily="2"/>
              </a:rPr>
              <a:t>Esempio 15x</a:t>
            </a:r>
            <a:r>
              <a:rPr lang="it-IT" sz="2000" b="1" u="sng" dirty="0">
                <a:latin typeface="Arial" pitchFamily="18"/>
                <a:cs typeface="Arial" pitchFamily="2"/>
              </a:rPr>
              <a:t>18</a:t>
            </a:r>
            <a:r>
              <a:rPr lang="it-IT" sz="2000" dirty="0">
                <a:latin typeface="Arial" pitchFamily="18"/>
                <a:cs typeface="Arial" pitchFamily="2"/>
              </a:rPr>
              <a:t> 					18x</a:t>
            </a:r>
            <a:r>
              <a:rPr lang="it-IT" sz="2000" b="1" u="sng" dirty="0">
                <a:latin typeface="Arial" pitchFamily="18"/>
                <a:cs typeface="Arial" pitchFamily="2"/>
              </a:rPr>
              <a:t>15</a:t>
            </a:r>
          </a:p>
          <a:p>
            <a:pPr marL="0" lvl="0" indent="0" hangingPunct="1">
              <a:lnSpc>
                <a:spcPct val="80000"/>
              </a:lnSpc>
              <a:spcBef>
                <a:spcPts val="638"/>
              </a:spcBef>
              <a:spcAft>
                <a:spcPts val="0"/>
              </a:spcAft>
              <a:buNone/>
            </a:pPr>
            <a:r>
              <a:rPr lang="it-IT" sz="2000" dirty="0">
                <a:latin typeface="Arial" pitchFamily="18"/>
                <a:cs typeface="Arial" pitchFamily="2"/>
              </a:rPr>
              <a:t>	 0		18			 1		15</a:t>
            </a:r>
          </a:p>
          <a:p>
            <a:pPr marL="0" lvl="0" indent="0" hangingPunct="1">
              <a:lnSpc>
                <a:spcPct val="80000"/>
              </a:lnSpc>
              <a:spcBef>
                <a:spcPts val="638"/>
              </a:spcBef>
              <a:spcAft>
                <a:spcPts val="0"/>
              </a:spcAft>
              <a:buNone/>
            </a:pPr>
            <a:r>
              <a:rPr lang="it-IT" sz="2000" dirty="0">
                <a:latin typeface="Arial" pitchFamily="18"/>
                <a:cs typeface="Arial" pitchFamily="2"/>
              </a:rPr>
              <a:t>	 </a:t>
            </a:r>
            <a:r>
              <a:rPr lang="it-IT" sz="2000" b="1" u="sng" dirty="0">
                <a:latin typeface="Arial" pitchFamily="18"/>
                <a:cs typeface="Arial" pitchFamily="2"/>
              </a:rPr>
              <a:t>1		9			 2		30</a:t>
            </a:r>
          </a:p>
          <a:p>
            <a:pPr marL="0" lvl="0" indent="0" hangingPunct="1">
              <a:lnSpc>
                <a:spcPct val="80000"/>
              </a:lnSpc>
              <a:spcBef>
                <a:spcPts val="638"/>
              </a:spcBef>
              <a:spcAft>
                <a:spcPts val="0"/>
              </a:spcAft>
              <a:buNone/>
            </a:pPr>
            <a:r>
              <a:rPr lang="it-IT" sz="2000" dirty="0">
                <a:latin typeface="Arial" pitchFamily="18"/>
                <a:cs typeface="Arial" pitchFamily="2"/>
              </a:rPr>
              <a:t>	 0		4			 4		60</a:t>
            </a:r>
          </a:p>
          <a:p>
            <a:pPr marL="0" lvl="0" indent="0" hangingPunct="1">
              <a:lnSpc>
                <a:spcPct val="80000"/>
              </a:lnSpc>
              <a:spcBef>
                <a:spcPts val="638"/>
              </a:spcBef>
              <a:spcAft>
                <a:spcPts val="0"/>
              </a:spcAft>
              <a:buNone/>
            </a:pPr>
            <a:r>
              <a:rPr lang="it-IT" sz="2000" dirty="0">
                <a:latin typeface="Arial" pitchFamily="18"/>
                <a:cs typeface="Arial" pitchFamily="2"/>
              </a:rPr>
              <a:t>	 0		2			 8		120</a:t>
            </a:r>
          </a:p>
          <a:p>
            <a:pPr marL="0" lvl="0" indent="0" hangingPunct="1">
              <a:lnSpc>
                <a:spcPct val="80000"/>
              </a:lnSpc>
              <a:spcBef>
                <a:spcPts val="638"/>
              </a:spcBef>
              <a:spcAft>
                <a:spcPts val="0"/>
              </a:spcAft>
              <a:buNone/>
            </a:pPr>
            <a:r>
              <a:rPr lang="it-IT" sz="2000" dirty="0">
                <a:latin typeface="Arial" pitchFamily="18"/>
                <a:cs typeface="Arial" pitchFamily="2"/>
              </a:rPr>
              <a:t>	 </a:t>
            </a:r>
            <a:r>
              <a:rPr lang="it-IT" sz="2000" b="1" u="sng" dirty="0">
                <a:latin typeface="Arial" pitchFamily="18"/>
                <a:cs typeface="Arial" pitchFamily="2"/>
              </a:rPr>
              <a:t>1		1			16		240</a:t>
            </a:r>
          </a:p>
          <a:p>
            <a:pPr marL="0" lvl="0" indent="0" hangingPunct="1">
              <a:lnSpc>
                <a:spcPct val="80000"/>
              </a:lnSpc>
              <a:spcBef>
                <a:spcPts val="638"/>
              </a:spcBef>
              <a:spcAft>
                <a:spcPts val="0"/>
              </a:spcAft>
              <a:buNone/>
            </a:pPr>
            <a:endParaRPr lang="it-IT" sz="2000" dirty="0">
              <a:latin typeface="Arial" pitchFamily="18"/>
              <a:cs typeface="Arial" pitchFamily="2"/>
            </a:endParaRPr>
          </a:p>
          <a:p>
            <a:pPr marL="0" lvl="0" indent="0" hangingPunct="1">
              <a:lnSpc>
                <a:spcPct val="80000"/>
              </a:lnSpc>
              <a:spcBef>
                <a:spcPts val="638"/>
              </a:spcBef>
              <a:spcAft>
                <a:spcPts val="0"/>
              </a:spcAft>
              <a:buNone/>
            </a:pPr>
            <a:r>
              <a:rPr lang="it-IT" sz="2000" dirty="0">
                <a:latin typeface="Arial" pitchFamily="18"/>
                <a:cs typeface="Arial" pitchFamily="2"/>
              </a:rPr>
              <a:t> 18x15 = (16 + 2) </a:t>
            </a:r>
            <a:r>
              <a:rPr lang="it-IT" sz="2400" dirty="0">
                <a:latin typeface="Arial" pitchFamily="18"/>
                <a:cs typeface="Arial" pitchFamily="2"/>
              </a:rPr>
              <a:t>x</a:t>
            </a:r>
            <a:r>
              <a:rPr lang="it-IT" sz="2000" dirty="0">
                <a:latin typeface="Arial" pitchFamily="18"/>
                <a:cs typeface="Arial" pitchFamily="2"/>
              </a:rPr>
              <a:t>15 = 16</a:t>
            </a:r>
            <a:r>
              <a:rPr lang="it-IT" sz="2400" dirty="0">
                <a:latin typeface="Arial" pitchFamily="18"/>
                <a:cs typeface="Arial" pitchFamily="2"/>
              </a:rPr>
              <a:t>x</a:t>
            </a:r>
            <a:r>
              <a:rPr lang="it-IT" sz="2000" dirty="0">
                <a:latin typeface="Arial" pitchFamily="18"/>
                <a:cs typeface="Arial" pitchFamily="2"/>
              </a:rPr>
              <a:t>15 + 2</a:t>
            </a:r>
            <a:r>
              <a:rPr lang="it-IT" sz="2400" dirty="0">
                <a:latin typeface="Arial" pitchFamily="18"/>
                <a:cs typeface="Arial" pitchFamily="2"/>
              </a:rPr>
              <a:t>x</a:t>
            </a:r>
            <a:r>
              <a:rPr lang="it-IT" sz="2000" dirty="0">
                <a:latin typeface="Arial" pitchFamily="18"/>
                <a:cs typeface="Arial" pitchFamily="2"/>
              </a:rPr>
              <a:t>15 =  240 + 30 = 270</a:t>
            </a:r>
          </a:p>
          <a:p>
            <a:pPr marL="0" lvl="0" indent="0" hangingPunct="1">
              <a:lnSpc>
                <a:spcPct val="80000"/>
              </a:lnSpc>
              <a:spcBef>
                <a:spcPts val="638"/>
              </a:spcBef>
              <a:spcAft>
                <a:spcPts val="0"/>
              </a:spcAft>
              <a:buNone/>
            </a:pPr>
            <a:endParaRPr lang="it-IT" sz="2000" dirty="0">
              <a:latin typeface="Arial" pitchFamily="18"/>
              <a:cs typeface="Arial" pitchFamily="2"/>
            </a:endParaRPr>
          </a:p>
          <a:p>
            <a:pPr marL="0" lvl="0" indent="0" hangingPunct="1">
              <a:lnSpc>
                <a:spcPct val="80000"/>
              </a:lnSpc>
              <a:spcBef>
                <a:spcPts val="638"/>
              </a:spcBef>
              <a:spcAft>
                <a:spcPts val="0"/>
              </a:spcAft>
              <a:buNone/>
            </a:pPr>
            <a:r>
              <a:rPr lang="it-IT" sz="2000" dirty="0">
                <a:latin typeface="Arial" pitchFamily="18"/>
                <a:cs typeface="Arial" pitchFamily="2"/>
              </a:rPr>
              <a:t>18x15 = (10010)</a:t>
            </a:r>
            <a:r>
              <a:rPr lang="it-IT" sz="1400" dirty="0">
                <a:latin typeface="Arial" pitchFamily="18"/>
                <a:cs typeface="Arial" pitchFamily="2"/>
              </a:rPr>
              <a:t>2</a:t>
            </a:r>
            <a:r>
              <a:rPr lang="it-IT" sz="2400" dirty="0">
                <a:latin typeface="Arial" pitchFamily="18"/>
                <a:cs typeface="Arial" pitchFamily="2"/>
              </a:rPr>
              <a:t>x</a:t>
            </a:r>
            <a:r>
              <a:rPr lang="it-IT" sz="2000" dirty="0">
                <a:latin typeface="Arial" pitchFamily="18"/>
                <a:cs typeface="Arial" pitchFamily="2"/>
              </a:rPr>
              <a:t>15 = 16</a:t>
            </a:r>
            <a:r>
              <a:rPr lang="it-IT" sz="2400" dirty="0">
                <a:latin typeface="Arial" pitchFamily="18"/>
                <a:cs typeface="Arial" pitchFamily="2"/>
              </a:rPr>
              <a:t>x</a:t>
            </a:r>
            <a:r>
              <a:rPr lang="it-IT" sz="2000" dirty="0">
                <a:latin typeface="Arial" pitchFamily="18"/>
                <a:cs typeface="Arial" pitchFamily="2"/>
              </a:rPr>
              <a:t>15 + 2</a:t>
            </a:r>
            <a:r>
              <a:rPr lang="it-IT" sz="2400" dirty="0">
                <a:latin typeface="Arial" pitchFamily="18"/>
                <a:cs typeface="Arial" pitchFamily="2"/>
              </a:rPr>
              <a:t>x</a:t>
            </a:r>
            <a:r>
              <a:rPr lang="it-IT" sz="2000" dirty="0">
                <a:latin typeface="Arial" pitchFamily="18"/>
                <a:cs typeface="Arial" pitchFamily="2"/>
              </a:rPr>
              <a:t>15 =  240 + 30 = 270</a:t>
            </a:r>
          </a:p>
          <a:p>
            <a:pPr marL="0" lvl="0" indent="0" hangingPunct="1">
              <a:lnSpc>
                <a:spcPct val="80000"/>
              </a:lnSpc>
              <a:spcBef>
                <a:spcPts val="638"/>
              </a:spcBef>
              <a:spcAft>
                <a:spcPts val="0"/>
              </a:spcAft>
              <a:buNone/>
            </a:pPr>
            <a:r>
              <a:rPr lang="it-IT" sz="2000" dirty="0">
                <a:latin typeface="Arial" pitchFamily="18"/>
                <a:cs typeface="Arial" pitchFamily="2"/>
              </a:rPr>
              <a:t> </a:t>
            </a:r>
          </a:p>
          <a:p>
            <a:pPr marL="0" lvl="0" indent="0" hangingPunct="1">
              <a:lnSpc>
                <a:spcPct val="80000"/>
              </a:lnSpc>
              <a:spcBef>
                <a:spcPts val="638"/>
              </a:spcBef>
              <a:spcAft>
                <a:spcPts val="0"/>
              </a:spcAft>
              <a:buNone/>
            </a:pPr>
            <a:r>
              <a:rPr lang="it-IT" sz="2000" dirty="0">
                <a:latin typeface="Arial" pitchFamily="18"/>
                <a:cs typeface="Arial" pitchFamily="2"/>
              </a:rPr>
              <a:t>La moltiplicazione (Appendice-12-20)</a:t>
            </a:r>
          </a:p>
          <a:p>
            <a:pPr marL="0" lvl="0" indent="0" hangingPunct="1">
              <a:lnSpc>
                <a:spcPct val="80000"/>
              </a:lnSpc>
              <a:spcBef>
                <a:spcPts val="638"/>
              </a:spcBef>
              <a:spcAft>
                <a:spcPts val="0"/>
              </a:spcAft>
              <a:buNone/>
            </a:pPr>
            <a:endParaRPr lang="it-IT" sz="2000" dirty="0">
              <a:latin typeface="Arial" pitchFamily="18"/>
              <a:cs typeface="Arial" pitchFamily="2"/>
            </a:endParaRPr>
          </a:p>
          <a:p>
            <a:pPr marL="0" lvl="0" indent="0" hangingPunct="1">
              <a:lnSpc>
                <a:spcPct val="80000"/>
              </a:lnSpc>
              <a:spcBef>
                <a:spcPts val="638"/>
              </a:spcBef>
              <a:spcAft>
                <a:spcPts val="0"/>
              </a:spcAft>
              <a:buNone/>
            </a:pPr>
            <a:r>
              <a:rPr lang="it-IT" sz="2800" dirty="0">
                <a:latin typeface="Arial" pitchFamily="18"/>
                <a:cs typeface="Arial" pitchFamily="2"/>
              </a:rPr>
              <a:t>Vedere programma interattivo sulla numerazione</a:t>
            </a:r>
          </a:p>
          <a:p>
            <a:pPr marL="0" lvl="0" indent="0">
              <a:lnSpc>
                <a:spcPct val="80000"/>
              </a:lnSpc>
              <a:spcBef>
                <a:spcPts val="638"/>
              </a:spcBef>
              <a:spcAft>
                <a:spcPts val="0"/>
              </a:spcAft>
              <a:buNone/>
            </a:pPr>
            <a:endParaRPr lang="it-IT" sz="20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name="Storia dell’informatica: le prime macchine">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0"/>
            <a:ext cx="8229240" cy="5490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dirty="0">
                <a:latin typeface="Comic Sans MS" pitchFamily="66"/>
              </a:rPr>
              <a:t>Storia dell’informatica: le prime macchine</a:t>
            </a:r>
          </a:p>
        </p:txBody>
      </p:sp>
      <p:sp>
        <p:nvSpPr>
          <p:cNvPr id="3" name="Rectangle 3"/>
          <p:cNvSpPr txBox="1">
            <a:spLocks noGrp="1"/>
          </p:cNvSpPr>
          <p:nvPr>
            <p:ph type="body" idx="4294967295"/>
          </p:nvPr>
        </p:nvSpPr>
        <p:spPr>
          <a:xfrm>
            <a:off x="457200" y="549360"/>
            <a:ext cx="8229240" cy="59749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sz="2800">
                <a:latin typeface="Arial" pitchFamily="18"/>
                <a:cs typeface="Arial" pitchFamily="2"/>
              </a:rPr>
              <a:t>La necessità di risolvere problemi ha indotto</a:t>
            </a:r>
          </a:p>
          <a:p>
            <a:pPr marL="0" lvl="0" indent="0" hangingPunct="1">
              <a:spcBef>
                <a:spcPts val="638"/>
              </a:spcBef>
              <a:spcAft>
                <a:spcPts val="0"/>
              </a:spcAft>
              <a:buNone/>
            </a:pPr>
            <a:r>
              <a:rPr lang="it-IT" sz="2800">
                <a:latin typeface="Arial" pitchFamily="18"/>
                <a:cs typeface="Arial" pitchFamily="2"/>
              </a:rPr>
              <a:t>l’uomo a inventare non solo i sistemi di</a:t>
            </a:r>
          </a:p>
          <a:p>
            <a:pPr marL="0" lvl="0" indent="0" hangingPunct="1">
              <a:spcBef>
                <a:spcPts val="638"/>
              </a:spcBef>
              <a:spcAft>
                <a:spcPts val="0"/>
              </a:spcAft>
              <a:buNone/>
            </a:pPr>
            <a:r>
              <a:rPr lang="it-IT" sz="2800">
                <a:latin typeface="Arial" pitchFamily="18"/>
                <a:cs typeface="Arial" pitchFamily="2"/>
              </a:rPr>
              <a:t>numerazione e di scrittura, ma anche metodi,</a:t>
            </a:r>
          </a:p>
          <a:p>
            <a:pPr marL="0" lvl="0" indent="0" hangingPunct="1">
              <a:spcBef>
                <a:spcPts val="638"/>
              </a:spcBef>
              <a:spcAft>
                <a:spcPts val="0"/>
              </a:spcAft>
              <a:buNone/>
            </a:pPr>
            <a:r>
              <a:rPr lang="it-IT" sz="2800">
                <a:latin typeface="Arial" pitchFamily="18"/>
                <a:cs typeface="Arial" pitchFamily="2"/>
              </a:rPr>
              <a:t>strumenti e </a:t>
            </a:r>
            <a:r>
              <a:rPr lang="it-IT" sz="2800" b="1">
                <a:latin typeface="Arial" pitchFamily="18"/>
                <a:cs typeface="Arial" pitchFamily="2"/>
              </a:rPr>
              <a:t>macchine</a:t>
            </a:r>
          </a:p>
          <a:p>
            <a:pPr marL="0" lvl="0" indent="0">
              <a:buNone/>
            </a:pPr>
            <a:r>
              <a:rPr lang="it-IT" sz="2400">
                <a:latin typeface="Arial" pitchFamily="18"/>
                <a:cs typeface="Arial" pitchFamily="2"/>
              </a:rPr>
              <a:t>Ruota</a:t>
            </a:r>
          </a:p>
          <a:p>
            <a:pPr marL="0" lvl="0" indent="0">
              <a:buNone/>
            </a:pPr>
            <a:r>
              <a:rPr lang="it-IT" sz="2400">
                <a:latin typeface="Arial" pitchFamily="18"/>
                <a:cs typeface="Arial" pitchFamily="2"/>
              </a:rPr>
              <a:t>Leva</a:t>
            </a:r>
          </a:p>
          <a:p>
            <a:pPr marL="0" lvl="0" indent="0">
              <a:buNone/>
            </a:pPr>
            <a:r>
              <a:rPr lang="it-IT" sz="2400">
                <a:latin typeface="Arial" pitchFamily="18"/>
                <a:cs typeface="Arial" pitchFamily="2"/>
              </a:rPr>
              <a:t>«Abaco (Appendice-13)» non è una macchina!</a:t>
            </a:r>
          </a:p>
          <a:p>
            <a:pPr marL="0" lvl="0" indent="0">
              <a:buNone/>
            </a:pPr>
            <a:r>
              <a:rPr lang="it-IT" sz="2400">
                <a:latin typeface="Arial" pitchFamily="18"/>
                <a:cs typeface="Arial" pitchFamily="2"/>
              </a:rPr>
              <a:t>Automi meccanici</a:t>
            </a:r>
          </a:p>
          <a:p>
            <a:pPr marL="0" lvl="0" indent="0">
              <a:buNone/>
            </a:pPr>
            <a:r>
              <a:rPr lang="it-IT" sz="2400">
                <a:latin typeface="Arial" pitchFamily="18"/>
                <a:cs typeface="Arial" pitchFamily="2"/>
              </a:rPr>
              <a:t>	(</a:t>
            </a:r>
            <a:r>
              <a:rPr lang="it-IT" sz="2400" i="1">
                <a:latin typeface="Arial" pitchFamily="18"/>
                <a:cs typeface="Arial" pitchFamily="2"/>
              </a:rPr>
              <a:t>Deus ex machina</a:t>
            </a:r>
            <a:r>
              <a:rPr lang="it-IT" sz="2400">
                <a:latin typeface="Arial" pitchFamily="18"/>
                <a:cs typeface="Arial" pitchFamily="2"/>
              </a:rPr>
              <a:t>)</a:t>
            </a:r>
          </a:p>
          <a:p>
            <a:pPr marL="0" lvl="0" indent="0">
              <a:buNone/>
            </a:pPr>
            <a:r>
              <a:rPr lang="it-IT" sz="2400">
                <a:latin typeface="Arial" pitchFamily="18"/>
                <a:cs typeface="Arial" pitchFamily="2"/>
              </a:rPr>
              <a:t>	Erone di Alessandria</a:t>
            </a:r>
          </a:p>
          <a:p>
            <a:pPr marL="0" lvl="0" indent="0">
              <a:buNone/>
            </a:pPr>
            <a:r>
              <a:rPr lang="it-IT" sz="2400">
                <a:latin typeface="Arial" pitchFamily="18"/>
                <a:cs typeface="Arial" pitchFamily="2"/>
              </a:rPr>
              <a:t>Anticitera (Appendice-14)</a:t>
            </a:r>
          </a:p>
          <a:p>
            <a:pPr marL="0" lvl="0" indent="0">
              <a:buNone/>
            </a:pPr>
            <a:r>
              <a:rPr lang="it-IT" sz="2400">
                <a:latin typeface="Arial" pitchFamily="18"/>
                <a:cs typeface="Arial" pitchFamily="2"/>
              </a:rPr>
              <a:t>Orologi ad acqua</a:t>
            </a:r>
          </a:p>
          <a:p>
            <a:pPr marL="0" lvl="0" indent="0">
              <a:buNone/>
            </a:pPr>
            <a:endParaRPr lang="it-IT" sz="2400">
              <a:latin typeface="Arial" pitchFamily="18"/>
              <a:cs typeface="Arial" pitchFamily="2"/>
            </a:endParaRPr>
          </a:p>
          <a:p>
            <a:pPr marL="0" lvl="0" indent="0" hangingPunct="1">
              <a:spcBef>
                <a:spcPts val="638"/>
              </a:spcBef>
              <a:spcAft>
                <a:spcPts val="0"/>
              </a:spcAft>
              <a:buNone/>
            </a:pPr>
            <a:endParaRPr lang="it-IT" sz="280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name="Storia dell’informatica:">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dirty="0">
                <a:latin typeface="Comic Sans MS" pitchFamily="66"/>
              </a:rPr>
              <a:t>Storia dell’informatica</a:t>
            </a:r>
            <a:r>
              <a:rPr lang="it-IT" sz="1800" b="1" dirty="0" smtClean="0">
                <a:latin typeface="Comic Sans MS" pitchFamily="66"/>
              </a:rPr>
              <a:t>: l’eredità classica</a:t>
            </a:r>
            <a:endParaRPr lang="it-IT" sz="1800" b="1" dirty="0">
              <a:latin typeface="Comic Sans MS" pitchFamily="66"/>
            </a:endParaRPr>
          </a:p>
        </p:txBody>
      </p:sp>
      <p:sp>
        <p:nvSpPr>
          <p:cNvPr id="3" name="Rectangle 3"/>
          <p:cNvSpPr txBox="1">
            <a:spLocks noGrp="1"/>
          </p:cNvSpPr>
          <p:nvPr>
            <p:ph type="body" idx="4294967295"/>
          </p:nvPr>
        </p:nvSpPr>
        <p:spPr>
          <a:xfrm>
            <a:off x="457200" y="836640"/>
            <a:ext cx="8229240" cy="52891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80000"/>
              </a:lnSpc>
              <a:spcBef>
                <a:spcPts val="638"/>
              </a:spcBef>
              <a:spcAft>
                <a:spcPts val="0"/>
              </a:spcAft>
              <a:buNone/>
            </a:pPr>
            <a:r>
              <a:rPr lang="it-IT" sz="2400" dirty="0">
                <a:latin typeface="Arial" pitchFamily="18"/>
                <a:cs typeface="Arial" pitchFamily="2"/>
              </a:rPr>
              <a:t>La reazione a catena dei problemi in epoca antica.</a:t>
            </a:r>
          </a:p>
          <a:p>
            <a:pPr marL="0" lvl="0" indent="0" hangingPunct="1">
              <a:lnSpc>
                <a:spcPct val="80000"/>
              </a:lnSpc>
              <a:spcBef>
                <a:spcPts val="638"/>
              </a:spcBef>
              <a:spcAft>
                <a:spcPts val="0"/>
              </a:spcAft>
              <a:buNone/>
            </a:pPr>
            <a:r>
              <a:rPr lang="it-IT" sz="2400" dirty="0">
                <a:latin typeface="Arial" pitchFamily="18"/>
                <a:cs typeface="Arial" pitchFamily="2"/>
              </a:rPr>
              <a:t>Sumeri Astronomia </a:t>
            </a:r>
            <a:r>
              <a:rPr lang="it-IT" sz="1800" dirty="0">
                <a:latin typeface="Arial" pitchFamily="18"/>
                <a:cs typeface="Arial" pitchFamily="2"/>
              </a:rPr>
              <a:t>(Suddivisione dell’ora in 60 minuti)</a:t>
            </a:r>
          </a:p>
          <a:p>
            <a:pPr marL="0" lvl="0" indent="0" hangingPunct="1">
              <a:lnSpc>
                <a:spcPct val="80000"/>
              </a:lnSpc>
              <a:spcBef>
                <a:spcPts val="638"/>
              </a:spcBef>
              <a:spcAft>
                <a:spcPts val="0"/>
              </a:spcAft>
              <a:buNone/>
            </a:pPr>
            <a:r>
              <a:rPr lang="it-IT" sz="2400" dirty="0">
                <a:latin typeface="Arial" pitchFamily="18"/>
                <a:cs typeface="Arial" pitchFamily="2"/>
              </a:rPr>
              <a:t>Egiziani </a:t>
            </a:r>
            <a:r>
              <a:rPr lang="it-IT" sz="1800" dirty="0">
                <a:latin typeface="Arial" pitchFamily="18"/>
                <a:cs typeface="Arial" pitchFamily="2"/>
              </a:rPr>
              <a:t>(Base 24 per le ore e il papiro di </a:t>
            </a:r>
            <a:r>
              <a:rPr lang="it-IT" sz="1800" dirty="0" err="1">
                <a:latin typeface="Arial" pitchFamily="18"/>
                <a:cs typeface="Arial" pitchFamily="2"/>
              </a:rPr>
              <a:t>Rhind</a:t>
            </a:r>
            <a:r>
              <a:rPr lang="it-IT" sz="1800" dirty="0">
                <a:latin typeface="Arial" pitchFamily="18"/>
                <a:cs typeface="Arial" pitchFamily="2"/>
              </a:rPr>
              <a:t>: Appendice 15)</a:t>
            </a:r>
          </a:p>
          <a:p>
            <a:pPr marL="0" lvl="0" indent="0" hangingPunct="1">
              <a:lnSpc>
                <a:spcPct val="80000"/>
              </a:lnSpc>
              <a:spcBef>
                <a:spcPts val="638"/>
              </a:spcBef>
              <a:spcAft>
                <a:spcPts val="0"/>
              </a:spcAft>
              <a:buNone/>
            </a:pPr>
            <a:r>
              <a:rPr lang="it-IT" sz="2400" dirty="0">
                <a:latin typeface="Arial" pitchFamily="18"/>
                <a:cs typeface="Arial" pitchFamily="2"/>
              </a:rPr>
              <a:t>Pitagora </a:t>
            </a:r>
            <a:r>
              <a:rPr lang="it-IT" sz="1800" dirty="0">
                <a:latin typeface="Arial" pitchFamily="18"/>
                <a:cs typeface="Arial" pitchFamily="2"/>
              </a:rPr>
              <a:t>(Il ruolo del numero: lo scandalo di 2½ Appendice-15-1</a:t>
            </a:r>
            <a:r>
              <a:rPr lang="it-IT" sz="1800" dirty="0" smtClean="0">
                <a:latin typeface="Arial" pitchFamily="18"/>
                <a:cs typeface="Arial" pitchFamily="2"/>
              </a:rPr>
              <a:t>)</a:t>
            </a:r>
          </a:p>
          <a:p>
            <a:pPr marL="0" lvl="0" indent="0" hangingPunct="1">
              <a:lnSpc>
                <a:spcPct val="80000"/>
              </a:lnSpc>
              <a:spcBef>
                <a:spcPts val="638"/>
              </a:spcBef>
              <a:spcAft>
                <a:spcPts val="0"/>
              </a:spcAft>
              <a:buNone/>
            </a:pPr>
            <a:r>
              <a:rPr lang="it-IT" sz="2400" dirty="0" smtClean="0">
                <a:latin typeface="Arial" pitchFamily="18"/>
                <a:cs typeface="Arial" pitchFamily="2"/>
              </a:rPr>
              <a:t>Panini </a:t>
            </a:r>
            <a:r>
              <a:rPr lang="it-IT" sz="1800" dirty="0" smtClean="0">
                <a:latin typeface="Arial" pitchFamily="18"/>
                <a:cs typeface="Arial" pitchFamily="2"/>
              </a:rPr>
              <a:t>(La grammatica del sanscrito Appendice 16-3)</a:t>
            </a:r>
            <a:endParaRPr lang="it-IT" sz="2400" dirty="0">
              <a:latin typeface="Arial" pitchFamily="18"/>
              <a:cs typeface="Arial" pitchFamily="2"/>
            </a:endParaRPr>
          </a:p>
          <a:p>
            <a:pPr marL="0" lvl="0" indent="0" hangingPunct="1">
              <a:lnSpc>
                <a:spcPct val="80000"/>
              </a:lnSpc>
              <a:spcBef>
                <a:spcPts val="638"/>
              </a:spcBef>
              <a:spcAft>
                <a:spcPts val="0"/>
              </a:spcAft>
              <a:buNone/>
            </a:pPr>
            <a:r>
              <a:rPr lang="it-IT" sz="2400" dirty="0">
                <a:latin typeface="Arial" pitchFamily="18"/>
                <a:cs typeface="Arial" pitchFamily="2"/>
              </a:rPr>
              <a:t>Eratostene </a:t>
            </a:r>
            <a:r>
              <a:rPr lang="it-IT" sz="1800" dirty="0">
                <a:latin typeface="Arial" pitchFamily="18"/>
                <a:cs typeface="Arial" pitchFamily="2"/>
              </a:rPr>
              <a:t>(Misura del raggio della terra: Appendice-16-1)</a:t>
            </a:r>
          </a:p>
          <a:p>
            <a:pPr marL="0" lvl="0" indent="0" hangingPunct="1">
              <a:lnSpc>
                <a:spcPct val="80000"/>
              </a:lnSpc>
              <a:spcBef>
                <a:spcPts val="638"/>
              </a:spcBef>
              <a:spcAft>
                <a:spcPts val="0"/>
              </a:spcAft>
              <a:buNone/>
            </a:pPr>
            <a:r>
              <a:rPr lang="it-IT" sz="2400" dirty="0">
                <a:latin typeface="Arial" pitchFamily="18"/>
                <a:cs typeface="Arial" pitchFamily="2"/>
              </a:rPr>
              <a:t>Euclide </a:t>
            </a:r>
            <a:r>
              <a:rPr lang="it-IT" sz="1800" dirty="0">
                <a:latin typeface="Arial" pitchFamily="18"/>
                <a:cs typeface="Arial" pitchFamily="2"/>
              </a:rPr>
              <a:t>(Il sistema assiomatico deduttivo</a:t>
            </a:r>
            <a:r>
              <a:rPr lang="it-IT" sz="1800" dirty="0" smtClean="0">
                <a:latin typeface="Arial" pitchFamily="18"/>
                <a:cs typeface="Arial" pitchFamily="2"/>
              </a:rPr>
              <a:t>) </a:t>
            </a:r>
          </a:p>
          <a:p>
            <a:pPr marL="0" lvl="0" indent="0" hangingPunct="1">
              <a:lnSpc>
                <a:spcPct val="80000"/>
              </a:lnSpc>
              <a:spcBef>
                <a:spcPts val="638"/>
              </a:spcBef>
              <a:spcAft>
                <a:spcPts val="0"/>
              </a:spcAft>
              <a:buNone/>
            </a:pPr>
            <a:r>
              <a:rPr lang="it-IT" sz="2400" dirty="0" smtClean="0">
                <a:latin typeface="Arial" pitchFamily="18"/>
                <a:cs typeface="Arial" pitchFamily="2"/>
              </a:rPr>
              <a:t>Socrate, Platone, Aristotele </a:t>
            </a:r>
            <a:r>
              <a:rPr lang="it-IT" sz="1800" dirty="0" smtClean="0">
                <a:latin typeface="Arial" pitchFamily="18"/>
                <a:cs typeface="Arial" pitchFamily="2"/>
              </a:rPr>
              <a:t>( Filosofia, retorica e logica)</a:t>
            </a:r>
            <a:endParaRPr lang="it-IT" sz="2400" dirty="0">
              <a:latin typeface="Arial" pitchFamily="18"/>
              <a:cs typeface="Arial" pitchFamily="2"/>
            </a:endParaRPr>
          </a:p>
          <a:p>
            <a:pPr marL="0" lvl="0" indent="0" hangingPunct="1">
              <a:lnSpc>
                <a:spcPct val="80000"/>
              </a:lnSpc>
              <a:spcBef>
                <a:spcPts val="638"/>
              </a:spcBef>
              <a:spcAft>
                <a:spcPts val="0"/>
              </a:spcAft>
              <a:buNone/>
            </a:pPr>
            <a:r>
              <a:rPr lang="it-IT" sz="2400" dirty="0">
                <a:latin typeface="Arial" pitchFamily="18"/>
                <a:cs typeface="Arial" pitchFamily="2"/>
              </a:rPr>
              <a:t>Archimede </a:t>
            </a:r>
            <a:r>
              <a:rPr lang="it-IT" sz="1800" dirty="0">
                <a:latin typeface="Arial" pitchFamily="18"/>
                <a:cs typeface="Arial" pitchFamily="2"/>
              </a:rPr>
              <a:t>(Il calcolo di superfici e volumi di rotazione)</a:t>
            </a:r>
          </a:p>
          <a:p>
            <a:pPr marL="0" lvl="0" indent="0" hangingPunct="1">
              <a:lnSpc>
                <a:spcPct val="80000"/>
              </a:lnSpc>
              <a:spcBef>
                <a:spcPts val="638"/>
              </a:spcBef>
              <a:spcAft>
                <a:spcPts val="0"/>
              </a:spcAft>
              <a:buNone/>
            </a:pPr>
            <a:r>
              <a:rPr lang="it-IT" sz="2400" dirty="0">
                <a:latin typeface="Arial" pitchFamily="18"/>
                <a:cs typeface="Arial" pitchFamily="2"/>
              </a:rPr>
              <a:t>Tolomeo </a:t>
            </a:r>
            <a:r>
              <a:rPr lang="it-IT" sz="1800" dirty="0">
                <a:latin typeface="Arial" pitchFamily="18"/>
                <a:cs typeface="Arial" pitchFamily="2"/>
              </a:rPr>
              <a:t>(Modello del sistema solare)</a:t>
            </a:r>
          </a:p>
          <a:p>
            <a:pPr marL="0" lvl="0" indent="0" hangingPunct="1">
              <a:lnSpc>
                <a:spcPct val="80000"/>
              </a:lnSpc>
              <a:spcBef>
                <a:spcPts val="638"/>
              </a:spcBef>
              <a:spcAft>
                <a:spcPts val="0"/>
              </a:spcAft>
              <a:buNone/>
            </a:pPr>
            <a:r>
              <a:rPr lang="it-IT" sz="2400" dirty="0">
                <a:latin typeface="Arial" pitchFamily="18"/>
                <a:cs typeface="Arial" pitchFamily="2"/>
              </a:rPr>
              <a:t>….</a:t>
            </a:r>
          </a:p>
          <a:p>
            <a:pPr marL="0" lvl="0" indent="0" hangingPunct="1">
              <a:lnSpc>
                <a:spcPct val="80000"/>
              </a:lnSpc>
              <a:spcBef>
                <a:spcPts val="638"/>
              </a:spcBef>
              <a:spcAft>
                <a:spcPts val="0"/>
              </a:spcAft>
              <a:buNone/>
            </a:pPr>
            <a:r>
              <a:rPr lang="it-IT" sz="2400" dirty="0">
                <a:latin typeface="Arial" pitchFamily="18"/>
                <a:cs typeface="Arial" pitchFamily="2"/>
              </a:rPr>
              <a:t>I volumi di Euclide, di </a:t>
            </a:r>
            <a:r>
              <a:rPr lang="it-IT" sz="2400" dirty="0" smtClean="0">
                <a:latin typeface="Arial" pitchFamily="18"/>
                <a:cs typeface="Arial" pitchFamily="2"/>
              </a:rPr>
              <a:t>Archimede, di Platone, di Aristotele </a:t>
            </a:r>
            <a:r>
              <a:rPr lang="it-IT" sz="2400" dirty="0">
                <a:latin typeface="Arial" pitchFamily="18"/>
                <a:cs typeface="Arial" pitchFamily="2"/>
              </a:rPr>
              <a:t>e di Tolomeo sono stati </a:t>
            </a:r>
            <a:r>
              <a:rPr lang="it-IT" sz="2400" dirty="0" smtClean="0">
                <a:latin typeface="Arial" pitchFamily="18"/>
                <a:cs typeface="Arial" pitchFamily="2"/>
              </a:rPr>
              <a:t>i testi </a:t>
            </a:r>
            <a:r>
              <a:rPr lang="it-IT" sz="2400" dirty="0">
                <a:latin typeface="Arial" pitchFamily="18"/>
                <a:cs typeface="Arial" pitchFamily="2"/>
              </a:rPr>
              <a:t>su cui si è studiata </a:t>
            </a:r>
            <a:r>
              <a:rPr lang="it-IT" sz="2400" dirty="0" smtClean="0">
                <a:latin typeface="Arial" pitchFamily="18"/>
                <a:cs typeface="Arial" pitchFamily="2"/>
              </a:rPr>
              <a:t>filosofia, </a:t>
            </a:r>
            <a:r>
              <a:rPr lang="it-IT" sz="2400" dirty="0">
                <a:latin typeface="Arial" pitchFamily="18"/>
                <a:cs typeface="Arial" pitchFamily="2"/>
              </a:rPr>
              <a:t>matematica e </a:t>
            </a:r>
            <a:r>
              <a:rPr lang="it-IT" sz="2400" dirty="0" smtClean="0">
                <a:latin typeface="Arial" pitchFamily="18"/>
                <a:cs typeface="Arial" pitchFamily="2"/>
              </a:rPr>
              <a:t>astronomia per più di un millennio!!!</a:t>
            </a:r>
            <a:endParaRPr lang="it-IT" sz="24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name="Riassumendo">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457200" y="274680"/>
            <a:ext cx="8229240" cy="561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400"/>
              <a:t>Riassumendo</a:t>
            </a:r>
          </a:p>
        </p:txBody>
      </p:sp>
      <p:sp>
        <p:nvSpPr>
          <p:cNvPr id="3" name="Segnaposto contenuto 2"/>
          <p:cNvSpPr txBox="1">
            <a:spLocks noGrp="1"/>
          </p:cNvSpPr>
          <p:nvPr>
            <p:ph type="body" idx="4294967295"/>
          </p:nvPr>
        </p:nvSpPr>
        <p:spPr>
          <a:xfrm>
            <a:off x="179512" y="836640"/>
            <a:ext cx="8506928" cy="52891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spcBef>
                <a:spcPts val="638"/>
              </a:spcBef>
              <a:spcAft>
                <a:spcPts val="0"/>
              </a:spcAft>
              <a:buNone/>
            </a:pPr>
            <a:endParaRPr lang="it-IT"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80"/>
            <a:ext cx="8229240" cy="778056"/>
          </a:xfrm>
        </p:spPr>
        <p:txBody>
          <a:bodyPr/>
          <a:lstStyle/>
          <a:p>
            <a:pPr>
              <a:buNone/>
            </a:pPr>
            <a:r>
              <a:rPr lang="it-IT" sz="2800" dirty="0"/>
              <a:t>La rivoluzione dell’informatica</a:t>
            </a:r>
          </a:p>
        </p:txBody>
      </p:sp>
      <p:sp>
        <p:nvSpPr>
          <p:cNvPr id="3" name="Segnaposto contenuto 2"/>
          <p:cNvSpPr>
            <a:spLocks noGrp="1"/>
          </p:cNvSpPr>
          <p:nvPr>
            <p:ph idx="1"/>
          </p:nvPr>
        </p:nvSpPr>
        <p:spPr/>
        <p:txBody>
          <a:bodyPr/>
          <a:lstStyle/>
          <a:p>
            <a:pPr marL="108000" indent="0">
              <a:buNone/>
            </a:pPr>
            <a:r>
              <a:rPr lang="it-IT" sz="2400" dirty="0" smtClean="0"/>
              <a:t>Ogni particella, ogni essere, dall’atomo all’uomo, sembra contenere al suo interno un livello di informazione, di intelligenza.</a:t>
            </a:r>
          </a:p>
          <a:p>
            <a:pPr marL="108000" indent="0">
              <a:buNone/>
            </a:pPr>
            <a:r>
              <a:rPr lang="it-IT" sz="2400" dirty="0" smtClean="0"/>
              <a:t>Gli scienziati ne hanno potuto constatare la presenza (col telescopio) nel cielo e (col microscopio) in laboratorio: è evidente nel ciclo di vita delle stelle, nel DNA e nel sistema nervoso di </a:t>
            </a:r>
            <a:r>
              <a:rPr lang="it-IT" sz="2400" i="1" dirty="0" smtClean="0"/>
              <a:t>homo sapiens</a:t>
            </a:r>
            <a:r>
              <a:rPr lang="it-IT" sz="2400" dirty="0" smtClean="0"/>
              <a:t>. </a:t>
            </a:r>
          </a:p>
          <a:p>
            <a:pPr marL="108000" indent="0">
              <a:buNone/>
            </a:pPr>
            <a:r>
              <a:rPr lang="it-IT" sz="2400" dirty="0" smtClean="0"/>
              <a:t>L’informazione ha un ruolo anche nella capacità degli esseri umani di dare significato agli input sensoriali. </a:t>
            </a:r>
          </a:p>
          <a:p>
            <a:pPr marL="108000" indent="0">
              <a:buNone/>
            </a:pPr>
            <a:r>
              <a:rPr lang="it-IT" sz="2000" dirty="0" smtClean="0"/>
              <a:t>[Gerald </a:t>
            </a:r>
            <a:r>
              <a:rPr lang="it-IT" sz="2000" dirty="0" err="1" smtClean="0"/>
              <a:t>Schroeder</a:t>
            </a:r>
            <a:r>
              <a:rPr lang="it-IT" sz="2000" dirty="0" smtClean="0"/>
              <a:t>: L’UNIVERSO SAPIENTE – Il Saggiatore.</a:t>
            </a:r>
          </a:p>
          <a:p>
            <a:pPr marL="108000" indent="0">
              <a:buNone/>
            </a:pPr>
            <a:endParaRPr lang="it-IT" sz="2400" dirty="0"/>
          </a:p>
        </p:txBody>
      </p:sp>
    </p:spTree>
    <p:extLst>
      <p:ext uri="{BB962C8B-B14F-4D97-AF65-F5344CB8AC3E}">
        <p14:creationId xmlns:p14="http://schemas.microsoft.com/office/powerpoint/2010/main" val="1690806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8114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108000" indent="0">
              <a:buNone/>
            </a:pPr>
            <a:endParaRPr lang="it-IT" dirty="0"/>
          </a:p>
        </p:txBody>
      </p:sp>
    </p:spTree>
    <p:extLst>
      <p:ext uri="{BB962C8B-B14F-4D97-AF65-F5344CB8AC3E}">
        <p14:creationId xmlns:p14="http://schemas.microsoft.com/office/powerpoint/2010/main" val="250812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name="Dalla memorizzazione alla elaborazione">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468360" y="404640"/>
            <a:ext cx="8229240" cy="86363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800"/>
              <a:t>Dalla memorizzazione alla elaborazione</a:t>
            </a:r>
          </a:p>
        </p:txBody>
      </p:sp>
      <p:sp>
        <p:nvSpPr>
          <p:cNvPr id="3" name="Segnaposto contenuto 2"/>
          <p:cNvSpPr txBox="1">
            <a:spLocks noGrp="1"/>
          </p:cNvSpPr>
          <p:nvPr>
            <p:ph type="body" idx="4294967295"/>
          </p:nvPr>
        </p:nvSpPr>
        <p:spPr>
          <a:xfrm>
            <a:off x="457200" y="1484639"/>
            <a:ext cx="8229240" cy="525636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spcBef>
                <a:spcPts val="638"/>
              </a:spcBef>
              <a:spcAft>
                <a:spcPts val="0"/>
              </a:spcAft>
              <a:buChar char="•"/>
            </a:pPr>
            <a:r>
              <a:rPr lang="it-IT" sz="2400" dirty="0">
                <a:latin typeface="Arial" pitchFamily="18"/>
                <a:cs typeface="Arial" pitchFamily="2"/>
              </a:rPr>
              <a:t>un numero finito di segni per la scrittura</a:t>
            </a:r>
          </a:p>
          <a:p>
            <a:pPr marL="0" lvl="1" indent="0">
              <a:spcBef>
                <a:spcPts val="558"/>
              </a:spcBef>
              <a:spcAft>
                <a:spcPts val="0"/>
              </a:spcAft>
            </a:pPr>
            <a:r>
              <a:rPr lang="it-IT" sz="2000" dirty="0">
                <a:latin typeface="Arial" pitchFamily="18"/>
                <a:cs typeface="Arial" pitchFamily="2"/>
              </a:rPr>
              <a:t>alfabeto per le parole</a:t>
            </a:r>
          </a:p>
          <a:p>
            <a:pPr marL="0" lvl="1" indent="0">
              <a:spcBef>
                <a:spcPts val="558"/>
              </a:spcBef>
              <a:spcAft>
                <a:spcPts val="0"/>
              </a:spcAft>
            </a:pPr>
            <a:r>
              <a:rPr lang="it-IT" sz="2000" dirty="0">
                <a:latin typeface="Arial" pitchFamily="18"/>
                <a:cs typeface="Arial" pitchFamily="2"/>
              </a:rPr>
              <a:t>cifre per i numeri</a:t>
            </a:r>
          </a:p>
          <a:p>
            <a:pPr marL="0" lvl="0" indent="0">
              <a:spcBef>
                <a:spcPts val="638"/>
              </a:spcBef>
              <a:spcAft>
                <a:spcPts val="0"/>
              </a:spcAft>
              <a:buChar char="•"/>
            </a:pPr>
            <a:r>
              <a:rPr lang="it-IT" sz="2400" dirty="0">
                <a:latin typeface="Arial" pitchFamily="18"/>
                <a:cs typeface="Arial" pitchFamily="2"/>
              </a:rPr>
              <a:t>regole per usare l’alfabeto per comporre le parole</a:t>
            </a:r>
          </a:p>
          <a:p>
            <a:pPr marL="0" lvl="0" indent="0">
              <a:spcBef>
                <a:spcPts val="638"/>
              </a:spcBef>
              <a:spcAft>
                <a:spcPts val="0"/>
              </a:spcAft>
              <a:buChar char="•"/>
            </a:pPr>
            <a:r>
              <a:rPr lang="it-IT" sz="2400" dirty="0">
                <a:latin typeface="Arial" pitchFamily="18"/>
                <a:cs typeface="Arial" pitchFamily="2"/>
              </a:rPr>
              <a:t>regole per usare le parole per costruire le frasi significative</a:t>
            </a:r>
          </a:p>
          <a:p>
            <a:pPr marL="0" lvl="0" indent="0">
              <a:spcBef>
                <a:spcPts val="638"/>
              </a:spcBef>
              <a:spcAft>
                <a:spcPts val="0"/>
              </a:spcAft>
              <a:buChar char="•"/>
            </a:pPr>
            <a:r>
              <a:rPr lang="it-IT" sz="2400" dirty="0">
                <a:latin typeface="Arial" pitchFamily="18"/>
                <a:cs typeface="Arial" pitchFamily="2"/>
              </a:rPr>
              <a:t>regole per usare le cifre per descrivere numeri </a:t>
            </a:r>
            <a:endParaRPr lang="it-IT" sz="2400" dirty="0" smtClean="0">
              <a:latin typeface="Arial" pitchFamily="18"/>
              <a:cs typeface="Arial" pitchFamily="2"/>
            </a:endParaRPr>
          </a:p>
          <a:p>
            <a:pPr marL="0" lvl="0" indent="0">
              <a:spcBef>
                <a:spcPts val="638"/>
              </a:spcBef>
              <a:spcAft>
                <a:spcPts val="0"/>
              </a:spcAft>
              <a:buChar char="•"/>
            </a:pPr>
            <a:r>
              <a:rPr lang="it-IT" sz="2400" dirty="0">
                <a:latin typeface="Arial" pitchFamily="18"/>
                <a:cs typeface="Arial" pitchFamily="2"/>
              </a:rPr>
              <a:t>r</a:t>
            </a:r>
            <a:r>
              <a:rPr lang="it-IT" sz="2400" dirty="0" smtClean="0">
                <a:latin typeface="Arial" pitchFamily="18"/>
                <a:cs typeface="Arial" pitchFamily="2"/>
              </a:rPr>
              <a:t>egole </a:t>
            </a:r>
            <a:r>
              <a:rPr lang="it-IT" sz="2400" dirty="0">
                <a:latin typeface="Arial" pitchFamily="18"/>
                <a:cs typeface="Arial" pitchFamily="2"/>
              </a:rPr>
              <a:t>per usare i numeri e </a:t>
            </a:r>
            <a:r>
              <a:rPr lang="it-IT" sz="2400" dirty="0" smtClean="0">
                <a:latin typeface="Arial" pitchFamily="18"/>
                <a:cs typeface="Arial" pitchFamily="2"/>
              </a:rPr>
              <a:t>descrivere calcoli eseguibili</a:t>
            </a:r>
            <a:endParaRPr lang="it-IT" sz="2400" dirty="0">
              <a:latin typeface="Arial" pitchFamily="18"/>
              <a:cs typeface="Arial" pitchFamily="2"/>
            </a:endParaRPr>
          </a:p>
          <a:p>
            <a:pPr marL="0" lvl="0" indent="0">
              <a:spcBef>
                <a:spcPts val="638"/>
              </a:spcBef>
              <a:spcAft>
                <a:spcPts val="0"/>
              </a:spcAft>
              <a:buChar char="•"/>
            </a:pPr>
            <a:r>
              <a:rPr lang="it-IT" sz="2400" dirty="0">
                <a:latin typeface="Arial" pitchFamily="18"/>
                <a:cs typeface="Arial" pitchFamily="2"/>
              </a:rPr>
              <a:t>regole per convincere</a:t>
            </a:r>
          </a:p>
          <a:p>
            <a:pPr marL="0" lvl="0" indent="0">
              <a:spcBef>
                <a:spcPts val="638"/>
              </a:spcBef>
              <a:spcAft>
                <a:spcPts val="0"/>
              </a:spcAft>
              <a:buChar char="•"/>
            </a:pPr>
            <a:r>
              <a:rPr lang="it-IT" sz="2400" dirty="0">
                <a:latin typeface="Arial" pitchFamily="18"/>
                <a:cs typeface="Arial" pitchFamily="2"/>
              </a:rPr>
              <a:t>regole per dimostrare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name="Storia dell’informatica: consapevolezza del cambiamento">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consapevolezza del cambiamento</a:t>
            </a:r>
          </a:p>
        </p:txBody>
      </p:sp>
      <p:sp>
        <p:nvSpPr>
          <p:cNvPr id="3" name="Rectangle 3"/>
          <p:cNvSpPr txBox="1">
            <a:spLocks noGrp="1"/>
          </p:cNvSpPr>
          <p:nvPr>
            <p:ph type="body" idx="4294967295"/>
          </p:nvPr>
        </p:nvSpPr>
        <p:spPr>
          <a:xfrm>
            <a:off x="457200" y="981000"/>
            <a:ext cx="8229240" cy="5144759"/>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80000"/>
              </a:lnSpc>
              <a:spcBef>
                <a:spcPts val="638"/>
              </a:spcBef>
              <a:spcAft>
                <a:spcPts val="0"/>
              </a:spcAft>
              <a:buNone/>
            </a:pPr>
            <a:r>
              <a:rPr lang="it-IT" sz="2800" b="1" dirty="0">
                <a:latin typeface="Arial" pitchFamily="18"/>
                <a:cs typeface="Arial" pitchFamily="2"/>
              </a:rPr>
              <a:t>460 – 470 a.C.</a:t>
            </a:r>
          </a:p>
          <a:p>
            <a:pPr marL="0" lvl="0" indent="0" hangingPunct="1">
              <a:lnSpc>
                <a:spcPct val="80000"/>
              </a:lnSpc>
              <a:spcBef>
                <a:spcPts val="638"/>
              </a:spcBef>
              <a:spcAft>
                <a:spcPts val="0"/>
              </a:spcAft>
              <a:buNone/>
            </a:pPr>
            <a:r>
              <a:rPr lang="it-IT" sz="2800" dirty="0" smtClean="0">
                <a:latin typeface="Arial" pitchFamily="18"/>
                <a:cs typeface="Arial" pitchFamily="2"/>
              </a:rPr>
              <a:t>Nel </a:t>
            </a:r>
            <a:r>
              <a:rPr lang="it-IT" sz="2800" i="1" dirty="0">
                <a:latin typeface="Arial" pitchFamily="18"/>
                <a:cs typeface="Arial" pitchFamily="2"/>
              </a:rPr>
              <a:t>Prometeo incatenato,</a:t>
            </a:r>
            <a:r>
              <a:rPr lang="it-IT" sz="2800" dirty="0">
                <a:latin typeface="Arial" pitchFamily="18"/>
                <a:cs typeface="Arial" pitchFamily="2"/>
              </a:rPr>
              <a:t> Eschilo (anche se alcuni non lo ritengono l’autore) fa dire a Prometeo: “per loro ho inventato </a:t>
            </a:r>
            <a:r>
              <a:rPr lang="it-IT" sz="2800" b="1" dirty="0">
                <a:latin typeface="Arial" pitchFamily="18"/>
                <a:cs typeface="Arial" pitchFamily="2"/>
              </a:rPr>
              <a:t>i numeri, la prima tra tutte le scienze</a:t>
            </a:r>
            <a:r>
              <a:rPr lang="it-IT" sz="2800" dirty="0">
                <a:latin typeface="Arial" pitchFamily="18"/>
                <a:cs typeface="Arial" pitchFamily="2"/>
              </a:rPr>
              <a:t>, ma ho anche insegnato agli umani come combinare tra loro le lettere, </a:t>
            </a:r>
            <a:r>
              <a:rPr lang="it-IT" sz="2800" b="1" dirty="0">
                <a:latin typeface="Arial" pitchFamily="18"/>
                <a:cs typeface="Arial" pitchFamily="2"/>
              </a:rPr>
              <a:t>memoria di tutte le cose</a:t>
            </a:r>
            <a:r>
              <a:rPr lang="it-IT" sz="2800" dirty="0">
                <a:latin typeface="Arial" pitchFamily="18"/>
                <a:cs typeface="Arial" pitchFamily="2"/>
              </a:rPr>
              <a:t>, madre di tutte le arti” .</a:t>
            </a:r>
          </a:p>
          <a:p>
            <a:pPr marL="0" lvl="0" indent="0" hangingPunct="1">
              <a:lnSpc>
                <a:spcPct val="80000"/>
              </a:lnSpc>
              <a:spcBef>
                <a:spcPts val="638"/>
              </a:spcBef>
              <a:spcAft>
                <a:spcPts val="0"/>
              </a:spcAft>
              <a:buNone/>
            </a:pPr>
            <a:endParaRPr lang="it-IT" sz="1000" dirty="0">
              <a:latin typeface="Arial" pitchFamily="18"/>
              <a:cs typeface="Arial" pitchFamily="2"/>
            </a:endParaRPr>
          </a:p>
          <a:p>
            <a:pPr marL="0" lvl="0" indent="0" hangingPunct="1">
              <a:lnSpc>
                <a:spcPct val="80000"/>
              </a:lnSpc>
              <a:spcBef>
                <a:spcPts val="638"/>
              </a:spcBef>
              <a:spcAft>
                <a:spcPts val="0"/>
              </a:spcAft>
              <a:buNone/>
            </a:pPr>
            <a:r>
              <a:rPr lang="it-IT" sz="2800" dirty="0">
                <a:latin typeface="Arial" pitchFamily="18"/>
                <a:cs typeface="Arial" pitchFamily="2"/>
              </a:rPr>
              <a:t>Segno della consapevolezza della rivoluzione</a:t>
            </a:r>
          </a:p>
          <a:p>
            <a:pPr marL="0" lvl="0" indent="0" hangingPunct="1">
              <a:lnSpc>
                <a:spcPct val="80000"/>
              </a:lnSpc>
              <a:spcBef>
                <a:spcPts val="638"/>
              </a:spcBef>
              <a:spcAft>
                <a:spcPts val="0"/>
              </a:spcAft>
              <a:buNone/>
            </a:pPr>
            <a:r>
              <a:rPr lang="it-IT" sz="2800" dirty="0">
                <a:latin typeface="Arial" pitchFamily="18"/>
                <a:cs typeface="Arial" pitchFamily="2"/>
              </a:rPr>
              <a:t>culturale che sancisce </a:t>
            </a:r>
            <a:r>
              <a:rPr lang="it-IT" sz="2800" b="1" dirty="0">
                <a:latin typeface="Arial" pitchFamily="18"/>
                <a:cs typeface="Arial" pitchFamily="2"/>
              </a:rPr>
              <a:t>il passaggio dalla cultura</a:t>
            </a:r>
          </a:p>
          <a:p>
            <a:pPr marL="0" lvl="0" indent="0" hangingPunct="1">
              <a:lnSpc>
                <a:spcPct val="80000"/>
              </a:lnSpc>
              <a:spcBef>
                <a:spcPts val="638"/>
              </a:spcBef>
              <a:spcAft>
                <a:spcPts val="0"/>
              </a:spcAft>
              <a:buNone/>
            </a:pPr>
            <a:r>
              <a:rPr lang="it-IT" sz="2800" b="1" dirty="0">
                <a:latin typeface="Arial" pitchFamily="18"/>
                <a:cs typeface="Arial" pitchFamily="2"/>
              </a:rPr>
              <a:t>orale a quella scritta</a:t>
            </a:r>
            <a:r>
              <a:rPr lang="it-IT" sz="2800" dirty="0">
                <a:latin typeface="Arial" pitchFamily="18"/>
                <a:cs typeface="Arial" pitchFamily="2"/>
              </a:rPr>
              <a:t> (dalla dea Mnemosine alle</a:t>
            </a:r>
          </a:p>
          <a:p>
            <a:pPr marL="0" lvl="0" indent="0" hangingPunct="1">
              <a:lnSpc>
                <a:spcPct val="80000"/>
              </a:lnSpc>
              <a:spcBef>
                <a:spcPts val="638"/>
              </a:spcBef>
              <a:spcAft>
                <a:spcPts val="0"/>
              </a:spcAft>
              <a:buNone/>
            </a:pPr>
            <a:r>
              <a:rPr lang="it-IT" sz="2800" dirty="0">
                <a:latin typeface="Arial" pitchFamily="18"/>
                <a:cs typeface="Arial" pitchFamily="2"/>
              </a:rPr>
              <a:t>Muse, le sue figlie). (Appendice-16-5)</a:t>
            </a:r>
          </a:p>
          <a:p>
            <a:pPr marL="0" lvl="0" indent="0" hangingPunct="1">
              <a:lnSpc>
                <a:spcPct val="80000"/>
              </a:lnSpc>
              <a:spcBef>
                <a:spcPts val="638"/>
              </a:spcBef>
              <a:spcAft>
                <a:spcPts val="0"/>
              </a:spcAft>
              <a:buNone/>
            </a:pPr>
            <a:endParaRPr lang="it-IT" sz="28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name="Storia dell’informatica: la grammatica&#10;">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561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400" b="1" dirty="0">
                <a:latin typeface="Comic Sans MS" pitchFamily="66"/>
              </a:rPr>
              <a:t>Storia dell’informatica: </a:t>
            </a:r>
            <a:r>
              <a:rPr lang="it-IT" sz="2400" b="1" dirty="0" smtClean="0">
                <a:latin typeface="Comic Sans MS" pitchFamily="66"/>
              </a:rPr>
              <a:t>l’eredità classica</a:t>
            </a:r>
            <a:r>
              <a:rPr lang="it-IT" sz="2400" dirty="0"/>
              <a:t/>
            </a:r>
            <a:br>
              <a:rPr lang="it-IT" sz="2400" dirty="0"/>
            </a:br>
            <a:endParaRPr lang="it-IT" sz="2400" dirty="0"/>
          </a:p>
        </p:txBody>
      </p:sp>
      <p:sp>
        <p:nvSpPr>
          <p:cNvPr id="3" name="Rectangle 3"/>
          <p:cNvSpPr txBox="1">
            <a:spLocks noGrp="1"/>
          </p:cNvSpPr>
          <p:nvPr>
            <p:ph type="body" idx="4294967295"/>
          </p:nvPr>
        </p:nvSpPr>
        <p:spPr>
          <a:xfrm>
            <a:off x="0" y="981000"/>
            <a:ext cx="9144000" cy="5040288"/>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endParaRPr lang="it-IT" dirty="0">
              <a:latin typeface="Arial" pitchFamily="18"/>
              <a:cs typeface="Arial" pitchFamily="2"/>
            </a:endParaRPr>
          </a:p>
          <a:p>
            <a:pPr marL="0" lvl="0" indent="0" hangingPunct="1">
              <a:spcBef>
                <a:spcPts val="638"/>
              </a:spcBef>
              <a:spcAft>
                <a:spcPts val="0"/>
              </a:spcAft>
              <a:buNone/>
            </a:pPr>
            <a:r>
              <a:rPr lang="it-IT" dirty="0" smtClean="0">
                <a:latin typeface="Arial" pitchFamily="18"/>
                <a:cs typeface="Arial" pitchFamily="2"/>
              </a:rPr>
              <a:t>Problemi aperti</a:t>
            </a:r>
          </a:p>
          <a:p>
            <a:pPr marL="0" lvl="0" indent="0" hangingPunct="1">
              <a:spcBef>
                <a:spcPts val="638"/>
              </a:spcBef>
              <a:spcAft>
                <a:spcPts val="0"/>
              </a:spcAft>
              <a:buNone/>
            </a:pPr>
            <a:r>
              <a:rPr lang="it-IT" dirty="0" smtClean="0">
                <a:latin typeface="Arial" pitchFamily="18"/>
                <a:cs typeface="Arial" pitchFamily="2"/>
              </a:rPr>
              <a:t>	Lo scandalo della radice di 2 </a:t>
            </a:r>
            <a:r>
              <a:rPr lang="it-IT" sz="1800" dirty="0" smtClean="0">
                <a:latin typeface="Arial" pitchFamily="18"/>
                <a:cs typeface="Arial" pitchFamily="2"/>
              </a:rPr>
              <a:t>Appendice 15-1</a:t>
            </a:r>
            <a:endParaRPr lang="it-IT" dirty="0" smtClean="0">
              <a:latin typeface="Arial" pitchFamily="18"/>
              <a:cs typeface="Arial" pitchFamily="2"/>
            </a:endParaRPr>
          </a:p>
          <a:p>
            <a:pPr marL="0" lvl="0" indent="0" hangingPunct="1">
              <a:spcBef>
                <a:spcPts val="638"/>
              </a:spcBef>
              <a:spcAft>
                <a:spcPts val="0"/>
              </a:spcAft>
              <a:buNone/>
            </a:pPr>
            <a:r>
              <a:rPr lang="it-IT" dirty="0" smtClean="0">
                <a:latin typeface="Arial" pitchFamily="18"/>
                <a:cs typeface="Arial" pitchFamily="2"/>
              </a:rPr>
              <a:t>	Le perplessità di Socrate </a:t>
            </a:r>
            <a:r>
              <a:rPr lang="it-IT" sz="1800" dirty="0" smtClean="0">
                <a:latin typeface="Arial" pitchFamily="18"/>
                <a:cs typeface="Arial" pitchFamily="2"/>
              </a:rPr>
              <a:t>Appendice 16-5</a:t>
            </a:r>
            <a:endParaRPr lang="it-IT" dirty="0" smtClean="0">
              <a:latin typeface="Arial" pitchFamily="18"/>
              <a:cs typeface="Arial" pitchFamily="2"/>
            </a:endParaRPr>
          </a:p>
          <a:p>
            <a:pPr marL="0" lvl="0" indent="0" hangingPunct="1">
              <a:spcBef>
                <a:spcPts val="638"/>
              </a:spcBef>
              <a:spcAft>
                <a:spcPts val="0"/>
              </a:spcAft>
              <a:buNone/>
            </a:pPr>
            <a:endParaRPr lang="it-IT" dirty="0" smtClean="0">
              <a:latin typeface="Arial" pitchFamily="18"/>
              <a:cs typeface="Arial" pitchFamily="2"/>
            </a:endParaRPr>
          </a:p>
          <a:p>
            <a:pPr marL="0" lvl="0" indent="0" hangingPunct="1">
              <a:spcBef>
                <a:spcPts val="638"/>
              </a:spcBef>
              <a:spcAft>
                <a:spcPts val="0"/>
              </a:spcAft>
              <a:buNone/>
            </a:pPr>
            <a:r>
              <a:rPr lang="it-IT" dirty="0">
                <a:latin typeface="Arial" pitchFamily="18"/>
                <a:cs typeface="Arial" pitchFamily="2"/>
              </a:rPr>
              <a:t>Successi</a:t>
            </a:r>
          </a:p>
          <a:p>
            <a:pPr marL="0" lvl="0" indent="0" hangingPunct="1">
              <a:spcBef>
                <a:spcPts val="638"/>
              </a:spcBef>
              <a:spcAft>
                <a:spcPts val="0"/>
              </a:spcAft>
              <a:buNone/>
            </a:pPr>
            <a:r>
              <a:rPr lang="it-IT" dirty="0">
                <a:latin typeface="Arial" pitchFamily="18"/>
                <a:cs typeface="Arial" pitchFamily="2"/>
              </a:rPr>
              <a:t>	</a:t>
            </a:r>
            <a:r>
              <a:rPr lang="it-IT" dirty="0" smtClean="0">
                <a:latin typeface="Arial" pitchFamily="18"/>
                <a:cs typeface="Arial" pitchFamily="2"/>
              </a:rPr>
              <a:t>Dialettica</a:t>
            </a:r>
            <a:r>
              <a:rPr lang="it-IT" dirty="0">
                <a:latin typeface="Arial" pitchFamily="18"/>
                <a:cs typeface="Arial" pitchFamily="2"/>
              </a:rPr>
              <a:t>, retorica, logica </a:t>
            </a:r>
            <a:r>
              <a:rPr lang="it-IT" sz="1800" dirty="0">
                <a:latin typeface="Arial" pitchFamily="18"/>
                <a:cs typeface="Arial" pitchFamily="2"/>
              </a:rPr>
              <a:t>Appendice 17-1</a:t>
            </a:r>
            <a:endParaRPr lang="it-IT" dirty="0">
              <a:latin typeface="Arial" pitchFamily="18"/>
              <a:cs typeface="Arial" pitchFamily="2"/>
            </a:endParaRPr>
          </a:p>
          <a:p>
            <a:pPr marL="0" lvl="0" indent="0" hangingPunct="1">
              <a:spcBef>
                <a:spcPts val="638"/>
              </a:spcBef>
              <a:spcAft>
                <a:spcPts val="0"/>
              </a:spcAft>
              <a:buNone/>
            </a:pPr>
            <a:r>
              <a:rPr lang="it-IT" dirty="0">
                <a:latin typeface="Arial" pitchFamily="18"/>
                <a:cs typeface="Arial" pitchFamily="2"/>
              </a:rPr>
              <a:t>	Il sistema assiomatico di Euclide </a:t>
            </a:r>
            <a:r>
              <a:rPr lang="it-IT" sz="1800" dirty="0">
                <a:latin typeface="Arial" pitchFamily="18"/>
                <a:cs typeface="Arial" pitchFamily="2"/>
              </a:rPr>
              <a:t>Appendice 17-2 </a:t>
            </a:r>
          </a:p>
          <a:p>
            <a:pPr marL="0" lvl="0" indent="0" hangingPunct="1">
              <a:spcBef>
                <a:spcPts val="638"/>
              </a:spcBef>
              <a:spcAft>
                <a:spcPts val="0"/>
              </a:spcAft>
              <a:buNone/>
            </a:pPr>
            <a:endParaRPr lang="it-IT"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240" cy="1412776"/>
          </a:xfrm>
        </p:spPr>
        <p:txBody>
          <a:bodyPr/>
          <a:lstStyle/>
          <a:p>
            <a:pPr>
              <a:buNone/>
            </a:pPr>
            <a:r>
              <a:rPr lang="it-IT" sz="2800" dirty="0" smtClean="0"/>
              <a:t>Dialettica, retorica, logica  e informatica</a:t>
            </a:r>
            <a:br>
              <a:rPr lang="it-IT" sz="2800" dirty="0" smtClean="0"/>
            </a:br>
            <a:r>
              <a:rPr lang="it-IT" sz="2800" dirty="0" smtClean="0"/>
              <a:t>Appendice 17-1</a:t>
            </a:r>
            <a:endParaRPr lang="it-IT" sz="2800" dirty="0"/>
          </a:p>
        </p:txBody>
      </p:sp>
      <p:sp>
        <p:nvSpPr>
          <p:cNvPr id="3" name="Segnaposto contenuto 2"/>
          <p:cNvSpPr>
            <a:spLocks noGrp="1"/>
          </p:cNvSpPr>
          <p:nvPr>
            <p:ph idx="1"/>
          </p:nvPr>
        </p:nvSpPr>
        <p:spPr>
          <a:xfrm>
            <a:off x="0" y="1600200"/>
            <a:ext cx="9144000" cy="4525560"/>
          </a:xfrm>
        </p:spPr>
        <p:txBody>
          <a:bodyPr/>
          <a:lstStyle/>
          <a:p>
            <a:pPr marL="108000" indent="0">
              <a:buNone/>
            </a:pPr>
            <a:r>
              <a:rPr lang="it-IT" dirty="0" smtClean="0"/>
              <a:t>Comunicazione uno-molti</a:t>
            </a:r>
          </a:p>
          <a:p>
            <a:pPr marL="108000" indent="0">
              <a:buNone/>
            </a:pPr>
            <a:r>
              <a:rPr lang="it-IT" dirty="0" smtClean="0"/>
              <a:t>	retorica </a:t>
            </a:r>
            <a:r>
              <a:rPr lang="it-IT" sz="2400" dirty="0" smtClean="0"/>
              <a:t>(politica, giustizia, informatica, didattica, …)</a:t>
            </a:r>
            <a:endParaRPr lang="it-IT" dirty="0" smtClean="0"/>
          </a:p>
          <a:p>
            <a:pPr marL="108000" indent="0">
              <a:buNone/>
            </a:pPr>
            <a:r>
              <a:rPr lang="it-IT" dirty="0"/>
              <a:t>	</a:t>
            </a:r>
            <a:r>
              <a:rPr lang="it-IT" dirty="0" smtClean="0"/>
              <a:t>logica </a:t>
            </a:r>
            <a:r>
              <a:rPr lang="it-IT" sz="2400" dirty="0" smtClean="0"/>
              <a:t>(matematica, informatica, didattica, …)</a:t>
            </a:r>
            <a:endParaRPr lang="it-IT" dirty="0"/>
          </a:p>
          <a:p>
            <a:pPr marL="108000" indent="0">
              <a:buNone/>
            </a:pPr>
            <a:endParaRPr lang="it-IT" dirty="0" smtClean="0"/>
          </a:p>
          <a:p>
            <a:pPr marL="108000" indent="0">
              <a:buNone/>
            </a:pPr>
            <a:r>
              <a:rPr lang="it-IT" dirty="0" smtClean="0"/>
              <a:t>Comunicazione uno-uno</a:t>
            </a:r>
          </a:p>
          <a:p>
            <a:pPr marL="108000" indent="0">
              <a:buNone/>
            </a:pPr>
            <a:r>
              <a:rPr lang="it-IT" dirty="0"/>
              <a:t>	</a:t>
            </a:r>
            <a:r>
              <a:rPr lang="it-IT" dirty="0" smtClean="0"/>
              <a:t>dialettica </a:t>
            </a:r>
            <a:r>
              <a:rPr lang="it-IT" sz="2400" dirty="0" smtClean="0"/>
              <a:t>(filosofia, fisica, informatica, didattica ...) </a:t>
            </a:r>
            <a:endParaRPr lang="it-IT" dirty="0"/>
          </a:p>
        </p:txBody>
      </p:sp>
    </p:spTree>
    <p:extLst>
      <p:ext uri="{BB962C8B-B14F-4D97-AF65-F5344CB8AC3E}">
        <p14:creationId xmlns:p14="http://schemas.microsoft.com/office/powerpoint/2010/main" val="3522307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name="Storia dell’informatica: comparsa dei sistemi formali">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comparsa dei sistemi formali</a:t>
            </a:r>
          </a:p>
        </p:txBody>
      </p:sp>
      <p:sp>
        <p:nvSpPr>
          <p:cNvPr id="3" name="Rectangle 3"/>
          <p:cNvSpPr txBox="1">
            <a:spLocks noGrp="1"/>
          </p:cNvSpPr>
          <p:nvPr>
            <p:ph type="body" idx="4294967295"/>
          </p:nvPr>
        </p:nvSpPr>
        <p:spPr>
          <a:xfrm>
            <a:off x="457200" y="765000"/>
            <a:ext cx="8435520" cy="590364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sz="2800" i="1" dirty="0">
                <a:latin typeface="Arial" pitchFamily="18"/>
                <a:cs typeface="Arial" pitchFamily="2"/>
              </a:rPr>
              <a:t>Verso la fine del </a:t>
            </a:r>
            <a:r>
              <a:rPr lang="it-IT" sz="2800" i="1" dirty="0" smtClean="0">
                <a:latin typeface="Arial" pitchFamily="18"/>
                <a:cs typeface="Arial" pitchFamily="2"/>
              </a:rPr>
              <a:t>primo </a:t>
            </a:r>
            <a:r>
              <a:rPr lang="it-IT" sz="2800" i="1" dirty="0">
                <a:latin typeface="Arial" pitchFamily="18"/>
                <a:cs typeface="Arial" pitchFamily="2"/>
              </a:rPr>
              <a:t>millennio a.C. l’uomo ha a disposizione tutti gli strumenti che permettono l’</a:t>
            </a:r>
            <a:r>
              <a:rPr lang="it-IT" sz="2800" i="1" u="sng" dirty="0">
                <a:latin typeface="Arial" pitchFamily="18"/>
                <a:cs typeface="Arial" pitchFamily="2"/>
              </a:rPr>
              <a:t>esplosione della cultura</a:t>
            </a:r>
            <a:r>
              <a:rPr lang="it-IT" sz="2800" i="1" dirty="0">
                <a:latin typeface="Arial" pitchFamily="18"/>
                <a:cs typeface="Arial" pitchFamily="2"/>
              </a:rPr>
              <a:t>.</a:t>
            </a:r>
          </a:p>
          <a:p>
            <a:pPr marL="0" lvl="0" indent="0" hangingPunct="1">
              <a:spcBef>
                <a:spcPts val="638"/>
              </a:spcBef>
              <a:spcAft>
                <a:spcPts val="0"/>
              </a:spcAft>
              <a:buNone/>
            </a:pPr>
            <a:endParaRPr lang="it-IT" sz="900" i="1" dirty="0">
              <a:latin typeface="Arial" pitchFamily="18"/>
              <a:cs typeface="Arial" pitchFamily="2"/>
            </a:endParaRPr>
          </a:p>
          <a:p>
            <a:pPr marL="0" lvl="0" indent="0" hangingPunct="1">
              <a:spcBef>
                <a:spcPts val="638"/>
              </a:spcBef>
              <a:spcAft>
                <a:spcPts val="0"/>
              </a:spcAft>
              <a:buNone/>
            </a:pPr>
            <a:r>
              <a:rPr lang="it-IT" sz="2800" i="1" dirty="0">
                <a:latin typeface="Arial" pitchFamily="18"/>
                <a:cs typeface="Arial" pitchFamily="2"/>
              </a:rPr>
              <a:t>I sistemi di scrittura e di numerazione infatti, non solo permettono l’accumulo di conoscenze, ma incoraggiano la </a:t>
            </a:r>
            <a:r>
              <a:rPr lang="it-IT" sz="2800" i="1" u="sng" dirty="0">
                <a:latin typeface="Arial" pitchFamily="18"/>
                <a:cs typeface="Arial" pitchFamily="2"/>
              </a:rPr>
              <a:t>riflessione su contenuti</a:t>
            </a:r>
            <a:r>
              <a:rPr lang="it-IT" sz="2800" i="1" dirty="0">
                <a:latin typeface="Arial" pitchFamily="18"/>
                <a:cs typeface="Arial" pitchFamily="2"/>
              </a:rPr>
              <a:t>, modi e forme del pensiero e favoriscono la comparsa e la elaborazione di astrazioni.</a:t>
            </a:r>
          </a:p>
          <a:p>
            <a:pPr marL="0" lvl="0" indent="0" hangingPunct="1">
              <a:spcBef>
                <a:spcPts val="638"/>
              </a:spcBef>
              <a:spcAft>
                <a:spcPts val="0"/>
              </a:spcAft>
              <a:buNone/>
            </a:pPr>
            <a:endParaRPr lang="it-IT" sz="900" i="1" dirty="0">
              <a:latin typeface="Arial" pitchFamily="18"/>
              <a:cs typeface="Arial" pitchFamily="2"/>
            </a:endParaRPr>
          </a:p>
          <a:p>
            <a:pPr marL="0" lvl="0" indent="0" hangingPunct="1">
              <a:spcBef>
                <a:spcPts val="638"/>
              </a:spcBef>
              <a:spcAft>
                <a:spcPts val="0"/>
              </a:spcAft>
              <a:buNone/>
            </a:pPr>
            <a:r>
              <a:rPr lang="it-IT" sz="2800" i="1" dirty="0">
                <a:latin typeface="Arial" pitchFamily="18"/>
                <a:cs typeface="Arial" pitchFamily="2"/>
              </a:rPr>
              <a:t>In particolare, come risultato di queste astrazioni si ha la comparsa e lo sviluppo della </a:t>
            </a:r>
            <a:r>
              <a:rPr lang="it-IT" sz="2800" i="1" u="sng" dirty="0">
                <a:latin typeface="Arial" pitchFamily="18"/>
                <a:cs typeface="Arial" pitchFamily="2"/>
              </a:rPr>
              <a:t>logica</a:t>
            </a:r>
            <a:r>
              <a:rPr lang="it-IT" sz="2800" i="1" dirty="0">
                <a:latin typeface="Arial" pitchFamily="18"/>
                <a:cs typeface="Arial" pitchFamily="2"/>
              </a:rPr>
              <a:t> e dell’</a:t>
            </a:r>
            <a:r>
              <a:rPr lang="it-IT" sz="2800" i="1" u="sng" dirty="0">
                <a:latin typeface="Arial" pitchFamily="18"/>
                <a:cs typeface="Arial" pitchFamily="2"/>
              </a:rPr>
              <a:t>aritmetica</a:t>
            </a:r>
            <a:r>
              <a:rPr lang="it-IT" sz="2800" i="1" dirty="0">
                <a:latin typeface="Arial" pitchFamily="18"/>
                <a:cs typeface="Arial" pitchFamily="2"/>
              </a:rPr>
              <a:t>, come discipline che permettono la manipolazione di segni e, quindi, di idee.</a:t>
            </a:r>
          </a:p>
          <a:p>
            <a:pPr marL="0" lvl="0" indent="0" hangingPunct="1">
              <a:spcBef>
                <a:spcPts val="638"/>
              </a:spcBef>
              <a:spcAft>
                <a:spcPts val="0"/>
              </a:spcAft>
              <a:buNone/>
            </a:pPr>
            <a:endParaRPr lang="it-IT" sz="900" dirty="0">
              <a:latin typeface="Arial" pitchFamily="18"/>
              <a:cs typeface="Arial" pitchFamily="2"/>
            </a:endParaRPr>
          </a:p>
          <a:p>
            <a:pPr marL="0" lvl="0" indent="0" hangingPunct="1">
              <a:spcBef>
                <a:spcPts val="638"/>
              </a:spcBef>
              <a:spcAft>
                <a:spcPts val="0"/>
              </a:spcAft>
              <a:buNone/>
            </a:pPr>
            <a:endParaRPr lang="it-IT"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name="Le parole chiave alla fine del periodo antico">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u="sng">
                <a:latin typeface="Comic Sans MS" pitchFamily="66"/>
              </a:rPr>
              <a:t>Le parole chiave alla fine del periodo antico</a:t>
            </a:r>
          </a:p>
        </p:txBody>
      </p:sp>
      <p:sp>
        <p:nvSpPr>
          <p:cNvPr id="3" name="Rectangle 3"/>
          <p:cNvSpPr txBox="1">
            <a:spLocks noGrp="1"/>
          </p:cNvSpPr>
          <p:nvPr>
            <p:ph type="body" idx="4294967295"/>
          </p:nvPr>
        </p:nvSpPr>
        <p:spPr>
          <a:xfrm>
            <a:off x="0" y="981000"/>
            <a:ext cx="8686440" cy="6263999"/>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None/>
            </a:pPr>
            <a:r>
              <a:rPr lang="it-IT" b="1" dirty="0">
                <a:latin typeface="Comic Sans MS" pitchFamily="66"/>
                <a:cs typeface="Arial" pitchFamily="2"/>
              </a:rPr>
              <a:t>Informazione</a:t>
            </a:r>
          </a:p>
          <a:p>
            <a:pPr marL="0" lvl="0" indent="0" hangingPunct="1">
              <a:lnSpc>
                <a:spcPct val="90000"/>
              </a:lnSpc>
              <a:spcBef>
                <a:spcPts val="638"/>
              </a:spcBef>
              <a:spcAft>
                <a:spcPts val="0"/>
              </a:spcAft>
              <a:buNone/>
            </a:pPr>
            <a:r>
              <a:rPr lang="it-IT" b="1" dirty="0">
                <a:latin typeface="Comic Sans MS" pitchFamily="66"/>
                <a:cs typeface="Arial" pitchFamily="2"/>
              </a:rPr>
              <a:t>		Comunicazione</a:t>
            </a:r>
          </a:p>
          <a:p>
            <a:pPr marL="0" lvl="0" indent="0" hangingPunct="1">
              <a:lnSpc>
                <a:spcPct val="90000"/>
              </a:lnSpc>
              <a:spcBef>
                <a:spcPts val="638"/>
              </a:spcBef>
              <a:spcAft>
                <a:spcPts val="0"/>
              </a:spcAft>
              <a:buNone/>
            </a:pPr>
            <a:r>
              <a:rPr lang="it-IT" b="1" dirty="0">
                <a:latin typeface="Comic Sans MS" pitchFamily="66"/>
                <a:cs typeface="Arial" pitchFamily="2"/>
              </a:rPr>
              <a:t>				Linguaggio</a:t>
            </a:r>
          </a:p>
          <a:p>
            <a:pPr marL="0" lvl="0" indent="0" hangingPunct="1">
              <a:lnSpc>
                <a:spcPct val="90000"/>
              </a:lnSpc>
              <a:spcBef>
                <a:spcPts val="638"/>
              </a:spcBef>
              <a:spcAft>
                <a:spcPts val="0"/>
              </a:spcAft>
              <a:buNone/>
            </a:pPr>
            <a:r>
              <a:rPr lang="it-IT" dirty="0">
                <a:latin typeface="Comic Sans MS" pitchFamily="66"/>
                <a:cs typeface="Arial" pitchFamily="2"/>
              </a:rPr>
              <a:t>						Computer</a:t>
            </a:r>
          </a:p>
          <a:p>
            <a:pPr marL="0" lvl="0" indent="0" hangingPunct="1">
              <a:lnSpc>
                <a:spcPct val="90000"/>
              </a:lnSpc>
              <a:spcBef>
                <a:spcPts val="638"/>
              </a:spcBef>
              <a:spcAft>
                <a:spcPts val="0"/>
              </a:spcAft>
              <a:buNone/>
            </a:pPr>
            <a:endParaRPr lang="it-IT" sz="1000" dirty="0">
              <a:latin typeface="Comic Sans MS" pitchFamily="66"/>
              <a:cs typeface="Arial" pitchFamily="2"/>
            </a:endParaRPr>
          </a:p>
          <a:p>
            <a:pPr marL="0" lvl="0" indent="0" hangingPunct="1">
              <a:lnSpc>
                <a:spcPct val="90000"/>
              </a:lnSpc>
              <a:spcBef>
                <a:spcPts val="638"/>
              </a:spcBef>
              <a:spcAft>
                <a:spcPts val="0"/>
              </a:spcAft>
              <a:buNone/>
            </a:pPr>
            <a:r>
              <a:rPr lang="it-IT" b="1" dirty="0">
                <a:latin typeface="Comic Sans MS" pitchFamily="66"/>
                <a:cs typeface="Arial" pitchFamily="2"/>
              </a:rPr>
              <a:t>Digitale, </a:t>
            </a:r>
            <a:r>
              <a:rPr lang="it-IT" b="1" i="1" dirty="0">
                <a:latin typeface="Comic Sans MS" pitchFamily="66"/>
                <a:cs typeface="Arial" pitchFamily="2"/>
              </a:rPr>
              <a:t>effettivo</a:t>
            </a:r>
            <a:r>
              <a:rPr lang="it-IT" i="1" dirty="0">
                <a:latin typeface="Comic Sans MS" pitchFamily="66"/>
                <a:cs typeface="Arial" pitchFamily="2"/>
              </a:rPr>
              <a:t>, </a:t>
            </a:r>
            <a:r>
              <a:rPr lang="it-IT" b="1" dirty="0">
                <a:latin typeface="Comic Sans MS" pitchFamily="66"/>
                <a:cs typeface="Arial" pitchFamily="2"/>
              </a:rPr>
              <a:t>automatico</a:t>
            </a:r>
            <a:r>
              <a:rPr lang="it-IT" dirty="0">
                <a:latin typeface="Comic Sans MS" pitchFamily="66"/>
                <a:cs typeface="Arial" pitchFamily="2"/>
              </a:rPr>
              <a:t>, </a:t>
            </a:r>
            <a:r>
              <a:rPr lang="it-IT" i="1" dirty="0">
                <a:latin typeface="Comic Sans MS" pitchFamily="66"/>
                <a:cs typeface="Arial" pitchFamily="2"/>
              </a:rPr>
              <a:t>cognitivo</a:t>
            </a:r>
          </a:p>
          <a:p>
            <a:pPr marL="0" lvl="0" indent="0" hangingPunct="1">
              <a:lnSpc>
                <a:spcPct val="90000"/>
              </a:lnSpc>
              <a:spcBef>
                <a:spcPts val="638"/>
              </a:spcBef>
              <a:spcAft>
                <a:spcPts val="0"/>
              </a:spcAft>
              <a:buNone/>
            </a:pPr>
            <a:endParaRPr lang="it-IT" sz="1000" dirty="0">
              <a:latin typeface="Comic Sans MS" pitchFamily="66"/>
              <a:cs typeface="Arial" pitchFamily="2"/>
            </a:endParaRPr>
          </a:p>
          <a:p>
            <a:pPr marL="0" lvl="0" indent="0" hangingPunct="1">
              <a:lnSpc>
                <a:spcPct val="90000"/>
              </a:lnSpc>
              <a:spcBef>
                <a:spcPts val="638"/>
              </a:spcBef>
              <a:spcAft>
                <a:spcPts val="0"/>
              </a:spcAft>
              <a:buNone/>
            </a:pPr>
            <a:r>
              <a:rPr lang="it-IT" dirty="0">
                <a:latin typeface="Times New Roman" panose="02020603050405020304" pitchFamily="18" charset="0"/>
                <a:cs typeface="Times New Roman" panose="02020603050405020304" pitchFamily="18" charset="0"/>
              </a:rPr>
              <a:t>Hardware, software, </a:t>
            </a:r>
            <a:r>
              <a:rPr lang="it-IT" b="1" i="1" dirty="0" smtClean="0">
                <a:latin typeface="Comic Sans MS" pitchFamily="66"/>
                <a:cs typeface="Arial" pitchFamily="2"/>
              </a:rPr>
              <a:t>computational </a:t>
            </a:r>
            <a:r>
              <a:rPr lang="it-IT" b="1" i="1" dirty="0">
                <a:latin typeface="Comic Sans MS" pitchFamily="66"/>
                <a:cs typeface="Arial" pitchFamily="2"/>
              </a:rPr>
              <a:t>thinking</a:t>
            </a:r>
          </a:p>
          <a:p>
            <a:pPr marL="0" lvl="0" indent="0" hangingPunct="1">
              <a:lnSpc>
                <a:spcPct val="90000"/>
              </a:lnSpc>
              <a:spcBef>
                <a:spcPts val="638"/>
              </a:spcBef>
              <a:spcAft>
                <a:spcPts val="0"/>
              </a:spcAft>
              <a:buNone/>
            </a:pPr>
            <a:r>
              <a:rPr lang="it-IT" sz="1000" b="1" u="sng" dirty="0">
                <a:latin typeface="Arial" pitchFamily="18"/>
                <a:cs typeface="Arial" pitchFamily="2"/>
              </a:rPr>
              <a:t>=============================================================================================================</a:t>
            </a:r>
          </a:p>
          <a:p>
            <a:pPr marL="0" lvl="0" indent="0" hangingPunct="1">
              <a:lnSpc>
                <a:spcPct val="90000"/>
              </a:lnSpc>
              <a:spcBef>
                <a:spcPts val="638"/>
              </a:spcBef>
              <a:spcAft>
                <a:spcPts val="0"/>
              </a:spcAft>
              <a:buNone/>
            </a:pPr>
            <a:r>
              <a:rPr lang="it-IT" b="1" dirty="0" smtClean="0">
                <a:latin typeface="Arial" pitchFamily="18"/>
                <a:cs typeface="Arial" pitchFamily="2"/>
              </a:rPr>
              <a:t>In grassetto già </a:t>
            </a:r>
            <a:r>
              <a:rPr lang="it-IT" b="1" dirty="0">
                <a:latin typeface="Arial" pitchFamily="18"/>
                <a:cs typeface="Arial" pitchFamily="2"/>
              </a:rPr>
              <a:t>viste</a:t>
            </a:r>
            <a:r>
              <a:rPr lang="it-IT" dirty="0">
                <a:latin typeface="Arial" pitchFamily="18"/>
                <a:cs typeface="Arial" pitchFamily="2"/>
              </a:rPr>
              <a:t>  </a:t>
            </a:r>
            <a:r>
              <a:rPr lang="it-IT" sz="2000" b="1" dirty="0">
                <a:latin typeface="Arial" pitchFamily="18"/>
                <a:cs typeface="Arial" pitchFamily="2"/>
              </a:rPr>
              <a:t>(parzialmente)</a:t>
            </a:r>
            <a:r>
              <a:rPr lang="it-IT" dirty="0">
                <a:latin typeface="Arial" pitchFamily="18"/>
                <a:cs typeface="Arial" pitchFamily="2"/>
              </a:rPr>
              <a:t>  </a:t>
            </a:r>
          </a:p>
          <a:p>
            <a:pPr marL="0" lvl="0" indent="0" hangingPunct="1">
              <a:lnSpc>
                <a:spcPct val="90000"/>
              </a:lnSpc>
              <a:spcBef>
                <a:spcPts val="638"/>
              </a:spcBef>
              <a:spcAft>
                <a:spcPts val="0"/>
              </a:spcAft>
              <a:buNone/>
            </a:pPr>
            <a:r>
              <a:rPr lang="it-IT" sz="2400" i="1" dirty="0">
                <a:latin typeface="Arial" pitchFamily="18"/>
                <a:cs typeface="Arial" pitchFamily="2"/>
              </a:rPr>
              <a:t>Automatico, effettivo e cognitivo</a:t>
            </a:r>
            <a:r>
              <a:rPr lang="it-IT" sz="2400" dirty="0">
                <a:latin typeface="Arial" pitchFamily="18"/>
                <a:cs typeface="Arial" pitchFamily="2"/>
              </a:rPr>
              <a:t> in arrivo (con rivoluzione</a:t>
            </a:r>
          </a:p>
          <a:p>
            <a:pPr marL="0" lvl="0" indent="0" hangingPunct="1">
              <a:lnSpc>
                <a:spcPct val="90000"/>
              </a:lnSpc>
              <a:spcBef>
                <a:spcPts val="638"/>
              </a:spcBef>
              <a:spcAft>
                <a:spcPts val="0"/>
              </a:spcAft>
              <a:buNone/>
            </a:pPr>
            <a:r>
              <a:rPr lang="it-IT" sz="2400" dirty="0">
                <a:latin typeface="Arial" pitchFamily="18"/>
                <a:cs typeface="Arial" pitchFamily="2"/>
              </a:rPr>
              <a:t>industriale, Turing e von Neumann); Computer, hardware e</a:t>
            </a:r>
          </a:p>
          <a:p>
            <a:pPr marL="0" lvl="0" indent="0" hangingPunct="1">
              <a:lnSpc>
                <a:spcPct val="90000"/>
              </a:lnSpc>
              <a:spcBef>
                <a:spcPts val="638"/>
              </a:spcBef>
              <a:spcAft>
                <a:spcPts val="0"/>
              </a:spcAft>
              <a:buNone/>
            </a:pPr>
            <a:r>
              <a:rPr lang="it-IT" sz="2400" dirty="0">
                <a:latin typeface="Arial" pitchFamily="18"/>
                <a:cs typeface="Arial" pitchFamily="2"/>
              </a:rPr>
              <a:t>Software devono aspettare la tecnologia</a:t>
            </a:r>
          </a:p>
          <a:p>
            <a:pPr marL="0" lvl="0" indent="0" hangingPunct="1">
              <a:lnSpc>
                <a:spcPct val="90000"/>
              </a:lnSpc>
              <a:spcBef>
                <a:spcPts val="638"/>
              </a:spcBef>
              <a:spcAft>
                <a:spcPts val="0"/>
              </a:spcAft>
              <a:buNone/>
            </a:pPr>
            <a:r>
              <a:rPr lang="it-IT" sz="2400" dirty="0">
                <a:latin typeface="Arial" pitchFamily="18"/>
                <a:cs typeface="Arial" pitchFamily="2"/>
              </a:rPr>
              <a:t>Computational thinking richiede assimilazione culturale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name="Storia dell’informatica: procedimenti di calcolo e algoritmi">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172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procedimenti di calcolo e algoritmi</a:t>
            </a:r>
          </a:p>
        </p:txBody>
      </p:sp>
      <p:sp>
        <p:nvSpPr>
          <p:cNvPr id="3" name="Rectangle 3"/>
          <p:cNvSpPr txBox="1">
            <a:spLocks noGrp="1"/>
          </p:cNvSpPr>
          <p:nvPr>
            <p:ph type="body" idx="4294967295"/>
          </p:nvPr>
        </p:nvSpPr>
        <p:spPr>
          <a:xfrm>
            <a:off x="468360" y="907919"/>
            <a:ext cx="8229240" cy="521784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None/>
            </a:pPr>
            <a:r>
              <a:rPr lang="it-IT" sz="2800" dirty="0">
                <a:latin typeface="Arial" pitchFamily="18"/>
                <a:cs typeface="Arial" pitchFamily="2"/>
              </a:rPr>
              <a:t>Dalla grammatica alla logica (Appendice-17-0)</a:t>
            </a:r>
          </a:p>
          <a:p>
            <a:pPr marL="0" lvl="0" indent="0" hangingPunct="1">
              <a:lnSpc>
                <a:spcPct val="90000"/>
              </a:lnSpc>
              <a:spcBef>
                <a:spcPts val="638"/>
              </a:spcBef>
              <a:spcAft>
                <a:spcPts val="0"/>
              </a:spcAft>
              <a:buNone/>
            </a:pPr>
            <a:r>
              <a:rPr lang="it-IT" sz="2400" dirty="0">
                <a:latin typeface="Arial" pitchFamily="18"/>
                <a:cs typeface="Arial" pitchFamily="2"/>
              </a:rPr>
              <a:t>Appendice-17-1 (</a:t>
            </a:r>
            <a:r>
              <a:rPr lang="it-IT" sz="2400" dirty="0" err="1">
                <a:latin typeface="Arial" pitchFamily="18"/>
                <a:cs typeface="Arial" pitchFamily="2"/>
              </a:rPr>
              <a:t>aritm</a:t>
            </a:r>
            <a:r>
              <a:rPr lang="it-IT" sz="2400" dirty="0">
                <a:latin typeface="Arial" pitchFamily="18"/>
                <a:cs typeface="Arial" pitchFamily="2"/>
              </a:rPr>
              <a:t>-</a:t>
            </a:r>
            <a:r>
              <a:rPr lang="it-IT" sz="2400" dirty="0" err="1">
                <a:latin typeface="Arial" pitchFamily="18"/>
                <a:cs typeface="Arial" pitchFamily="2"/>
              </a:rPr>
              <a:t>dial</a:t>
            </a:r>
            <a:r>
              <a:rPr lang="it-IT" sz="2400" dirty="0">
                <a:latin typeface="Arial" pitchFamily="18"/>
                <a:cs typeface="Arial" pitchFamily="2"/>
              </a:rPr>
              <a:t>-</a:t>
            </a:r>
            <a:r>
              <a:rPr lang="it-IT" sz="2400" dirty="0" err="1">
                <a:latin typeface="Arial" pitchFamily="18"/>
                <a:cs typeface="Arial" pitchFamily="2"/>
              </a:rPr>
              <a:t>ret</a:t>
            </a:r>
            <a:r>
              <a:rPr lang="it-IT" sz="2400" dirty="0">
                <a:latin typeface="Arial" pitchFamily="18"/>
                <a:cs typeface="Arial" pitchFamily="2"/>
              </a:rPr>
              <a:t>-logica)</a:t>
            </a:r>
          </a:p>
          <a:p>
            <a:pPr marL="0" lvl="0" indent="0" hangingPunct="1">
              <a:lnSpc>
                <a:spcPct val="90000"/>
              </a:lnSpc>
              <a:spcBef>
                <a:spcPts val="638"/>
              </a:spcBef>
              <a:spcAft>
                <a:spcPts val="0"/>
              </a:spcAft>
              <a:buNone/>
            </a:pPr>
            <a:r>
              <a:rPr lang="it-IT" sz="2400" dirty="0">
                <a:latin typeface="Arial" pitchFamily="18"/>
                <a:cs typeface="Arial" pitchFamily="2"/>
              </a:rPr>
              <a:t>Sistemi formali Appendice-17-2</a:t>
            </a:r>
          </a:p>
          <a:p>
            <a:pPr marL="0" lvl="0" indent="0" hangingPunct="1">
              <a:lnSpc>
                <a:spcPct val="90000"/>
              </a:lnSpc>
              <a:spcBef>
                <a:spcPts val="638"/>
              </a:spcBef>
              <a:spcAft>
                <a:spcPts val="0"/>
              </a:spcAft>
              <a:buNone/>
            </a:pPr>
            <a:endParaRPr lang="it-IT" sz="1000" dirty="0">
              <a:latin typeface="Arial" pitchFamily="18"/>
              <a:cs typeface="Arial" pitchFamily="2"/>
            </a:endParaRPr>
          </a:p>
          <a:p>
            <a:pPr marL="0" lvl="0" indent="0" hangingPunct="1">
              <a:lnSpc>
                <a:spcPct val="90000"/>
              </a:lnSpc>
              <a:spcBef>
                <a:spcPts val="638"/>
              </a:spcBef>
              <a:spcAft>
                <a:spcPts val="0"/>
              </a:spcAft>
              <a:buNone/>
            </a:pPr>
            <a:r>
              <a:rPr lang="it-IT" sz="2800" dirty="0">
                <a:latin typeface="Arial" pitchFamily="18"/>
                <a:cs typeface="Arial" pitchFamily="2"/>
              </a:rPr>
              <a:t>Dall’aritmetica agli algoritmi.</a:t>
            </a:r>
          </a:p>
          <a:p>
            <a:pPr marL="0" lvl="0" indent="0">
              <a:lnSpc>
                <a:spcPct val="90000"/>
              </a:lnSpc>
              <a:buNone/>
            </a:pPr>
            <a:r>
              <a:rPr lang="it-IT" sz="2000" dirty="0">
                <a:latin typeface="Arial" pitchFamily="18"/>
                <a:cs typeface="Arial" pitchFamily="2"/>
              </a:rPr>
              <a:t>Dall’abaco allo zero. </a:t>
            </a:r>
            <a:endParaRPr lang="it-IT" sz="900" dirty="0">
              <a:latin typeface="Arial" pitchFamily="18"/>
              <a:cs typeface="Arial" pitchFamily="2"/>
            </a:endParaRPr>
          </a:p>
          <a:p>
            <a:pPr marL="0" lvl="0" indent="0" hangingPunct="1">
              <a:lnSpc>
                <a:spcPct val="90000"/>
              </a:lnSpc>
              <a:spcBef>
                <a:spcPts val="638"/>
              </a:spcBef>
              <a:spcAft>
                <a:spcPts val="0"/>
              </a:spcAft>
              <a:buNone/>
            </a:pPr>
            <a:r>
              <a:rPr lang="it-IT" sz="1800" dirty="0">
                <a:latin typeface="Arial" pitchFamily="18"/>
                <a:cs typeface="Arial" pitchFamily="2"/>
              </a:rPr>
              <a:t>Ausiello, </a:t>
            </a:r>
            <a:r>
              <a:rPr lang="it-IT" sz="1800" dirty="0" err="1">
                <a:latin typeface="Arial" pitchFamily="18"/>
                <a:cs typeface="Arial" pitchFamily="2"/>
              </a:rPr>
              <a:t>Petreschi</a:t>
            </a:r>
            <a:endParaRPr lang="it-IT" sz="1800" dirty="0">
              <a:latin typeface="Arial" pitchFamily="18"/>
              <a:cs typeface="Arial" pitchFamily="2"/>
            </a:endParaRPr>
          </a:p>
          <a:p>
            <a:pPr marL="0" lvl="0" indent="0" hangingPunct="1">
              <a:lnSpc>
                <a:spcPct val="90000"/>
              </a:lnSpc>
              <a:spcBef>
                <a:spcPts val="638"/>
              </a:spcBef>
              <a:spcAft>
                <a:spcPts val="0"/>
              </a:spcAft>
              <a:buNone/>
            </a:pPr>
            <a:r>
              <a:rPr lang="it-IT" sz="1800" dirty="0">
                <a:latin typeface="Arial" pitchFamily="18"/>
                <a:cs typeface="Arial" pitchFamily="2"/>
              </a:rPr>
              <a:t>L’informatica invisibile, Mondadori Università</a:t>
            </a:r>
            <a:r>
              <a:rPr lang="it-IT" sz="2400" dirty="0">
                <a:latin typeface="Arial" pitchFamily="18"/>
                <a:cs typeface="Arial" pitchFamily="2"/>
              </a:rPr>
              <a:t>  </a:t>
            </a:r>
          </a:p>
          <a:p>
            <a:pPr marL="0" lvl="0" indent="0" hangingPunct="1">
              <a:lnSpc>
                <a:spcPct val="90000"/>
              </a:lnSpc>
              <a:spcBef>
                <a:spcPts val="638"/>
              </a:spcBef>
              <a:spcAft>
                <a:spcPts val="0"/>
              </a:spcAft>
              <a:buNone/>
            </a:pPr>
            <a:endParaRPr lang="it-IT" sz="900" dirty="0">
              <a:latin typeface="Arial" pitchFamily="18"/>
              <a:cs typeface="Arial" pitchFamily="2"/>
            </a:endParaRPr>
          </a:p>
          <a:p>
            <a:pPr marL="0" lvl="0" indent="0" hangingPunct="1">
              <a:lnSpc>
                <a:spcPct val="90000"/>
              </a:lnSpc>
              <a:spcBef>
                <a:spcPts val="638"/>
              </a:spcBef>
              <a:spcAft>
                <a:spcPts val="0"/>
              </a:spcAft>
              <a:buNone/>
            </a:pPr>
            <a:r>
              <a:rPr lang="it-IT" sz="2800" dirty="0">
                <a:latin typeface="Arial" pitchFamily="18"/>
                <a:cs typeface="Arial" pitchFamily="2"/>
              </a:rPr>
              <a:t>Simboli per indicare operazioni.</a:t>
            </a:r>
          </a:p>
          <a:p>
            <a:pPr marL="0" lvl="0" indent="0">
              <a:lnSpc>
                <a:spcPct val="90000"/>
              </a:lnSpc>
              <a:buNone/>
            </a:pPr>
            <a:r>
              <a:rPr lang="it-IT" sz="2000" dirty="0">
                <a:latin typeface="Arial" pitchFamily="18"/>
                <a:cs typeface="Arial" pitchFamily="2"/>
              </a:rPr>
              <a:t>Algebra</a:t>
            </a:r>
          </a:p>
          <a:p>
            <a:pPr marL="0" lvl="0" indent="0">
              <a:lnSpc>
                <a:spcPct val="90000"/>
              </a:lnSpc>
              <a:buNone/>
            </a:pPr>
            <a:r>
              <a:rPr lang="it-IT" sz="2000" dirty="0">
                <a:latin typeface="Arial" pitchFamily="18"/>
                <a:cs typeface="Arial" pitchFamily="2"/>
              </a:rPr>
              <a:t>Fibonacci, Luca Pacioli, Scipione dal Ferro, Girolamo  </a:t>
            </a:r>
          </a:p>
          <a:p>
            <a:pPr marL="0" lvl="0" indent="0">
              <a:lnSpc>
                <a:spcPct val="90000"/>
              </a:lnSpc>
              <a:buNone/>
            </a:pPr>
            <a:r>
              <a:rPr lang="it-IT" sz="2000" dirty="0">
                <a:latin typeface="Arial" pitchFamily="18"/>
                <a:cs typeface="Arial" pitchFamily="2"/>
              </a:rPr>
              <a:t>Cardano, Raffaele </a:t>
            </a:r>
            <a:r>
              <a:rPr lang="it-IT" sz="2000" dirty="0" err="1">
                <a:latin typeface="Arial" pitchFamily="18"/>
                <a:cs typeface="Arial" pitchFamily="2"/>
              </a:rPr>
              <a:t>Bombelli</a:t>
            </a:r>
            <a:r>
              <a:rPr lang="it-IT" sz="2000" dirty="0">
                <a:latin typeface="Arial" pitchFamily="18"/>
                <a:cs typeface="Arial" pitchFamily="2"/>
              </a:rPr>
              <a:t>, </a:t>
            </a:r>
            <a:r>
              <a:rPr lang="it-IT" sz="2000" dirty="0" err="1">
                <a:latin typeface="Arial" pitchFamily="18"/>
                <a:cs typeface="Arial" pitchFamily="2"/>
              </a:rPr>
              <a:t>Viète</a:t>
            </a:r>
            <a:r>
              <a:rPr lang="it-IT" sz="2000" dirty="0">
                <a:latin typeface="Arial" pitchFamily="18"/>
                <a:cs typeface="Arial" pitchFamily="2"/>
              </a:rPr>
              <a:t>, Cartesio.</a:t>
            </a:r>
          </a:p>
          <a:p>
            <a:pPr marL="0" lvl="0" indent="0" hangingPunct="1">
              <a:lnSpc>
                <a:spcPct val="90000"/>
              </a:lnSpc>
              <a:spcBef>
                <a:spcPts val="638"/>
              </a:spcBef>
              <a:spcAft>
                <a:spcPts val="0"/>
              </a:spcAft>
              <a:buNone/>
            </a:pPr>
            <a:endParaRPr lang="it-IT" sz="2800" dirty="0">
              <a:latin typeface="Arial" pitchFamily="18"/>
              <a:cs typeface="Arial" pitchFamily="2"/>
            </a:endParaRPr>
          </a:p>
          <a:p>
            <a:pPr marL="0" lvl="0" indent="0" hangingPunct="1">
              <a:lnSpc>
                <a:spcPct val="90000"/>
              </a:lnSpc>
              <a:spcBef>
                <a:spcPts val="638"/>
              </a:spcBef>
              <a:spcAft>
                <a:spcPts val="0"/>
              </a:spcAft>
              <a:buNone/>
            </a:pPr>
            <a:endParaRPr lang="it-IT" sz="28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name="Storia dell’informatica: Dalla scrittura al calculemus 2">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561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Dalla scrittura al </a:t>
            </a:r>
            <a:r>
              <a:rPr lang="it-IT" sz="1800" b="1" i="1">
                <a:latin typeface="Comic Sans MS" pitchFamily="66"/>
              </a:rPr>
              <a:t>calculemus 2</a:t>
            </a:r>
          </a:p>
        </p:txBody>
      </p:sp>
      <p:sp>
        <p:nvSpPr>
          <p:cNvPr id="3" name="Rectangle 3"/>
          <p:cNvSpPr txBox="1">
            <a:spLocks noGrp="1"/>
          </p:cNvSpPr>
          <p:nvPr>
            <p:ph type="body" idx="4294967295"/>
          </p:nvPr>
        </p:nvSpPr>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buNone/>
            </a:pPr>
            <a:r>
              <a:rPr lang="it-IT" sz="2800" dirty="0">
                <a:latin typeface="Arial" pitchFamily="18"/>
                <a:cs typeface="Arial" pitchFamily="2"/>
              </a:rPr>
              <a:t>La logica medievale (Appendice-21)</a:t>
            </a:r>
          </a:p>
          <a:p>
            <a:pPr marL="0" lvl="0" indent="0">
              <a:buNone/>
            </a:pPr>
            <a:r>
              <a:rPr lang="it-IT" sz="2800" dirty="0" smtClean="0">
                <a:latin typeface="Arial" pitchFamily="18"/>
                <a:cs typeface="Arial" pitchFamily="2"/>
              </a:rPr>
              <a:t>Gli </a:t>
            </a:r>
            <a:r>
              <a:rPr lang="it-IT" sz="2800" dirty="0">
                <a:latin typeface="Arial" pitchFamily="18"/>
                <a:cs typeface="Arial" pitchFamily="2"/>
              </a:rPr>
              <a:t>oracoli: I </a:t>
            </a:r>
            <a:r>
              <a:rPr lang="it-IT" sz="2800" dirty="0" err="1">
                <a:latin typeface="Arial" pitchFamily="18"/>
                <a:cs typeface="Arial" pitchFamily="2"/>
              </a:rPr>
              <a:t>Ching</a:t>
            </a:r>
            <a:r>
              <a:rPr lang="it-IT" sz="2800" dirty="0">
                <a:latin typeface="Arial" pitchFamily="18"/>
                <a:cs typeface="Arial" pitchFamily="2"/>
              </a:rPr>
              <a:t> (Appendice-24)</a:t>
            </a:r>
          </a:p>
          <a:p>
            <a:pPr marL="0" lvl="0" indent="0">
              <a:buNone/>
            </a:pPr>
            <a:r>
              <a:rPr lang="it-IT" sz="2800" dirty="0">
                <a:latin typeface="Arial" pitchFamily="18"/>
                <a:cs typeface="Arial" pitchFamily="2"/>
              </a:rPr>
              <a:t>Gli algebristi (Appendice-26</a:t>
            </a:r>
            <a:r>
              <a:rPr lang="it-IT" sz="2800" dirty="0" smtClean="0">
                <a:latin typeface="Arial" pitchFamily="18"/>
                <a:cs typeface="Arial" pitchFamily="2"/>
              </a:rPr>
              <a:t>) </a:t>
            </a:r>
          </a:p>
          <a:p>
            <a:pPr marL="0" lvl="0" indent="0">
              <a:buNone/>
            </a:pPr>
            <a:endParaRPr lang="it-IT" sz="2800" dirty="0">
              <a:latin typeface="Arial" pitchFamily="18"/>
              <a:cs typeface="Arial" pitchFamily="2"/>
            </a:endParaRPr>
          </a:p>
          <a:p>
            <a:pPr marL="0" lvl="0" indent="0" hangingPunct="1">
              <a:spcBef>
                <a:spcPts val="638"/>
              </a:spcBef>
              <a:spcAft>
                <a:spcPts val="0"/>
              </a:spcAft>
              <a:buNone/>
            </a:pPr>
            <a:r>
              <a:rPr lang="it-IT" sz="2800" dirty="0">
                <a:latin typeface="Arial" pitchFamily="18"/>
                <a:cs typeface="Arial" pitchFamily="2"/>
              </a:rPr>
              <a:t>Struttura del Museo virtuale</a:t>
            </a:r>
          </a:p>
          <a:p>
            <a:pPr marL="0" lvl="0" indent="0" hangingPunct="1">
              <a:spcBef>
                <a:spcPts val="638"/>
              </a:spcBef>
              <a:spcAft>
                <a:spcPts val="0"/>
              </a:spcAft>
              <a:buNone/>
            </a:pPr>
            <a:r>
              <a:rPr lang="it-IT" sz="2800" dirty="0">
                <a:latin typeface="Arial" pitchFamily="18"/>
                <a:cs typeface="Arial" pitchFamily="2"/>
              </a:rPr>
              <a:t>(</a:t>
            </a:r>
            <a:r>
              <a:rPr lang="it-IT" sz="2800" dirty="0">
                <a:latin typeface="Arial" pitchFamily="18"/>
                <a:cs typeface="Arial" pitchFamily="2"/>
                <a:hlinkClick r:id="rId3"/>
              </a:rPr>
              <a:t>www.informatica.unibo.it</a:t>
            </a:r>
            <a:r>
              <a:rPr lang="it-IT" sz="2800" dirty="0">
                <a:latin typeface="Arial" pitchFamily="18"/>
                <a:cs typeface="Arial" pitchFamily="2"/>
              </a:rPr>
              <a:t> </a:t>
            </a:r>
            <a:r>
              <a:rPr lang="it-IT" sz="2800" dirty="0">
                <a:latin typeface="Arial" pitchFamily="18"/>
                <a:cs typeface="Arial" pitchFamily="2"/>
                <a:sym typeface="Wingdings" panose="05000000000000000000" pitchFamily="2" charset="2"/>
              </a:rPr>
              <a:t> museo)</a:t>
            </a:r>
            <a:endParaRPr lang="it-IT" sz="2800" dirty="0">
              <a:latin typeface="Arial" pitchFamily="18"/>
              <a:cs typeface="Arial" pitchFamily="2"/>
            </a:endParaRPr>
          </a:p>
          <a:p>
            <a:pPr marL="0" lvl="0" indent="0">
              <a:buNone/>
            </a:pPr>
            <a:endParaRPr lang="it-IT" sz="28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Reazione a catena di fissioni e fusioni">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3200" b="1"/>
              <a:t>Reazione a catena di fissioni e fusioni</a:t>
            </a:r>
          </a:p>
        </p:txBody>
      </p:sp>
      <p:sp>
        <p:nvSpPr>
          <p:cNvPr id="3" name="Segnaposto contenuto 2"/>
          <p:cNvSpPr txBox="1">
            <a:spLocks noGrp="1"/>
          </p:cNvSpPr>
          <p:nvPr>
            <p:ph type="body" idx="4294967295"/>
          </p:nvPr>
        </p:nvSpPr>
        <p:spPr>
          <a:xfrm>
            <a:off x="457200" y="1600200"/>
            <a:ext cx="8229240" cy="506880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spcBef>
                <a:spcPts val="638"/>
              </a:spcBef>
              <a:spcAft>
                <a:spcPts val="0"/>
              </a:spcAft>
              <a:buNone/>
            </a:pPr>
            <a:r>
              <a:rPr lang="it-IT" sz="2800" dirty="0">
                <a:latin typeface="Arial" pitchFamily="18"/>
                <a:cs typeface="Arial" pitchFamily="2"/>
              </a:rPr>
              <a:t>L’informatica emerge come una singolarità nella storia dell’evoluzione culturale, scientifica e tecnologica ed è stata alimentata nel suo formarsi da continui e fruttuosi scambi di evenienze e di «congelamenti» particolari che si sono accumulati nel tempo.</a:t>
            </a:r>
          </a:p>
          <a:p>
            <a:pPr marL="0" lvl="0" indent="0">
              <a:spcBef>
                <a:spcPts val="638"/>
              </a:spcBef>
              <a:spcAft>
                <a:spcPts val="0"/>
              </a:spcAft>
              <a:buNone/>
            </a:pPr>
            <a:endParaRPr lang="it-IT" sz="1000" dirty="0">
              <a:latin typeface="Arial" pitchFamily="18"/>
              <a:cs typeface="Arial" pitchFamily="2"/>
            </a:endParaRPr>
          </a:p>
          <a:p>
            <a:pPr marL="0" lvl="0" indent="0">
              <a:spcBef>
                <a:spcPts val="638"/>
              </a:spcBef>
              <a:spcAft>
                <a:spcPts val="0"/>
              </a:spcAft>
              <a:buNone/>
            </a:pPr>
            <a:endParaRPr lang="it-IT" sz="1000" dirty="0">
              <a:latin typeface="Arial" pitchFamily="18"/>
              <a:cs typeface="Arial" pitchFamily="2"/>
            </a:endParaRPr>
          </a:p>
          <a:p>
            <a:pPr marL="0" lvl="0" indent="0">
              <a:spcBef>
                <a:spcPts val="638"/>
              </a:spcBef>
              <a:spcAft>
                <a:spcPts val="0"/>
              </a:spcAft>
              <a:buNone/>
            </a:pPr>
            <a:r>
              <a:rPr lang="it-IT" sz="2800" dirty="0">
                <a:latin typeface="Arial" pitchFamily="18"/>
                <a:cs typeface="Arial" pitchFamily="2"/>
              </a:rPr>
              <a:t>(Appendice-0)</a:t>
            </a:r>
          </a:p>
          <a:p>
            <a:pPr marL="0" lvl="0" indent="0">
              <a:spcBef>
                <a:spcPts val="638"/>
              </a:spcBef>
              <a:spcAft>
                <a:spcPts val="0"/>
              </a:spcAft>
              <a:buNone/>
            </a:pPr>
            <a:endParaRPr lang="it-IT" sz="10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name="Storia dell’informatica: per riassumere">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a:latin typeface="Comic Sans MS" pitchFamily="66"/>
              </a:rPr>
              <a:t>Storia dell’informatica: per riassumere</a:t>
            </a:r>
          </a:p>
        </p:txBody>
      </p:sp>
      <p:sp>
        <p:nvSpPr>
          <p:cNvPr id="3" name="Rectangle 3"/>
          <p:cNvSpPr txBox="1">
            <a:spLocks noGrp="1"/>
          </p:cNvSpPr>
          <p:nvPr>
            <p:ph type="body" idx="4294967295"/>
          </p:nvPr>
        </p:nvSpPr>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endParaRPr lang="it-IT" sz="1000" dirty="0">
              <a:latin typeface="Arial" pitchFamily="18"/>
              <a:cs typeface="Arial" pitchFamily="2"/>
            </a:endParaRPr>
          </a:p>
          <a:p>
            <a:pPr marL="0" lvl="0" indent="0" hangingPunct="1">
              <a:spcBef>
                <a:spcPts val="638"/>
              </a:spcBef>
              <a:spcAft>
                <a:spcPts val="0"/>
              </a:spcAft>
              <a:buNone/>
            </a:pPr>
            <a:r>
              <a:rPr lang="it-IT" smtClean="0">
                <a:latin typeface="Arial" pitchFamily="18"/>
                <a:cs typeface="Arial" pitchFamily="2"/>
              </a:rPr>
              <a:t>Eredità dei classici</a:t>
            </a:r>
            <a:endParaRPr lang="it-IT" sz="1000" dirty="0">
              <a:latin typeface="Arial" pitchFamily="18"/>
              <a:cs typeface="Arial" pitchFamily="2"/>
            </a:endParaRPr>
          </a:p>
          <a:p>
            <a:pPr marL="0" lvl="0" indent="0" hangingPunct="1">
              <a:spcBef>
                <a:spcPts val="638"/>
              </a:spcBef>
              <a:spcAft>
                <a:spcPts val="0"/>
              </a:spcAft>
              <a:buChar char="•"/>
            </a:pPr>
            <a:r>
              <a:rPr lang="it-IT" dirty="0">
                <a:latin typeface="Arial" pitchFamily="18"/>
                <a:cs typeface="Arial" pitchFamily="2"/>
              </a:rPr>
              <a:t>Sistemi umani</a:t>
            </a:r>
          </a:p>
          <a:p>
            <a:pPr marL="0" lvl="0" indent="0" hangingPunct="1">
              <a:spcBef>
                <a:spcPts val="638"/>
              </a:spcBef>
              <a:spcAft>
                <a:spcPts val="0"/>
              </a:spcAft>
              <a:buChar char="•"/>
            </a:pPr>
            <a:r>
              <a:rPr lang="it-IT" dirty="0">
                <a:latin typeface="Arial" pitchFamily="18"/>
                <a:cs typeface="Arial" pitchFamily="2"/>
              </a:rPr>
              <a:t>Sistemi artificiali</a:t>
            </a:r>
          </a:p>
          <a:p>
            <a:pPr marL="0" lvl="0" indent="0" hangingPunct="1">
              <a:spcBef>
                <a:spcPts val="638"/>
              </a:spcBef>
              <a:spcAft>
                <a:spcPts val="0"/>
              </a:spcAft>
              <a:buNone/>
            </a:pPr>
            <a:r>
              <a:rPr lang="it-IT" dirty="0" smtClean="0">
                <a:latin typeface="Arial" pitchFamily="18"/>
                <a:cs typeface="Arial" pitchFamily="2"/>
              </a:rPr>
              <a:t>Appendice-40</a:t>
            </a:r>
            <a:endParaRPr lang="it-IT"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name="Storia dell’informatica: per riassumere">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68360" y="0"/>
            <a:ext cx="8229240" cy="404664"/>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dirty="0">
                <a:latin typeface="Comic Sans MS" pitchFamily="66"/>
              </a:rPr>
              <a:t>Storia dell’informatica: per riassumere</a:t>
            </a:r>
          </a:p>
        </p:txBody>
      </p:sp>
      <p:sp>
        <p:nvSpPr>
          <p:cNvPr id="3" name="Rectangle 3"/>
          <p:cNvSpPr txBox="1">
            <a:spLocks noGrp="1"/>
          </p:cNvSpPr>
          <p:nvPr>
            <p:ph type="body" idx="4294967295"/>
          </p:nvPr>
        </p:nvSpPr>
        <p:spPr>
          <a:xfrm>
            <a:off x="250920" y="525294"/>
            <a:ext cx="8497544" cy="6332346"/>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indent="0" hangingPunct="1">
              <a:lnSpc>
                <a:spcPct val="90000"/>
              </a:lnSpc>
              <a:spcBef>
                <a:spcPts val="638"/>
              </a:spcBef>
              <a:spcAft>
                <a:spcPts val="0"/>
              </a:spcAft>
              <a:buNone/>
            </a:pPr>
            <a:r>
              <a:rPr lang="it-IT" sz="2800" dirty="0">
                <a:latin typeface="Arial" pitchFamily="18"/>
                <a:cs typeface="Arial" pitchFamily="2"/>
              </a:rPr>
              <a:t>                            Big </a:t>
            </a:r>
            <a:r>
              <a:rPr lang="it-IT" sz="2800" dirty="0" smtClean="0">
                <a:latin typeface="Arial" pitchFamily="18"/>
                <a:cs typeface="Arial" pitchFamily="2"/>
              </a:rPr>
              <a:t>Bang</a:t>
            </a:r>
          </a:p>
          <a:p>
            <a:pPr marL="0" indent="0" hangingPunct="1">
              <a:lnSpc>
                <a:spcPct val="90000"/>
              </a:lnSpc>
              <a:spcBef>
                <a:spcPts val="638"/>
              </a:spcBef>
              <a:spcAft>
                <a:spcPts val="0"/>
              </a:spcAft>
              <a:buNone/>
            </a:pPr>
            <a:r>
              <a:rPr lang="it-IT" sz="2800" dirty="0" smtClean="0">
                <a:latin typeface="Arial" pitchFamily="18"/>
                <a:cs typeface="Arial" pitchFamily="2"/>
              </a:rPr>
              <a:t>	      Energia, materia e «forze»</a:t>
            </a:r>
          </a:p>
          <a:p>
            <a:pPr marL="0" lvl="0" indent="0" hangingPunct="1">
              <a:lnSpc>
                <a:spcPct val="90000"/>
              </a:lnSpc>
              <a:spcBef>
                <a:spcPts val="638"/>
              </a:spcBef>
              <a:spcAft>
                <a:spcPts val="0"/>
              </a:spcAft>
              <a:buNone/>
            </a:pPr>
            <a:r>
              <a:rPr lang="it-IT" sz="2800" dirty="0" smtClean="0">
                <a:latin typeface="Arial" pitchFamily="18"/>
                <a:cs typeface="Arial" pitchFamily="2"/>
              </a:rPr>
              <a:t>	      Fisica chimica e biologia</a:t>
            </a:r>
            <a:endParaRPr lang="it-IT" sz="2800" dirty="0">
              <a:latin typeface="Arial" pitchFamily="18"/>
              <a:cs typeface="Arial" pitchFamily="2"/>
            </a:endParaRPr>
          </a:p>
          <a:p>
            <a:pPr marL="0" lvl="0" indent="0" hangingPunct="1">
              <a:lnSpc>
                <a:spcPct val="90000"/>
              </a:lnSpc>
              <a:spcBef>
                <a:spcPts val="638"/>
              </a:spcBef>
              <a:spcAft>
                <a:spcPts val="0"/>
              </a:spcAft>
              <a:buNone/>
            </a:pPr>
            <a:r>
              <a:rPr lang="it-IT" sz="2800" dirty="0" smtClean="0">
                <a:latin typeface="Arial" pitchFamily="18"/>
                <a:cs typeface="Arial" pitchFamily="2"/>
              </a:rPr>
              <a:t>               Comunicazione </a:t>
            </a:r>
            <a:r>
              <a:rPr lang="it-IT" sz="2800" dirty="0">
                <a:latin typeface="Arial" pitchFamily="18"/>
                <a:cs typeface="Arial" pitchFamily="2"/>
              </a:rPr>
              <a:t>e Linguaggio</a:t>
            </a:r>
          </a:p>
          <a:p>
            <a:pPr marL="0" lvl="0" indent="0" hangingPunct="1">
              <a:lnSpc>
                <a:spcPct val="90000"/>
              </a:lnSpc>
              <a:spcBef>
                <a:spcPts val="638"/>
              </a:spcBef>
              <a:spcAft>
                <a:spcPts val="0"/>
              </a:spcAft>
              <a:buNone/>
            </a:pPr>
            <a:endParaRPr lang="it-IT" dirty="0">
              <a:latin typeface="Arial" pitchFamily="18"/>
              <a:cs typeface="Arial" pitchFamily="2"/>
            </a:endParaRPr>
          </a:p>
          <a:p>
            <a:pPr marL="0" lvl="0" indent="0" hangingPunct="1">
              <a:lnSpc>
                <a:spcPct val="90000"/>
              </a:lnSpc>
              <a:spcBef>
                <a:spcPts val="638"/>
              </a:spcBef>
              <a:spcAft>
                <a:spcPts val="0"/>
              </a:spcAft>
              <a:buNone/>
            </a:pPr>
            <a:r>
              <a:rPr lang="it-IT" dirty="0" smtClean="0">
                <a:latin typeface="Arial" pitchFamily="18"/>
                <a:cs typeface="Arial" pitchFamily="2"/>
              </a:rPr>
              <a:t>Numerazione</a:t>
            </a:r>
            <a:r>
              <a:rPr lang="it-IT" dirty="0">
                <a:latin typeface="Arial" pitchFamily="18"/>
                <a:cs typeface="Arial" pitchFamily="2"/>
              </a:rPr>
              <a:t>	Scrittura		Macchine</a:t>
            </a:r>
          </a:p>
          <a:p>
            <a:pPr marL="0" lvl="0" indent="0" hangingPunct="1">
              <a:lnSpc>
                <a:spcPct val="90000"/>
              </a:lnSpc>
              <a:spcBef>
                <a:spcPts val="638"/>
              </a:spcBef>
              <a:spcAft>
                <a:spcPts val="0"/>
              </a:spcAft>
              <a:buNone/>
            </a:pPr>
            <a:r>
              <a:rPr lang="it-IT" dirty="0">
                <a:latin typeface="Arial" pitchFamily="18"/>
                <a:cs typeface="Arial" pitchFamily="2"/>
              </a:rPr>
              <a:t>Aritmetica		Grammatica	Abaco</a:t>
            </a:r>
          </a:p>
          <a:p>
            <a:pPr marL="0" lvl="0" indent="0" hangingPunct="1">
              <a:lnSpc>
                <a:spcPct val="90000"/>
              </a:lnSpc>
              <a:spcBef>
                <a:spcPts val="638"/>
              </a:spcBef>
              <a:spcAft>
                <a:spcPts val="0"/>
              </a:spcAft>
              <a:buNone/>
            </a:pPr>
            <a:r>
              <a:rPr lang="it-IT" dirty="0">
                <a:latin typeface="Arial" pitchFamily="18"/>
                <a:cs typeface="Arial" pitchFamily="2"/>
              </a:rPr>
              <a:t>Algoritmi		Logica		Calcolatrici</a:t>
            </a:r>
          </a:p>
          <a:p>
            <a:pPr marL="0" lvl="0" indent="0" hangingPunct="1">
              <a:lnSpc>
                <a:spcPct val="90000"/>
              </a:lnSpc>
              <a:spcBef>
                <a:spcPts val="638"/>
              </a:spcBef>
              <a:spcAft>
                <a:spcPts val="0"/>
              </a:spcAft>
              <a:buNone/>
            </a:pPr>
            <a:endParaRPr lang="it-IT" dirty="0">
              <a:latin typeface="Arial" pitchFamily="18"/>
              <a:cs typeface="Arial" pitchFamily="2"/>
            </a:endParaRPr>
          </a:p>
          <a:p>
            <a:pPr marL="0" lvl="0" indent="0" hangingPunct="1">
              <a:lnSpc>
                <a:spcPct val="90000"/>
              </a:lnSpc>
              <a:spcBef>
                <a:spcPts val="638"/>
              </a:spcBef>
              <a:spcAft>
                <a:spcPts val="0"/>
              </a:spcAft>
              <a:buNone/>
            </a:pPr>
            <a:r>
              <a:rPr lang="it-IT" dirty="0">
                <a:latin typeface="Arial" pitchFamily="18"/>
                <a:cs typeface="Arial" pitchFamily="2"/>
              </a:rPr>
              <a:t>			</a:t>
            </a:r>
            <a:r>
              <a:rPr lang="it-IT" b="1" u="sng" dirty="0" smtClean="0">
                <a:latin typeface="Arial" pitchFamily="18"/>
                <a:cs typeface="Arial" pitchFamily="2"/>
              </a:rPr>
              <a:t>Leibniz</a:t>
            </a:r>
            <a:endParaRPr lang="it-IT" b="1" u="sng" dirty="0">
              <a:latin typeface="Arial" pitchFamily="18"/>
              <a:cs typeface="Arial" pitchFamily="2"/>
            </a:endParaRPr>
          </a:p>
          <a:p>
            <a:pPr marL="0" lvl="0" indent="0" algn="ctr" hangingPunct="1">
              <a:lnSpc>
                <a:spcPct val="90000"/>
              </a:lnSpc>
              <a:spcBef>
                <a:spcPts val="638"/>
              </a:spcBef>
              <a:spcAft>
                <a:spcPts val="0"/>
              </a:spcAft>
              <a:buNone/>
            </a:pPr>
            <a:r>
              <a:rPr lang="it-IT" sz="1800" dirty="0">
                <a:latin typeface="Arial" pitchFamily="18"/>
                <a:cs typeface="Arial" pitchFamily="2"/>
              </a:rPr>
              <a:t>Giurista, matematico, filosofo, storico, logico, ingegnere, enciclopedico (I </a:t>
            </a:r>
            <a:r>
              <a:rPr lang="it-IT" sz="1800" dirty="0" err="1">
                <a:latin typeface="Arial" pitchFamily="18"/>
                <a:cs typeface="Arial" pitchFamily="2"/>
              </a:rPr>
              <a:t>Ching</a:t>
            </a:r>
            <a:r>
              <a:rPr lang="it-IT" sz="1800" dirty="0">
                <a:latin typeface="Arial" pitchFamily="18"/>
                <a:cs typeface="Arial" pitchFamily="2"/>
              </a:rPr>
              <a:t>)</a:t>
            </a:r>
          </a:p>
          <a:p>
            <a:pPr marL="0" lvl="0" indent="0" algn="ctr" hangingPunct="1">
              <a:lnSpc>
                <a:spcPct val="90000"/>
              </a:lnSpc>
              <a:spcBef>
                <a:spcPts val="638"/>
              </a:spcBef>
              <a:spcAft>
                <a:spcPts val="0"/>
              </a:spcAft>
              <a:buNone/>
            </a:pPr>
            <a:r>
              <a:rPr lang="it-IT" sz="2000" b="1" dirty="0" smtClean="0">
                <a:latin typeface="Arial" pitchFamily="18"/>
                <a:cs typeface="Arial" pitchFamily="2"/>
              </a:rPr>
              <a:t>Dall’Ars Magna di Lullo al pensiero computazionale (</a:t>
            </a:r>
            <a:r>
              <a:rPr lang="it-IT" sz="2000" b="1" u="sng" dirty="0" smtClean="0">
                <a:latin typeface="Arial" pitchFamily="18"/>
                <a:cs typeface="Arial" pitchFamily="2"/>
              </a:rPr>
              <a:t>Appendice-43</a:t>
            </a:r>
            <a:r>
              <a:rPr lang="it-IT" sz="2000" b="1" dirty="0" smtClean="0">
                <a:latin typeface="Arial" pitchFamily="18"/>
                <a:cs typeface="Arial" pitchFamily="2"/>
              </a:rPr>
              <a:t>)</a:t>
            </a:r>
            <a:endParaRPr lang="it-IT" sz="2000" b="1" dirty="0">
              <a:latin typeface="Arial" pitchFamily="18"/>
              <a:cs typeface="Arial" pitchFamily="2"/>
            </a:endParaRPr>
          </a:p>
          <a:p>
            <a:pPr marL="0" lvl="0" indent="0" hangingPunct="1">
              <a:lnSpc>
                <a:spcPct val="90000"/>
              </a:lnSpc>
              <a:spcBef>
                <a:spcPts val="638"/>
              </a:spcBef>
              <a:spcAft>
                <a:spcPts val="0"/>
              </a:spcAft>
              <a:buNone/>
            </a:pPr>
            <a:endParaRPr lang="it-IT" dirty="0">
              <a:latin typeface="Arial" pitchFamily="18"/>
              <a:cs typeface="Arial" pitchFamily="2"/>
            </a:endParaRPr>
          </a:p>
          <a:p>
            <a:pPr marL="0" lvl="0" indent="0" hangingPunct="1">
              <a:lnSpc>
                <a:spcPct val="90000"/>
              </a:lnSpc>
              <a:spcBef>
                <a:spcPts val="638"/>
              </a:spcBef>
              <a:spcAft>
                <a:spcPts val="0"/>
              </a:spcAft>
              <a:buNone/>
            </a:pPr>
            <a:endParaRPr lang="it-IT" dirty="0">
              <a:latin typeface="Arial" pitchFamily="18"/>
              <a:cs typeface="Arial" pitchFamily="2"/>
            </a:endParaRPr>
          </a:p>
        </p:txBody>
      </p:sp>
      <p:sp>
        <p:nvSpPr>
          <p:cNvPr id="4" name="Line 5"/>
          <p:cNvSpPr/>
          <p:nvPr/>
        </p:nvSpPr>
        <p:spPr>
          <a:xfrm flipH="1">
            <a:off x="1403280" y="2349360"/>
            <a:ext cx="2520720" cy="718920"/>
          </a:xfrm>
          <a:prstGeom prst="line">
            <a:avLst/>
          </a:prstGeom>
          <a:noFill/>
          <a:ln w="9360">
            <a:solidFill>
              <a:srgbClr val="000000"/>
            </a:solidFill>
            <a:prstDash val="solid"/>
            <a:round/>
            <a:tailEnd type="arrow"/>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
        <p:nvSpPr>
          <p:cNvPr id="5" name="Line 6"/>
          <p:cNvSpPr/>
          <p:nvPr/>
        </p:nvSpPr>
        <p:spPr>
          <a:xfrm>
            <a:off x="3924000" y="2349360"/>
            <a:ext cx="0" cy="574560"/>
          </a:xfrm>
          <a:prstGeom prst="line">
            <a:avLst/>
          </a:prstGeom>
          <a:noFill/>
          <a:ln w="9360">
            <a:solidFill>
              <a:srgbClr val="000000"/>
            </a:solidFill>
            <a:prstDash val="solid"/>
            <a:round/>
            <a:tailEnd type="arrow"/>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
        <p:nvSpPr>
          <p:cNvPr id="6" name="Line 7"/>
          <p:cNvSpPr/>
          <p:nvPr/>
        </p:nvSpPr>
        <p:spPr>
          <a:xfrm>
            <a:off x="3924000" y="2349360"/>
            <a:ext cx="2808360" cy="718920"/>
          </a:xfrm>
          <a:prstGeom prst="line">
            <a:avLst/>
          </a:prstGeom>
          <a:noFill/>
          <a:ln w="9360">
            <a:solidFill>
              <a:srgbClr val="000000"/>
            </a:solidFill>
            <a:prstDash val="solid"/>
            <a:round/>
            <a:tailEnd type="arrow"/>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
        <p:nvSpPr>
          <p:cNvPr id="7" name="Line 8"/>
          <p:cNvSpPr/>
          <p:nvPr/>
        </p:nvSpPr>
        <p:spPr>
          <a:xfrm>
            <a:off x="1331640" y="4581360"/>
            <a:ext cx="2592360" cy="576360"/>
          </a:xfrm>
          <a:prstGeom prst="line">
            <a:avLst/>
          </a:prstGeom>
          <a:noFill/>
          <a:ln w="9360">
            <a:solidFill>
              <a:srgbClr val="000000"/>
            </a:solidFill>
            <a:prstDash val="solid"/>
            <a:round/>
            <a:tailEnd type="arrow"/>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
        <p:nvSpPr>
          <p:cNvPr id="8" name="Line 9"/>
          <p:cNvSpPr/>
          <p:nvPr/>
        </p:nvSpPr>
        <p:spPr>
          <a:xfrm>
            <a:off x="3924000" y="4581360"/>
            <a:ext cx="0" cy="576360"/>
          </a:xfrm>
          <a:prstGeom prst="line">
            <a:avLst/>
          </a:prstGeom>
          <a:noFill/>
          <a:ln w="9360">
            <a:solidFill>
              <a:srgbClr val="000000"/>
            </a:solidFill>
            <a:prstDash val="solid"/>
            <a:round/>
            <a:tailEnd type="arrow"/>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
        <p:nvSpPr>
          <p:cNvPr id="9" name="Line 10"/>
          <p:cNvSpPr/>
          <p:nvPr/>
        </p:nvSpPr>
        <p:spPr>
          <a:xfrm flipH="1">
            <a:off x="3924000" y="4581360"/>
            <a:ext cx="2808360" cy="576360"/>
          </a:xfrm>
          <a:prstGeom prst="line">
            <a:avLst/>
          </a:prstGeom>
          <a:noFill/>
          <a:ln w="9360">
            <a:solidFill>
              <a:srgbClr val="000000"/>
            </a:solidFill>
            <a:prstDash val="solid"/>
            <a:round/>
            <a:tailEnd type="arrow"/>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name="Storia dell’informatica: nascita dell’informatica">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18016"/>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400" b="1">
                <a:latin typeface="Comic Sans MS" pitchFamily="66"/>
              </a:rPr>
              <a:t>Storia dell’informatica: nascita dell’informatica</a:t>
            </a:r>
          </a:p>
        </p:txBody>
      </p:sp>
      <p:sp>
        <p:nvSpPr>
          <p:cNvPr id="3" name="Rectangle 3"/>
          <p:cNvSpPr txBox="1">
            <a:spLocks noGrp="1"/>
          </p:cNvSpPr>
          <p:nvPr>
            <p:ph type="body" idx="4294967295"/>
          </p:nvPr>
        </p:nvSpPr>
        <p:spPr>
          <a:xfrm>
            <a:off x="395536" y="836712"/>
            <a:ext cx="8229240" cy="5361056"/>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indent="0">
              <a:buNone/>
            </a:pPr>
            <a:r>
              <a:rPr lang="it-IT" sz="2800" b="1" u="sng" dirty="0" smtClean="0">
                <a:latin typeface="Arial" pitchFamily="18"/>
                <a:cs typeface="Arial" pitchFamily="2"/>
              </a:rPr>
              <a:t>La </a:t>
            </a:r>
            <a:r>
              <a:rPr lang="it-IT" sz="2800" b="1" i="1" u="sng" dirty="0">
                <a:latin typeface="Arial" pitchFamily="18"/>
                <a:cs typeface="Arial" pitchFamily="2"/>
              </a:rPr>
              <a:t>fusione</a:t>
            </a:r>
            <a:r>
              <a:rPr lang="it-IT" sz="2800" b="1" u="sng" dirty="0">
                <a:latin typeface="Arial" pitchFamily="18"/>
                <a:cs typeface="Arial" pitchFamily="2"/>
              </a:rPr>
              <a:t> di Leibniz</a:t>
            </a:r>
            <a:r>
              <a:rPr lang="it-IT" sz="2800" b="1" u="sng" dirty="0" smtClean="0">
                <a:latin typeface="Arial" pitchFamily="18"/>
                <a:cs typeface="Arial" pitchFamily="2"/>
              </a:rPr>
              <a:t>: </a:t>
            </a:r>
            <a:r>
              <a:rPr lang="it-IT" sz="1800" b="1" u="sng" dirty="0">
                <a:latin typeface="Arial" pitchFamily="18"/>
                <a:cs typeface="Arial" pitchFamily="2"/>
              </a:rPr>
              <a:t>(Appendice-50 e 51</a:t>
            </a:r>
            <a:r>
              <a:rPr lang="it-IT" sz="1800" b="1" u="sng" dirty="0" smtClean="0">
                <a:latin typeface="Arial" pitchFamily="18"/>
                <a:cs typeface="Arial" pitchFamily="2"/>
              </a:rPr>
              <a:t>)</a:t>
            </a:r>
            <a:endParaRPr lang="it-IT" sz="1800" b="1" u="sng" dirty="0">
              <a:latin typeface="Arial" pitchFamily="18"/>
              <a:cs typeface="Arial" pitchFamily="2"/>
            </a:endParaRPr>
          </a:p>
          <a:p>
            <a:pPr marL="0" lvl="0" indent="0">
              <a:buNone/>
            </a:pPr>
            <a:r>
              <a:rPr lang="it-IT" sz="1800" b="1" dirty="0">
                <a:latin typeface="Arial" pitchFamily="18"/>
                <a:cs typeface="Arial" pitchFamily="2"/>
              </a:rPr>
              <a:t>Hammurabi, I </a:t>
            </a:r>
            <a:r>
              <a:rPr lang="it-IT" sz="1800" b="1" dirty="0" err="1">
                <a:latin typeface="Arial" pitchFamily="18"/>
                <a:cs typeface="Arial" pitchFamily="2"/>
              </a:rPr>
              <a:t>Ching</a:t>
            </a:r>
            <a:r>
              <a:rPr lang="it-IT" sz="1800" b="1" dirty="0">
                <a:latin typeface="Arial" pitchFamily="18"/>
                <a:cs typeface="Arial" pitchFamily="2"/>
              </a:rPr>
              <a:t>, Panini, Aristotele, Al Kuwarizmi, Lullo, Keplero, Galileo, Hobbes, Pascal (esprit </a:t>
            </a:r>
            <a:r>
              <a:rPr lang="it-IT" sz="1800" b="1" dirty="0" err="1">
                <a:latin typeface="Arial" pitchFamily="18"/>
                <a:cs typeface="Arial" pitchFamily="2"/>
              </a:rPr>
              <a:t>geometrique</a:t>
            </a:r>
            <a:r>
              <a:rPr lang="it-IT" sz="1800" b="1" dirty="0">
                <a:latin typeface="Arial" pitchFamily="18"/>
                <a:cs typeface="Arial" pitchFamily="2"/>
              </a:rPr>
              <a:t> e de finesse),</a:t>
            </a:r>
          </a:p>
          <a:p>
            <a:pPr marL="108000" lvl="0" indent="0">
              <a:buNone/>
            </a:pPr>
            <a:r>
              <a:rPr lang="pt-BR" b="1" u="sng" dirty="0" smtClean="0"/>
              <a:t>Quo </a:t>
            </a:r>
            <a:r>
              <a:rPr lang="pt-BR" b="1" u="sng" dirty="0"/>
              <a:t>facto</a:t>
            </a:r>
            <a:r>
              <a:rPr lang="pt-BR" dirty="0"/>
              <a:t>, quando orientur controversiae, non magis disputatione opus erit inter duos philosophos, quam inter duos computistas. </a:t>
            </a:r>
            <a:r>
              <a:rPr lang="it-IT" dirty="0" err="1"/>
              <a:t>Sufficiet</a:t>
            </a:r>
            <a:r>
              <a:rPr lang="it-IT" dirty="0"/>
              <a:t> </a:t>
            </a:r>
            <a:r>
              <a:rPr lang="it-IT" dirty="0" err="1"/>
              <a:t>enim</a:t>
            </a:r>
            <a:r>
              <a:rPr lang="it-IT" dirty="0"/>
              <a:t> </a:t>
            </a:r>
            <a:r>
              <a:rPr lang="it-IT" dirty="0" err="1"/>
              <a:t>calamos</a:t>
            </a:r>
            <a:r>
              <a:rPr lang="it-IT" dirty="0"/>
              <a:t> in </a:t>
            </a:r>
            <a:r>
              <a:rPr lang="it-IT" dirty="0" err="1"/>
              <a:t>manus</a:t>
            </a:r>
            <a:r>
              <a:rPr lang="it-IT" dirty="0"/>
              <a:t> sumere </a:t>
            </a:r>
            <a:r>
              <a:rPr lang="it-IT" dirty="0" err="1"/>
              <a:t>sedereque</a:t>
            </a:r>
            <a:r>
              <a:rPr lang="it-IT" dirty="0"/>
              <a:t> ad </a:t>
            </a:r>
            <a:r>
              <a:rPr lang="it-IT" dirty="0" err="1"/>
              <a:t>abacos</a:t>
            </a:r>
            <a:r>
              <a:rPr lang="it-IT" dirty="0"/>
              <a:t>, et </a:t>
            </a:r>
            <a:r>
              <a:rPr lang="it-IT" dirty="0" err="1"/>
              <a:t>sibi</a:t>
            </a:r>
            <a:r>
              <a:rPr lang="it-IT" dirty="0"/>
              <a:t> mutuo (</a:t>
            </a:r>
            <a:r>
              <a:rPr lang="it-IT" dirty="0" err="1"/>
              <a:t>accito</a:t>
            </a:r>
            <a:r>
              <a:rPr lang="it-IT" dirty="0"/>
              <a:t> si placet amico) </a:t>
            </a:r>
            <a:r>
              <a:rPr lang="it-IT" dirty="0" err="1"/>
              <a:t>dicere</a:t>
            </a:r>
            <a:r>
              <a:rPr lang="it-IT" dirty="0"/>
              <a:t>: </a:t>
            </a:r>
            <a:r>
              <a:rPr lang="it-IT" b="1" u="sng" dirty="0"/>
              <a:t>calculemus!</a:t>
            </a:r>
            <a:endParaRPr lang="it-IT"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name="page48">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457200" y="274680"/>
            <a:ext cx="8229240" cy="562032"/>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r>
              <a:rPr lang="it-IT" sz="1800" dirty="0" smtClean="0"/>
              <a:t>Dal Medioevo al Rinascimento</a:t>
            </a:r>
            <a:endParaRPr lang="it-IT" sz="1800" dirty="0"/>
          </a:p>
        </p:txBody>
      </p:sp>
      <p:sp>
        <p:nvSpPr>
          <p:cNvPr id="3" name="Segnaposto contenuto 2"/>
          <p:cNvSpPr txBox="1">
            <a:spLocks noGrp="1"/>
          </p:cNvSpPr>
          <p:nvPr>
            <p:ph type="body" idx="4294967295"/>
          </p:nvPr>
        </p:nvSpPr>
        <p:spPr>
          <a:xfrm>
            <a:off x="457200" y="908640"/>
            <a:ext cx="8229240" cy="52171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spcBef>
                <a:spcPts val="638"/>
              </a:spcBef>
              <a:spcAft>
                <a:spcPts val="0"/>
              </a:spcAft>
              <a:buChar char="•"/>
            </a:pPr>
            <a:r>
              <a:rPr lang="it-IT" sz="2400" dirty="0">
                <a:latin typeface="Arial" pitchFamily="18"/>
                <a:cs typeface="Arial" pitchFamily="2"/>
              </a:rPr>
              <a:t>Da Lullo (1233-1315) a Hobbes (1588-1679) e a Leibniz (1646-1716)</a:t>
            </a:r>
          </a:p>
          <a:p>
            <a:pPr marL="0" lvl="0" indent="0">
              <a:spcBef>
                <a:spcPts val="638"/>
              </a:spcBef>
              <a:spcAft>
                <a:spcPts val="0"/>
              </a:spcAft>
              <a:buChar char="•"/>
            </a:pPr>
            <a:r>
              <a:rPr lang="it-IT" sz="2400" dirty="0">
                <a:latin typeface="Arial" pitchFamily="18"/>
                <a:cs typeface="Arial" pitchFamily="2"/>
              </a:rPr>
              <a:t>Il sistema solare da Tolomeo (II sec. D.C.) a Keplero (1571-1630) via Copernico (1473-1543) e Galilei (1564-1642)</a:t>
            </a:r>
          </a:p>
          <a:p>
            <a:pPr marL="0" lvl="0" indent="0">
              <a:spcBef>
                <a:spcPts val="638"/>
              </a:spcBef>
              <a:spcAft>
                <a:spcPts val="0"/>
              </a:spcAft>
              <a:buChar char="•"/>
            </a:pPr>
            <a:r>
              <a:rPr lang="it-IT" sz="2400" dirty="0">
                <a:latin typeface="Arial" pitchFamily="18"/>
                <a:cs typeface="Arial" pitchFamily="2"/>
              </a:rPr>
              <a:t>I calcoli di </a:t>
            </a:r>
            <a:r>
              <a:rPr lang="it-IT" sz="2400" dirty="0" err="1">
                <a:latin typeface="Arial" pitchFamily="18"/>
                <a:cs typeface="Arial" pitchFamily="2"/>
              </a:rPr>
              <a:t>Tycho</a:t>
            </a:r>
            <a:r>
              <a:rPr lang="it-IT" sz="2400" dirty="0">
                <a:latin typeface="Arial" pitchFamily="18"/>
                <a:cs typeface="Arial" pitchFamily="2"/>
              </a:rPr>
              <a:t> Brahe (1546-1601)</a:t>
            </a:r>
          </a:p>
          <a:p>
            <a:pPr marL="0" lvl="0" indent="0">
              <a:spcBef>
                <a:spcPts val="638"/>
              </a:spcBef>
              <a:spcAft>
                <a:spcPts val="0"/>
              </a:spcAft>
              <a:buChar char="•"/>
            </a:pPr>
            <a:r>
              <a:rPr lang="it-IT" sz="2400" dirty="0">
                <a:latin typeface="Arial" pitchFamily="18"/>
                <a:cs typeface="Arial" pitchFamily="2"/>
              </a:rPr>
              <a:t>Dall’abaco a </a:t>
            </a:r>
            <a:r>
              <a:rPr lang="it-IT" sz="2400" dirty="0" err="1">
                <a:latin typeface="Arial" pitchFamily="18"/>
                <a:cs typeface="Arial" pitchFamily="2"/>
              </a:rPr>
              <a:t>Schickard</a:t>
            </a:r>
            <a:r>
              <a:rPr lang="it-IT" sz="2400" dirty="0">
                <a:latin typeface="Arial" pitchFamily="18"/>
                <a:cs typeface="Arial" pitchFamily="2"/>
              </a:rPr>
              <a:t>, Pascal e alla calcolatrice di Leibniz</a:t>
            </a:r>
          </a:p>
          <a:p>
            <a:pPr marL="0" lvl="0" indent="0">
              <a:spcBef>
                <a:spcPts val="638"/>
              </a:spcBef>
              <a:spcAft>
                <a:spcPts val="0"/>
              </a:spcAft>
              <a:buChar char="•"/>
            </a:pPr>
            <a:r>
              <a:rPr lang="it-IT" sz="2400" dirty="0">
                <a:latin typeface="Arial" pitchFamily="18"/>
                <a:cs typeface="Arial" pitchFamily="2"/>
              </a:rPr>
              <a:t>Dai bastoncini di </a:t>
            </a:r>
            <a:r>
              <a:rPr lang="it-IT" sz="2400" dirty="0" err="1">
                <a:latin typeface="Arial" pitchFamily="18"/>
                <a:cs typeface="Arial" pitchFamily="2"/>
              </a:rPr>
              <a:t>Nepero</a:t>
            </a:r>
            <a:r>
              <a:rPr lang="it-IT" sz="2400" dirty="0">
                <a:latin typeface="Arial" pitchFamily="18"/>
                <a:cs typeface="Arial" pitchFamily="2"/>
              </a:rPr>
              <a:t> (1550-1617) ai logaritmi con i regoli calcolatori</a:t>
            </a:r>
          </a:p>
          <a:p>
            <a:pPr marL="0" lvl="0" indent="0">
              <a:spcBef>
                <a:spcPts val="638"/>
              </a:spcBef>
              <a:spcAft>
                <a:spcPts val="0"/>
              </a:spcAft>
              <a:buChar char="•"/>
            </a:pPr>
            <a:r>
              <a:rPr lang="it-IT" sz="2400" dirty="0">
                <a:latin typeface="Arial" pitchFamily="18"/>
                <a:cs typeface="Arial" pitchFamily="2"/>
              </a:rPr>
              <a:t>Calcolo </a:t>
            </a:r>
            <a:r>
              <a:rPr lang="it-IT" sz="2400" dirty="0" smtClean="0">
                <a:latin typeface="Arial" pitchFamily="18"/>
                <a:cs typeface="Arial" pitchFamily="2"/>
              </a:rPr>
              <a:t>differenziale-integrale </a:t>
            </a:r>
            <a:r>
              <a:rPr lang="it-IT" sz="2400" dirty="0">
                <a:latin typeface="Arial" pitchFamily="18"/>
                <a:cs typeface="Arial" pitchFamily="2"/>
              </a:rPr>
              <a:t>(</a:t>
            </a:r>
            <a:r>
              <a:rPr lang="it-IT" sz="2400" dirty="0" smtClean="0">
                <a:latin typeface="Arial" pitchFamily="18"/>
                <a:cs typeface="Arial" pitchFamily="2"/>
              </a:rPr>
              <a:t>Newton-Leibniz </a:t>
            </a:r>
            <a:r>
              <a:rPr lang="it-IT" sz="2400" dirty="0">
                <a:latin typeface="Arial" pitchFamily="18"/>
                <a:cs typeface="Arial" pitchFamily="2"/>
              </a:rPr>
              <a:t>1642-1727)</a:t>
            </a:r>
          </a:p>
          <a:p>
            <a:pPr marL="0" lvl="0" indent="0">
              <a:spcBef>
                <a:spcPts val="638"/>
              </a:spcBef>
              <a:spcAft>
                <a:spcPts val="0"/>
              </a:spcAft>
              <a:buChar char="•"/>
            </a:pPr>
            <a:r>
              <a:rPr lang="it-IT" sz="2400" dirty="0">
                <a:latin typeface="Arial" pitchFamily="18"/>
                <a:cs typeface="Arial" pitchFamily="2"/>
              </a:rPr>
              <a:t>Dagli oracoli cinesi del libro “I </a:t>
            </a:r>
            <a:r>
              <a:rPr lang="it-IT" sz="2400" dirty="0" err="1">
                <a:latin typeface="Arial" pitchFamily="18"/>
                <a:cs typeface="Arial" pitchFamily="2"/>
              </a:rPr>
              <a:t>Ching</a:t>
            </a:r>
            <a:r>
              <a:rPr lang="it-IT" sz="2400" dirty="0">
                <a:latin typeface="Arial" pitchFamily="18"/>
                <a:cs typeface="Arial" pitchFamily="2"/>
              </a:rPr>
              <a:t>” alla elaborazione di concetti.</a:t>
            </a:r>
          </a:p>
          <a:p>
            <a:pPr marL="0" lvl="0" indent="0">
              <a:spcBef>
                <a:spcPts val="638"/>
              </a:spcBef>
              <a:spcAft>
                <a:spcPts val="0"/>
              </a:spcAft>
              <a:buNone/>
            </a:pPr>
            <a:endParaRPr lang="it-IT"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name="L’informatica non nasce dal nulla in un ambiente isolato.">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457200" y="0"/>
            <a:ext cx="8229240" cy="4042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1800"/>
              <a:t>L’informatica non nasce dal nulla in un ambiente isolato.</a:t>
            </a:r>
          </a:p>
        </p:txBody>
      </p:sp>
      <p:sp>
        <p:nvSpPr>
          <p:cNvPr id="3" name="Segnaposto contenuto 2"/>
          <p:cNvSpPr txBox="1">
            <a:spLocks noGrp="1"/>
          </p:cNvSpPr>
          <p:nvPr>
            <p:ph type="body" idx="4294967295"/>
          </p:nvPr>
        </p:nvSpPr>
        <p:spPr>
          <a:xfrm>
            <a:off x="457200" y="476640"/>
            <a:ext cx="8229240" cy="56491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spcBef>
                <a:spcPts val="638"/>
              </a:spcBef>
              <a:spcAft>
                <a:spcPts val="0"/>
              </a:spcAft>
              <a:buNone/>
            </a:pPr>
            <a:r>
              <a:rPr lang="it-IT" sz="2400" dirty="0" err="1">
                <a:latin typeface="Arial" pitchFamily="18"/>
                <a:cs typeface="Arial" pitchFamily="2"/>
              </a:rPr>
              <a:t>Although</a:t>
            </a:r>
            <a:r>
              <a:rPr lang="it-IT" sz="2400" dirty="0">
                <a:latin typeface="Arial" pitchFamily="18"/>
                <a:cs typeface="Arial" pitchFamily="2"/>
              </a:rPr>
              <a:t> I </a:t>
            </a:r>
            <a:r>
              <a:rPr lang="it-IT" sz="2400" dirty="0" err="1">
                <a:latin typeface="Arial" pitchFamily="18"/>
                <a:cs typeface="Arial" pitchFamily="2"/>
              </a:rPr>
              <a:t>usually</a:t>
            </a:r>
            <a:r>
              <a:rPr lang="it-IT" sz="2400" dirty="0">
                <a:latin typeface="Arial" pitchFamily="18"/>
                <a:cs typeface="Arial" pitchFamily="2"/>
              </a:rPr>
              <a:t> cover </a:t>
            </a:r>
            <a:r>
              <a:rPr lang="it-IT" sz="2400" dirty="0" err="1">
                <a:latin typeface="Arial" pitchFamily="18"/>
                <a:cs typeface="Arial" pitchFamily="2"/>
              </a:rPr>
              <a:t>it</a:t>
            </a:r>
            <a:r>
              <a:rPr lang="it-IT" sz="2400" dirty="0">
                <a:latin typeface="Arial" pitchFamily="18"/>
                <a:cs typeface="Arial" pitchFamily="2"/>
              </a:rPr>
              <a:t> in the in-</a:t>
            </a:r>
            <a:r>
              <a:rPr lang="it-IT" sz="2400" dirty="0" err="1">
                <a:latin typeface="Arial" pitchFamily="18"/>
                <a:cs typeface="Arial" pitchFamily="2"/>
              </a:rPr>
              <a:t>class</a:t>
            </a:r>
            <a:r>
              <a:rPr lang="it-IT" sz="2400" dirty="0">
                <a:latin typeface="Arial" pitchFamily="18"/>
                <a:cs typeface="Arial" pitchFamily="2"/>
              </a:rPr>
              <a:t> </a:t>
            </a:r>
            <a:r>
              <a:rPr lang="it-IT" sz="2400" dirty="0" err="1">
                <a:latin typeface="Arial" pitchFamily="18"/>
                <a:cs typeface="Arial" pitchFamily="2"/>
              </a:rPr>
              <a:t>lectures</a:t>
            </a:r>
            <a:r>
              <a:rPr lang="it-IT" sz="2400" dirty="0">
                <a:latin typeface="Arial" pitchFamily="18"/>
                <a:cs typeface="Arial" pitchFamily="2"/>
              </a:rPr>
              <a:t>, </a:t>
            </a:r>
            <a:r>
              <a:rPr lang="it-IT" sz="2400" b="1" u="sng" dirty="0">
                <a:latin typeface="Arial" pitchFamily="18"/>
                <a:cs typeface="Arial" pitchFamily="2"/>
              </a:rPr>
              <a:t>I urge </a:t>
            </a:r>
            <a:r>
              <a:rPr lang="it-IT" sz="2400" b="1" u="sng" dirty="0" err="1">
                <a:latin typeface="Arial" pitchFamily="18"/>
                <a:cs typeface="Arial" pitchFamily="2"/>
              </a:rPr>
              <a:t>you</a:t>
            </a:r>
            <a:r>
              <a:rPr lang="it-IT" sz="2400" b="1" u="sng" dirty="0">
                <a:latin typeface="Arial" pitchFamily="18"/>
                <a:cs typeface="Arial" pitchFamily="2"/>
              </a:rPr>
              <a:t> to </a:t>
            </a:r>
            <a:r>
              <a:rPr lang="it-IT" sz="2400" b="1" u="sng" dirty="0" err="1">
                <a:latin typeface="Arial" pitchFamily="18"/>
                <a:cs typeface="Arial" pitchFamily="2"/>
              </a:rPr>
              <a:t>consider</a:t>
            </a:r>
            <a:r>
              <a:rPr lang="it-IT" sz="2400" b="1" u="sng" dirty="0">
                <a:latin typeface="Arial" pitchFamily="18"/>
                <a:cs typeface="Arial" pitchFamily="2"/>
              </a:rPr>
              <a:t> the </a:t>
            </a:r>
            <a:r>
              <a:rPr lang="it-IT" sz="2400" b="1" u="sng" dirty="0" err="1">
                <a:latin typeface="Arial" pitchFamily="18"/>
                <a:cs typeface="Arial" pitchFamily="2"/>
              </a:rPr>
              <a:t>broader</a:t>
            </a:r>
            <a:r>
              <a:rPr lang="it-IT" sz="2400" b="1" u="sng" dirty="0">
                <a:latin typeface="Arial" pitchFamily="18"/>
                <a:cs typeface="Arial" pitchFamily="2"/>
              </a:rPr>
              <a:t> </a:t>
            </a:r>
            <a:r>
              <a:rPr lang="it-IT" sz="2400" b="1" u="sng" dirty="0" err="1">
                <a:latin typeface="Arial" pitchFamily="18"/>
                <a:cs typeface="Arial" pitchFamily="2"/>
              </a:rPr>
              <a:t>context</a:t>
            </a:r>
            <a:r>
              <a:rPr lang="it-IT" sz="2400" b="1" u="sng" dirty="0">
                <a:latin typeface="Arial" pitchFamily="18"/>
                <a:cs typeface="Arial" pitchFamily="2"/>
              </a:rPr>
              <a:t> of </a:t>
            </a:r>
            <a:r>
              <a:rPr lang="it-IT" sz="2400" b="1" u="sng" dirty="0" err="1">
                <a:latin typeface="Arial" pitchFamily="18"/>
                <a:cs typeface="Arial" pitchFamily="2"/>
              </a:rPr>
              <a:t>our</a:t>
            </a:r>
            <a:r>
              <a:rPr lang="it-IT" sz="2400" b="1" u="sng" dirty="0">
                <a:latin typeface="Arial" pitchFamily="18"/>
                <a:cs typeface="Arial" pitchFamily="2"/>
              </a:rPr>
              <a:t> </a:t>
            </a:r>
            <a:r>
              <a:rPr lang="it-IT" sz="2400" b="1" u="sng" dirty="0" err="1">
                <a:latin typeface="Arial" pitchFamily="18"/>
                <a:cs typeface="Arial" pitchFamily="2"/>
              </a:rPr>
              <a:t>path</a:t>
            </a:r>
            <a:r>
              <a:rPr lang="it-IT" sz="2400" b="1" u="sng" dirty="0">
                <a:latin typeface="Arial" pitchFamily="18"/>
                <a:cs typeface="Arial" pitchFamily="2"/>
              </a:rPr>
              <a:t> </a:t>
            </a:r>
            <a:r>
              <a:rPr lang="it-IT" sz="2400" b="1" u="sng" dirty="0" err="1">
                <a:latin typeface="Arial" pitchFamily="18"/>
                <a:cs typeface="Arial" pitchFamily="2"/>
              </a:rPr>
              <a:t>through</a:t>
            </a:r>
            <a:r>
              <a:rPr lang="it-IT" sz="2400" b="1" u="sng" dirty="0">
                <a:latin typeface="Arial" pitchFamily="18"/>
                <a:cs typeface="Arial" pitchFamily="2"/>
              </a:rPr>
              <a:t> the </a:t>
            </a:r>
            <a:r>
              <a:rPr lang="it-IT" sz="2400" b="1" u="sng" dirty="0" err="1">
                <a:latin typeface="Arial" pitchFamily="18"/>
                <a:cs typeface="Arial" pitchFamily="2"/>
              </a:rPr>
              <a:t>history</a:t>
            </a:r>
            <a:r>
              <a:rPr lang="it-IT" sz="2400" b="1" u="sng" dirty="0">
                <a:latin typeface="Arial" pitchFamily="18"/>
                <a:cs typeface="Arial" pitchFamily="2"/>
              </a:rPr>
              <a:t> of computing</a:t>
            </a:r>
            <a:r>
              <a:rPr lang="it-IT" sz="2400" b="1" dirty="0">
                <a:latin typeface="Arial" pitchFamily="18"/>
                <a:cs typeface="Arial" pitchFamily="2"/>
              </a:rPr>
              <a:t>. </a:t>
            </a:r>
            <a:r>
              <a:rPr lang="it-IT" sz="2400" dirty="0" err="1">
                <a:latin typeface="Arial" pitchFamily="18"/>
                <a:cs typeface="Arial" pitchFamily="2"/>
              </a:rPr>
              <a:t>What</a:t>
            </a:r>
            <a:r>
              <a:rPr lang="it-IT" sz="2400" dirty="0">
                <a:latin typeface="Arial" pitchFamily="18"/>
                <a:cs typeface="Arial" pitchFamily="2"/>
              </a:rPr>
              <a:t> </a:t>
            </a:r>
            <a:r>
              <a:rPr lang="it-IT" sz="2400" dirty="0" err="1">
                <a:latin typeface="Arial" pitchFamily="18"/>
                <a:cs typeface="Arial" pitchFamily="2"/>
              </a:rPr>
              <a:t>was</a:t>
            </a:r>
            <a:r>
              <a:rPr lang="it-IT" sz="2400" dirty="0">
                <a:latin typeface="Arial" pitchFamily="18"/>
                <a:cs typeface="Arial" pitchFamily="2"/>
              </a:rPr>
              <a:t> happening in the </a:t>
            </a:r>
            <a:r>
              <a:rPr lang="it-IT" sz="2400" dirty="0" err="1">
                <a:latin typeface="Arial" pitchFamily="18"/>
                <a:cs typeface="Arial" pitchFamily="2"/>
              </a:rPr>
              <a:t>arts</a:t>
            </a:r>
            <a:r>
              <a:rPr lang="it-IT" sz="2400" dirty="0">
                <a:latin typeface="Arial" pitchFamily="18"/>
                <a:cs typeface="Arial" pitchFamily="2"/>
              </a:rPr>
              <a:t>, in </a:t>
            </a:r>
            <a:r>
              <a:rPr lang="it-IT" sz="2400" dirty="0" err="1">
                <a:latin typeface="Arial" pitchFamily="18"/>
                <a:cs typeface="Arial" pitchFamily="2"/>
              </a:rPr>
              <a:t>literature</a:t>
            </a:r>
            <a:r>
              <a:rPr lang="it-IT" sz="2400" dirty="0">
                <a:latin typeface="Arial" pitchFamily="18"/>
                <a:cs typeface="Arial" pitchFamily="2"/>
              </a:rPr>
              <a:t>, in </a:t>
            </a:r>
            <a:r>
              <a:rPr lang="it-IT" sz="2400" dirty="0" err="1">
                <a:latin typeface="Arial" pitchFamily="18"/>
                <a:cs typeface="Arial" pitchFamily="2"/>
              </a:rPr>
              <a:t>politics</a:t>
            </a:r>
            <a:r>
              <a:rPr lang="it-IT" sz="2400" dirty="0">
                <a:latin typeface="Arial" pitchFamily="18"/>
                <a:cs typeface="Arial" pitchFamily="2"/>
              </a:rPr>
              <a:t>, in </a:t>
            </a:r>
            <a:r>
              <a:rPr lang="it-IT" sz="2400" dirty="0" err="1">
                <a:latin typeface="Arial" pitchFamily="18"/>
                <a:cs typeface="Arial" pitchFamily="2"/>
              </a:rPr>
              <a:t>economics</a:t>
            </a:r>
            <a:r>
              <a:rPr lang="it-IT" sz="2400" dirty="0">
                <a:latin typeface="Arial" pitchFamily="18"/>
                <a:cs typeface="Arial" pitchFamily="2"/>
              </a:rPr>
              <a:t>, etc. in the </a:t>
            </a:r>
            <a:r>
              <a:rPr lang="it-IT" sz="2400" dirty="0" err="1">
                <a:latin typeface="Arial" pitchFamily="18"/>
                <a:cs typeface="Arial" pitchFamily="2"/>
              </a:rPr>
              <a:t>various</a:t>
            </a:r>
            <a:r>
              <a:rPr lang="it-IT" sz="2400" dirty="0">
                <a:latin typeface="Arial" pitchFamily="18"/>
                <a:cs typeface="Arial" pitchFamily="2"/>
              </a:rPr>
              <a:t> </a:t>
            </a:r>
            <a:r>
              <a:rPr lang="it-IT" sz="2400" dirty="0" err="1">
                <a:latin typeface="Arial" pitchFamily="18"/>
                <a:cs typeface="Arial" pitchFamily="2"/>
              </a:rPr>
              <a:t>periods</a:t>
            </a:r>
            <a:r>
              <a:rPr lang="it-IT" sz="2400" dirty="0">
                <a:latin typeface="Arial" pitchFamily="18"/>
                <a:cs typeface="Arial" pitchFamily="2"/>
              </a:rPr>
              <a:t> </a:t>
            </a:r>
            <a:r>
              <a:rPr lang="it-IT" sz="2400" dirty="0" err="1">
                <a:latin typeface="Arial" pitchFamily="18"/>
                <a:cs typeface="Arial" pitchFamily="2"/>
              </a:rPr>
              <a:t>we</a:t>
            </a:r>
            <a:r>
              <a:rPr lang="it-IT" sz="2400" dirty="0">
                <a:latin typeface="Arial" pitchFamily="18"/>
                <a:cs typeface="Arial" pitchFamily="2"/>
              </a:rPr>
              <a:t> </a:t>
            </a:r>
            <a:r>
              <a:rPr lang="it-IT" sz="2400" dirty="0" err="1">
                <a:latin typeface="Arial" pitchFamily="18"/>
                <a:cs typeface="Arial" pitchFamily="2"/>
              </a:rPr>
              <a:t>have</a:t>
            </a:r>
            <a:r>
              <a:rPr lang="it-IT" sz="2400" dirty="0">
                <a:latin typeface="Arial" pitchFamily="18"/>
                <a:cs typeface="Arial" pitchFamily="2"/>
              </a:rPr>
              <a:t> </a:t>
            </a:r>
            <a:r>
              <a:rPr lang="it-IT" sz="2400" dirty="0" err="1">
                <a:latin typeface="Arial" pitchFamily="18"/>
                <a:cs typeface="Arial" pitchFamily="2"/>
              </a:rPr>
              <a:t>been</a:t>
            </a:r>
            <a:r>
              <a:rPr lang="it-IT" sz="2400" dirty="0">
                <a:latin typeface="Arial" pitchFamily="18"/>
                <a:cs typeface="Arial" pitchFamily="2"/>
              </a:rPr>
              <a:t> </a:t>
            </a:r>
            <a:r>
              <a:rPr lang="it-IT" sz="2400" dirty="0" err="1">
                <a:latin typeface="Arial" pitchFamily="18"/>
                <a:cs typeface="Arial" pitchFamily="2"/>
              </a:rPr>
              <a:t>examining</a:t>
            </a:r>
            <a:r>
              <a:rPr lang="it-IT" sz="2400" dirty="0">
                <a:latin typeface="Arial" pitchFamily="18"/>
                <a:cs typeface="Arial" pitchFamily="2"/>
              </a:rPr>
              <a:t>? A </a:t>
            </a:r>
            <a:r>
              <a:rPr lang="it-IT" sz="2400" dirty="0" err="1">
                <a:latin typeface="Arial" pitchFamily="18"/>
                <a:cs typeface="Arial" pitchFamily="2"/>
              </a:rPr>
              <a:t>useful</a:t>
            </a:r>
            <a:r>
              <a:rPr lang="it-IT" sz="2400" dirty="0">
                <a:latin typeface="Arial" pitchFamily="18"/>
                <a:cs typeface="Arial" pitchFamily="2"/>
              </a:rPr>
              <a:t> </a:t>
            </a:r>
            <a:r>
              <a:rPr lang="it-IT" sz="2400" dirty="0" err="1">
                <a:latin typeface="Arial" pitchFamily="18"/>
                <a:cs typeface="Arial" pitchFamily="2"/>
              </a:rPr>
              <a:t>place</a:t>
            </a:r>
            <a:r>
              <a:rPr lang="it-IT" sz="2400" dirty="0">
                <a:latin typeface="Arial" pitchFamily="18"/>
                <a:cs typeface="Arial" pitchFamily="2"/>
              </a:rPr>
              <a:t> to start </a:t>
            </a:r>
            <a:r>
              <a:rPr lang="it-IT" sz="2400" dirty="0" err="1">
                <a:latin typeface="Arial" pitchFamily="18"/>
                <a:cs typeface="Arial" pitchFamily="2"/>
              </a:rPr>
              <a:t>is</a:t>
            </a:r>
            <a:r>
              <a:rPr lang="it-IT" sz="2400" dirty="0">
                <a:latin typeface="Arial" pitchFamily="18"/>
                <a:cs typeface="Arial" pitchFamily="2"/>
              </a:rPr>
              <a:t> </a:t>
            </a:r>
            <a:r>
              <a:rPr lang="it-IT" sz="2400" b="1" dirty="0" err="1">
                <a:latin typeface="Arial" pitchFamily="18"/>
                <a:cs typeface="Arial" pitchFamily="2"/>
                <a:hlinkClick r:id="rId3"/>
              </a:rPr>
              <a:t>AlternaTime</a:t>
            </a:r>
            <a:r>
              <a:rPr lang="it-IT" sz="2400" b="1" dirty="0">
                <a:latin typeface="Arial" pitchFamily="18"/>
                <a:cs typeface="Arial" pitchFamily="2"/>
                <a:hlinkClick r:id="rId3"/>
              </a:rPr>
              <a:t>: A Collection of </a:t>
            </a:r>
            <a:r>
              <a:rPr lang="it-IT" sz="2400" b="1" dirty="0" err="1">
                <a:latin typeface="Arial" pitchFamily="18"/>
                <a:cs typeface="Arial" pitchFamily="2"/>
                <a:hlinkClick r:id="rId3"/>
              </a:rPr>
              <a:t>Timelines</a:t>
            </a:r>
            <a:r>
              <a:rPr lang="it-IT" sz="2400" b="1" dirty="0">
                <a:latin typeface="Arial" pitchFamily="18"/>
                <a:cs typeface="Arial" pitchFamily="2"/>
                <a:hlinkClick r:id="rId3"/>
              </a:rPr>
              <a:t> on the Web</a:t>
            </a:r>
            <a:r>
              <a:rPr lang="it-IT" sz="2400" dirty="0">
                <a:latin typeface="Arial" pitchFamily="18"/>
                <a:cs typeface="Arial" pitchFamily="2"/>
              </a:rPr>
              <a:t>.</a:t>
            </a:r>
          </a:p>
          <a:p>
            <a:pPr marL="0" lvl="0" indent="0">
              <a:spcBef>
                <a:spcPts val="638"/>
              </a:spcBef>
              <a:spcAft>
                <a:spcPts val="0"/>
              </a:spcAft>
              <a:buNone/>
            </a:pPr>
            <a:r>
              <a:rPr lang="it-IT" sz="2400" dirty="0">
                <a:latin typeface="Arial" pitchFamily="18"/>
                <a:cs typeface="Arial" pitchFamily="2"/>
              </a:rPr>
              <a:t>(da Corso di storia dell’informatica Università di York – Canada).</a:t>
            </a:r>
          </a:p>
          <a:p>
            <a:pPr marL="0" lvl="0" indent="0">
              <a:spcBef>
                <a:spcPts val="638"/>
              </a:spcBef>
              <a:spcAft>
                <a:spcPts val="0"/>
              </a:spcAft>
              <a:buNone/>
            </a:pPr>
            <a:endParaRPr lang="it-IT" sz="2400" dirty="0">
              <a:latin typeface="Arial" pitchFamily="18"/>
              <a:cs typeface="Arial" pitchFamily="2"/>
            </a:endParaRPr>
          </a:p>
          <a:p>
            <a:pPr marL="0" lvl="0" indent="0">
              <a:spcBef>
                <a:spcPts val="638"/>
              </a:spcBef>
              <a:spcAft>
                <a:spcPts val="0"/>
              </a:spcAft>
              <a:buNone/>
            </a:pPr>
            <a:r>
              <a:rPr lang="it-IT" sz="1800" dirty="0">
                <a:latin typeface="Arial" pitchFamily="18"/>
                <a:cs typeface="Arial" pitchFamily="2"/>
              </a:rPr>
              <a:t>La logica ha radici in filosofia, la grafica nella pittura, I linguaggi formali nelle scienze, la tecnologia in economia e in politica, …</a:t>
            </a:r>
          </a:p>
          <a:p>
            <a:pPr marL="0" lvl="0" indent="0">
              <a:spcBef>
                <a:spcPts val="638"/>
              </a:spcBef>
              <a:spcAft>
                <a:spcPts val="0"/>
              </a:spcAft>
              <a:buNone/>
            </a:pPr>
            <a:r>
              <a:rPr lang="it-IT" sz="1800" dirty="0">
                <a:latin typeface="Arial" pitchFamily="18"/>
                <a:cs typeface="Arial" pitchFamily="2"/>
              </a:rPr>
              <a:t>Tutti questi percorsi sono molto intrecciati e Leibniz è presente in </a:t>
            </a:r>
            <a:r>
              <a:rPr lang="it-IT" sz="1800" dirty="0" smtClean="0">
                <a:latin typeface="Arial" pitchFamily="18"/>
                <a:cs typeface="Arial" pitchFamily="2"/>
              </a:rPr>
              <a:t>(quasi) tutti.</a:t>
            </a:r>
            <a:endParaRPr lang="it-IT" sz="18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name="Le competenze di Leibniz">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457200" y="0"/>
            <a:ext cx="8229240" cy="7642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400"/>
              <a:t>Le competenze di Leibniz</a:t>
            </a:r>
          </a:p>
        </p:txBody>
      </p:sp>
      <p:sp>
        <p:nvSpPr>
          <p:cNvPr id="3" name="Segnaposto contenuto 2"/>
          <p:cNvSpPr txBox="1">
            <a:spLocks noGrp="1"/>
          </p:cNvSpPr>
          <p:nvPr>
            <p:ph type="body" idx="4294967295"/>
          </p:nvPr>
        </p:nvSpPr>
        <p:spPr>
          <a:xfrm>
            <a:off x="457200" y="836640"/>
            <a:ext cx="8229240" cy="576036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spcBef>
                <a:spcPts val="638"/>
              </a:spcBef>
              <a:spcAft>
                <a:spcPts val="0"/>
              </a:spcAft>
              <a:buNone/>
            </a:pPr>
            <a:r>
              <a:rPr lang="it-IT" sz="2000" b="1">
                <a:latin typeface="Arial" pitchFamily="18"/>
                <a:cs typeface="Arial" pitchFamily="2"/>
              </a:rPr>
              <a:t>Storico</a:t>
            </a:r>
            <a:r>
              <a:rPr lang="it-IT" sz="2000">
                <a:latin typeface="Arial" pitchFamily="18"/>
                <a:cs typeface="Arial" pitchFamily="2"/>
              </a:rPr>
              <a:t>. Storia dei duchi di Hannover.</a:t>
            </a:r>
          </a:p>
          <a:p>
            <a:pPr marL="0" lvl="0" indent="0">
              <a:spcBef>
                <a:spcPts val="638"/>
              </a:spcBef>
              <a:spcAft>
                <a:spcPts val="0"/>
              </a:spcAft>
              <a:buNone/>
            </a:pPr>
            <a:r>
              <a:rPr lang="it-IT" sz="2000" b="1">
                <a:latin typeface="Arial" pitchFamily="18"/>
                <a:cs typeface="Arial" pitchFamily="2"/>
              </a:rPr>
              <a:t>Diplomatico</a:t>
            </a:r>
            <a:r>
              <a:rPr lang="it-IT" sz="2000">
                <a:latin typeface="Arial" pitchFamily="18"/>
                <a:cs typeface="Arial" pitchFamily="2"/>
              </a:rPr>
              <a:t>. Luigi XIV e la campagna d’Egitto</a:t>
            </a:r>
          </a:p>
          <a:p>
            <a:pPr marL="0" lvl="0" indent="0">
              <a:spcBef>
                <a:spcPts val="638"/>
              </a:spcBef>
              <a:spcAft>
                <a:spcPts val="0"/>
              </a:spcAft>
              <a:buNone/>
            </a:pPr>
            <a:r>
              <a:rPr lang="it-IT" sz="2000" b="1">
                <a:latin typeface="Arial" pitchFamily="18"/>
                <a:cs typeface="Arial" pitchFamily="2"/>
              </a:rPr>
              <a:t>Giurista</a:t>
            </a:r>
            <a:r>
              <a:rPr lang="it-IT" sz="2000">
                <a:latin typeface="Arial" pitchFamily="18"/>
                <a:cs typeface="Arial" pitchFamily="2"/>
              </a:rPr>
              <a:t>. Dottorato su «Uso esclusivo della ragione nelle questioni giuridiche. </a:t>
            </a:r>
            <a:r>
              <a:rPr lang="it-IT" sz="2000" i="1">
                <a:latin typeface="Arial" pitchFamily="18"/>
                <a:cs typeface="Arial" pitchFamily="2"/>
              </a:rPr>
              <a:t>«Dissertatio de arte combinatoria».</a:t>
            </a:r>
          </a:p>
          <a:p>
            <a:pPr marL="0" lvl="0" indent="0">
              <a:spcBef>
                <a:spcPts val="638"/>
              </a:spcBef>
              <a:spcAft>
                <a:spcPts val="0"/>
              </a:spcAft>
              <a:buNone/>
            </a:pPr>
            <a:r>
              <a:rPr lang="it-IT" sz="2000" b="1">
                <a:latin typeface="Arial" pitchFamily="18"/>
                <a:cs typeface="Arial" pitchFamily="2"/>
              </a:rPr>
              <a:t>Tecnico</a:t>
            </a:r>
            <a:r>
              <a:rPr lang="it-IT" sz="2000">
                <a:latin typeface="Arial" pitchFamily="18"/>
                <a:cs typeface="Arial" pitchFamily="2"/>
              </a:rPr>
              <a:t>. Macchina calcolatrice, macchina per estrarre acqua dalle miniere di carbone.</a:t>
            </a:r>
          </a:p>
          <a:p>
            <a:pPr marL="0" lvl="0" indent="0">
              <a:spcBef>
                <a:spcPts val="638"/>
              </a:spcBef>
              <a:spcAft>
                <a:spcPts val="0"/>
              </a:spcAft>
              <a:buNone/>
            </a:pPr>
            <a:r>
              <a:rPr lang="it-IT" sz="2000" b="1">
                <a:latin typeface="Arial" pitchFamily="18"/>
                <a:cs typeface="Arial" pitchFamily="2"/>
              </a:rPr>
              <a:t>Matematico</a:t>
            </a:r>
            <a:r>
              <a:rPr lang="it-IT" sz="2000">
                <a:latin typeface="Arial" pitchFamily="18"/>
                <a:cs typeface="Arial" pitchFamily="2"/>
              </a:rPr>
              <a:t>. Calcolo differenziale e integrale.</a:t>
            </a:r>
          </a:p>
          <a:p>
            <a:pPr marL="0" lvl="0" indent="0">
              <a:spcBef>
                <a:spcPts val="638"/>
              </a:spcBef>
              <a:spcAft>
                <a:spcPts val="0"/>
              </a:spcAft>
              <a:buNone/>
            </a:pPr>
            <a:endParaRPr lang="it-IT" sz="2000">
              <a:latin typeface="Arial" pitchFamily="18"/>
              <a:cs typeface="Arial" pitchFamily="2"/>
            </a:endParaRPr>
          </a:p>
          <a:p>
            <a:pPr marL="0" lvl="0" indent="0">
              <a:spcBef>
                <a:spcPts val="638"/>
              </a:spcBef>
              <a:spcAft>
                <a:spcPts val="0"/>
              </a:spcAft>
              <a:buNone/>
            </a:pPr>
            <a:r>
              <a:rPr lang="it-IT" sz="2000" b="1" u="sng">
                <a:latin typeface="Arial" pitchFamily="18"/>
                <a:cs typeface="Arial" pitchFamily="2"/>
              </a:rPr>
              <a:t>Sognatore</a:t>
            </a:r>
            <a:r>
              <a:rPr lang="it-IT" sz="2000">
                <a:latin typeface="Arial" pitchFamily="18"/>
                <a:cs typeface="Arial" pitchFamily="2"/>
              </a:rPr>
              <a:t>. Costruire una ideografia universale per il pensiero (estensione di quella in uso per chimica e calcolo differenziale e integrale), definire uno strumento concettuale (un linguaggio) adatto per manipolare questi simboli e produrre argomentazioni in modo automatico.</a:t>
            </a:r>
          </a:p>
          <a:p>
            <a:pPr marL="0" lvl="0" indent="0">
              <a:spcBef>
                <a:spcPts val="638"/>
              </a:spcBef>
              <a:spcAft>
                <a:spcPts val="0"/>
              </a:spcAft>
              <a:buNone/>
            </a:pPr>
            <a:endParaRPr lang="it-IT" sz="2000">
              <a:latin typeface="Arial" pitchFamily="18"/>
              <a:cs typeface="Arial" pitchFamily="2"/>
            </a:endParaRPr>
          </a:p>
          <a:p>
            <a:pPr marL="0" lvl="0" indent="0">
              <a:spcBef>
                <a:spcPts val="638"/>
              </a:spcBef>
              <a:spcAft>
                <a:spcPts val="0"/>
              </a:spcAft>
              <a:buNone/>
            </a:pPr>
            <a:r>
              <a:rPr lang="it-IT" sz="2000" b="1" i="1">
                <a:latin typeface="Arial" pitchFamily="18"/>
                <a:cs typeface="Arial" pitchFamily="2"/>
              </a:rPr>
              <a:t>Quo facto, cum orientur…  calculemus!</a:t>
            </a:r>
          </a:p>
          <a:p>
            <a:pPr marL="0" lvl="0" indent="0">
              <a:spcBef>
                <a:spcPts val="638"/>
              </a:spcBef>
              <a:spcAft>
                <a:spcPts val="0"/>
              </a:spcAft>
              <a:buNone/>
            </a:pPr>
            <a:r>
              <a:rPr lang="it-IT" sz="2400">
                <a:latin typeface="Arial" pitchFamily="18"/>
                <a:cs typeface="Arial" pitchFamily="2"/>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name="Macchine a vapore">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t>Macchine a vapore</a:t>
            </a:r>
          </a:p>
        </p:txBody>
      </p:sp>
      <p:sp>
        <p:nvSpPr>
          <p:cNvPr id="3" name="Rectangle 3"/>
          <p:cNvSpPr txBox="1">
            <a:spLocks noGrp="1"/>
          </p:cNvSpPr>
          <p:nvPr>
            <p:ph type="body" idx="4294967295"/>
          </p:nvPr>
        </p:nvSpPr>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spcBef>
                <a:spcPts val="638"/>
              </a:spcBef>
              <a:spcAft>
                <a:spcPts val="0"/>
              </a:spcAft>
              <a:buNone/>
            </a:pPr>
            <a:r>
              <a:rPr lang="it-IT" sz="2800" b="1">
                <a:latin typeface="Arial" pitchFamily="18"/>
                <a:cs typeface="Arial" pitchFamily="2"/>
              </a:rPr>
              <a:t>Applicazione della condensazione del vapore</a:t>
            </a:r>
            <a:r>
              <a:rPr lang="it-IT" sz="2800">
                <a:latin typeface="Arial" pitchFamily="18"/>
                <a:cs typeface="Arial" pitchFamily="2"/>
              </a:rPr>
              <a:t> per estrarre acqua dalle miniere.</a:t>
            </a:r>
          </a:p>
          <a:p>
            <a:pPr marL="0" lvl="0" indent="0">
              <a:spcBef>
                <a:spcPts val="638"/>
              </a:spcBef>
              <a:spcAft>
                <a:spcPts val="0"/>
              </a:spcAft>
              <a:buNone/>
            </a:pPr>
            <a:r>
              <a:rPr lang="it-IT" sz="2800">
                <a:latin typeface="Arial" pitchFamily="18"/>
                <a:cs typeface="Arial" pitchFamily="2"/>
              </a:rPr>
              <a:t>Un </a:t>
            </a:r>
            <a:r>
              <a:rPr lang="it-IT" sz="2800" b="1">
                <a:latin typeface="Arial" pitchFamily="18"/>
                <a:cs typeface="Arial" pitchFamily="2"/>
              </a:rPr>
              <a:t>motore a vapore</a:t>
            </a:r>
            <a:r>
              <a:rPr lang="it-IT" sz="2800">
                <a:latin typeface="Arial" pitchFamily="18"/>
                <a:cs typeface="Arial" pitchFamily="2"/>
              </a:rPr>
              <a:t> è un'apparecchiatura adatta a produrre </a:t>
            </a:r>
            <a:r>
              <a:rPr lang="it-IT" sz="2800">
                <a:latin typeface="Arial" pitchFamily="18"/>
                <a:cs typeface="Arial" pitchFamily="2"/>
                <a:hlinkClick r:id="rId3"/>
              </a:rPr>
              <a:t>energia meccanica</a:t>
            </a:r>
            <a:r>
              <a:rPr lang="it-IT" sz="2800">
                <a:latin typeface="Arial" pitchFamily="18"/>
                <a:cs typeface="Arial" pitchFamily="2"/>
              </a:rPr>
              <a:t> utilizzando, in vari modi, </a:t>
            </a:r>
            <a:r>
              <a:rPr lang="it-IT" sz="2800">
                <a:latin typeface="Arial" pitchFamily="18"/>
                <a:cs typeface="Arial" pitchFamily="2"/>
                <a:hlinkClick r:id="rId4"/>
              </a:rPr>
              <a:t>vapore d'acqua</a:t>
            </a:r>
            <a:r>
              <a:rPr lang="it-IT" sz="2800">
                <a:latin typeface="Arial" pitchFamily="18"/>
                <a:cs typeface="Arial" pitchFamily="2"/>
              </a:rPr>
              <a:t>. In particolare essa trasforma, tramite il vapore, </a:t>
            </a:r>
            <a:r>
              <a:rPr lang="it-IT" sz="2800">
                <a:latin typeface="Arial" pitchFamily="18"/>
                <a:cs typeface="Arial" pitchFamily="2"/>
                <a:hlinkClick r:id="rId5"/>
              </a:rPr>
              <a:t>energia termica</a:t>
            </a:r>
            <a:r>
              <a:rPr lang="it-IT" sz="2800">
                <a:latin typeface="Arial" pitchFamily="18"/>
                <a:cs typeface="Arial" pitchFamily="2"/>
              </a:rPr>
              <a:t> in energia meccanica. Il calore è in genere prodotto con il </a:t>
            </a:r>
            <a:r>
              <a:rPr lang="it-IT" sz="2800">
                <a:latin typeface="Arial" pitchFamily="18"/>
                <a:cs typeface="Arial" pitchFamily="2"/>
                <a:hlinkClick r:id="rId6"/>
              </a:rPr>
              <a:t>carbone</a:t>
            </a:r>
            <a:r>
              <a:rPr lang="it-IT" sz="2800">
                <a:latin typeface="Arial" pitchFamily="18"/>
                <a:cs typeface="Arial" pitchFamily="2"/>
              </a:rPr>
              <a:t>, ma può anche provenire da </a:t>
            </a:r>
            <a:r>
              <a:rPr lang="it-IT" sz="2800">
                <a:latin typeface="Arial" pitchFamily="18"/>
                <a:cs typeface="Arial" pitchFamily="2"/>
                <a:hlinkClick r:id="rId7"/>
              </a:rPr>
              <a:t>legna</a:t>
            </a:r>
            <a:r>
              <a:rPr lang="it-IT" sz="2800">
                <a:latin typeface="Arial" pitchFamily="18"/>
                <a:cs typeface="Arial" pitchFamily="2"/>
              </a:rPr>
              <a:t>, </a:t>
            </a:r>
            <a:r>
              <a:rPr lang="it-IT" sz="2800">
                <a:latin typeface="Arial" pitchFamily="18"/>
                <a:cs typeface="Arial" pitchFamily="2"/>
                <a:hlinkClick r:id="rId8"/>
              </a:rPr>
              <a:t>idrocarburi</a:t>
            </a:r>
            <a:r>
              <a:rPr lang="it-IT" sz="2800">
                <a:latin typeface="Arial" pitchFamily="18"/>
                <a:cs typeface="Arial" pitchFamily="2"/>
              </a:rPr>
              <a:t>, sole o </a:t>
            </a:r>
            <a:r>
              <a:rPr lang="it-IT" sz="2800">
                <a:latin typeface="Arial" pitchFamily="18"/>
                <a:cs typeface="Arial" pitchFamily="2"/>
                <a:hlinkClick r:id="rId9"/>
              </a:rPr>
              <a:t>reazioni nucleari</a:t>
            </a:r>
            <a:r>
              <a:rPr lang="it-IT" sz="2800">
                <a:latin typeface="Arial" pitchFamily="18"/>
                <a:cs typeface="Arial" pitchFamily="2"/>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name="Primi esperimenti di macchine a vapore">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6328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3200"/>
              <a:t>Primi esperimenti di macchine a vapore</a:t>
            </a:r>
          </a:p>
        </p:txBody>
      </p:sp>
      <p:sp>
        <p:nvSpPr>
          <p:cNvPr id="3" name="Rectangle 3"/>
          <p:cNvSpPr txBox="1">
            <a:spLocks noGrp="1"/>
          </p:cNvSpPr>
          <p:nvPr>
            <p:ph type="body" idx="4294967295"/>
          </p:nvPr>
        </p:nvSpPr>
        <p:spPr>
          <a:xfrm>
            <a:off x="457200" y="1052640"/>
            <a:ext cx="8229240" cy="580500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lnSpc>
                <a:spcPct val="90000"/>
              </a:lnSpc>
              <a:spcBef>
                <a:spcPts val="638"/>
              </a:spcBef>
              <a:spcAft>
                <a:spcPts val="0"/>
              </a:spcAft>
              <a:buNone/>
            </a:pPr>
            <a:r>
              <a:rPr lang="it-IT" sz="2400">
                <a:latin typeface="Arial" pitchFamily="18"/>
                <a:cs typeface="Arial" pitchFamily="2"/>
              </a:rPr>
              <a:t> l'</a:t>
            </a:r>
            <a:r>
              <a:rPr lang="it-IT" sz="2400">
                <a:latin typeface="Arial" pitchFamily="18"/>
                <a:cs typeface="Arial" pitchFamily="2"/>
                <a:hlinkClick r:id="rId3"/>
              </a:rPr>
              <a:t>eolipila</a:t>
            </a:r>
            <a:r>
              <a:rPr lang="it-IT" sz="2400">
                <a:latin typeface="Arial" pitchFamily="18"/>
                <a:cs typeface="Arial" pitchFamily="2"/>
              </a:rPr>
              <a:t> di </a:t>
            </a:r>
            <a:r>
              <a:rPr lang="it-IT" sz="2400">
                <a:latin typeface="Arial" pitchFamily="18"/>
                <a:cs typeface="Arial" pitchFamily="2"/>
                <a:hlinkClick r:id="rId4"/>
              </a:rPr>
              <a:t>Erone</a:t>
            </a:r>
            <a:r>
              <a:rPr lang="it-IT" sz="2400">
                <a:latin typeface="Arial" pitchFamily="18"/>
                <a:cs typeface="Arial" pitchFamily="2"/>
              </a:rPr>
              <a:t>, una sfera cava di metallo riempita d'acqua, con bracci tangenziali dotati di foro di uscita: quando si scaldava l'acqua, questa si </a:t>
            </a:r>
            <a:r>
              <a:rPr lang="it-IT" sz="2400">
                <a:latin typeface="Arial" pitchFamily="18"/>
                <a:cs typeface="Arial" pitchFamily="2"/>
                <a:hlinkClick r:id="rId5"/>
              </a:rPr>
              <a:t>vaporizzava</a:t>
            </a:r>
            <a:r>
              <a:rPr lang="it-IT" sz="2400">
                <a:latin typeface="Arial" pitchFamily="18"/>
                <a:cs typeface="Arial" pitchFamily="2"/>
              </a:rPr>
              <a:t> e il vapore acqueo usciva dai fori, facendo ruotare la sfera stessa.</a:t>
            </a:r>
          </a:p>
          <a:p>
            <a:pPr marL="0" lvl="0" indent="0">
              <a:lnSpc>
                <a:spcPct val="90000"/>
              </a:lnSpc>
              <a:spcBef>
                <a:spcPts val="638"/>
              </a:spcBef>
              <a:spcAft>
                <a:spcPts val="0"/>
              </a:spcAft>
              <a:buNone/>
            </a:pPr>
            <a:r>
              <a:rPr lang="it-IT" sz="2400">
                <a:latin typeface="Arial" pitchFamily="18"/>
                <a:cs typeface="Arial" pitchFamily="2"/>
              </a:rPr>
              <a:t>  i tentativi di usare il vapore di </a:t>
            </a:r>
            <a:r>
              <a:rPr lang="it-IT" sz="2400">
                <a:latin typeface="Arial" pitchFamily="18"/>
                <a:cs typeface="Arial" pitchFamily="2"/>
                <a:hlinkClick r:id="rId6"/>
              </a:rPr>
              <a:t>Leonardo da Vinci</a:t>
            </a:r>
            <a:r>
              <a:rPr lang="it-IT" sz="2400">
                <a:latin typeface="Arial" pitchFamily="18"/>
                <a:cs typeface="Arial" pitchFamily="2"/>
              </a:rPr>
              <a:t> con la sua macchina detta l'</a:t>
            </a:r>
            <a:r>
              <a:rPr lang="it-IT" sz="2400" i="1">
                <a:latin typeface="Arial" pitchFamily="18"/>
                <a:cs typeface="Arial" pitchFamily="2"/>
                <a:hlinkClick r:id="rId7"/>
              </a:rPr>
              <a:t>Archituono</a:t>
            </a:r>
            <a:r>
              <a:rPr lang="it-IT" sz="2400">
                <a:latin typeface="Arial" pitchFamily="18"/>
                <a:cs typeface="Arial" pitchFamily="2"/>
              </a:rPr>
              <a:t>, e nel 1606 gli esperimenti di </a:t>
            </a:r>
            <a:r>
              <a:rPr lang="it-IT" sz="2400">
                <a:latin typeface="Arial" pitchFamily="18"/>
                <a:cs typeface="Arial" pitchFamily="2"/>
                <a:hlinkClick r:id="rId8"/>
              </a:rPr>
              <a:t>Giovanni Battista della Porta</a:t>
            </a:r>
            <a:r>
              <a:rPr lang="it-IT" sz="2400">
                <a:latin typeface="Arial" pitchFamily="18"/>
                <a:cs typeface="Arial" pitchFamily="2"/>
              </a:rPr>
              <a:t> che riuscirono ad utilizzarlo come </a:t>
            </a:r>
            <a:r>
              <a:rPr lang="it-IT" sz="2400">
                <a:latin typeface="Arial" pitchFamily="18"/>
                <a:cs typeface="Arial" pitchFamily="2"/>
                <a:hlinkClick r:id="rId9"/>
              </a:rPr>
              <a:t>forza motrice</a:t>
            </a:r>
            <a:r>
              <a:rPr lang="it-IT" sz="2400">
                <a:latin typeface="Arial" pitchFamily="18"/>
                <a:cs typeface="Arial" pitchFamily="2"/>
              </a:rPr>
              <a:t>. Esperimenti analoghi a quelli del Della Porta vennero compiuti anche dall'ingegnere </a:t>
            </a:r>
            <a:r>
              <a:rPr lang="it-IT" sz="2400">
                <a:latin typeface="Arial" pitchFamily="18"/>
                <a:cs typeface="Arial" pitchFamily="2"/>
                <a:hlinkClick r:id="rId10"/>
              </a:rPr>
              <a:t>Salomon de Caus</a:t>
            </a:r>
            <a:r>
              <a:rPr lang="it-IT" sz="2400">
                <a:latin typeface="Arial" pitchFamily="18"/>
                <a:cs typeface="Arial" pitchFamily="2"/>
              </a:rPr>
              <a:t>, che nel 1615 pubblicò un trattato sul suo sistema contenente una pompa a vapore.</a:t>
            </a:r>
          </a:p>
          <a:p>
            <a:pPr marL="0" lvl="0" indent="0">
              <a:lnSpc>
                <a:spcPct val="90000"/>
              </a:lnSpc>
              <a:spcBef>
                <a:spcPts val="638"/>
              </a:spcBef>
              <a:spcAft>
                <a:spcPts val="0"/>
              </a:spcAft>
              <a:buNone/>
            </a:pPr>
            <a:r>
              <a:rPr lang="it-IT" sz="2400">
                <a:latin typeface="Arial" pitchFamily="18"/>
                <a:cs typeface="Arial" pitchFamily="2"/>
              </a:rPr>
              <a:t>In tempi più recenti, le prime applicazioni del vapore si possono far risalire agli esperimenti di </a:t>
            </a:r>
            <a:r>
              <a:rPr lang="it-IT" sz="2400">
                <a:latin typeface="Arial" pitchFamily="18"/>
                <a:cs typeface="Arial" pitchFamily="2"/>
                <a:hlinkClick r:id="rId11"/>
              </a:rPr>
              <a:t>Denis Papin</a:t>
            </a:r>
            <a:r>
              <a:rPr lang="it-IT" sz="2400">
                <a:latin typeface="Arial" pitchFamily="18"/>
                <a:cs typeface="Arial" pitchFamily="2"/>
              </a:rPr>
              <a:t> ed alla sua </a:t>
            </a:r>
            <a:r>
              <a:rPr lang="it-IT" sz="2400">
                <a:latin typeface="Arial" pitchFamily="18"/>
                <a:cs typeface="Arial" pitchFamily="2"/>
                <a:hlinkClick r:id="rId12"/>
              </a:rPr>
              <a:t>pentola a pressione</a:t>
            </a:r>
            <a:r>
              <a:rPr lang="it-IT" sz="2400">
                <a:latin typeface="Arial" pitchFamily="18"/>
                <a:cs typeface="Arial" pitchFamily="2"/>
              </a:rPr>
              <a:t> del </a:t>
            </a:r>
            <a:r>
              <a:rPr lang="it-IT" sz="2400">
                <a:latin typeface="Arial" pitchFamily="18"/>
                <a:cs typeface="Arial" pitchFamily="2"/>
                <a:hlinkClick r:id="rId13"/>
              </a:rPr>
              <a:t>1679</a:t>
            </a:r>
            <a:r>
              <a:rPr lang="it-IT" sz="2800">
                <a:latin typeface="Arial" pitchFamily="18"/>
                <a:cs typeface="Arial" pitchFamily="2"/>
              </a:rPr>
              <a:t> </a:t>
            </a:r>
          </a:p>
        </p:txBody>
      </p:sp>
      <p:sp>
        <p:nvSpPr>
          <p:cNvPr id="4" name="Rectangle 4"/>
          <p:cNvSpPr/>
          <p:nvPr/>
        </p:nvSpPr>
        <p:spPr>
          <a:xfrm>
            <a:off x="468360" y="1628639"/>
            <a:ext cx="8229240" cy="4525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name="page53">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7059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l">
              <a:buNone/>
            </a:pPr>
            <a:endParaRPr lang="it-IT"/>
          </a:p>
        </p:txBody>
      </p:sp>
      <p:sp>
        <p:nvSpPr>
          <p:cNvPr id="3" name="Rectangle 3"/>
          <p:cNvSpPr txBox="1">
            <a:spLocks noGrp="1"/>
          </p:cNvSpPr>
          <p:nvPr>
            <p:ph type="body" idx="4294967295"/>
          </p:nvPr>
        </p:nvSpPr>
        <p:spPr>
          <a:xfrm>
            <a:off x="457200" y="1052640"/>
            <a:ext cx="8229240" cy="50731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lnSpc>
                <a:spcPct val="80000"/>
              </a:lnSpc>
              <a:spcBef>
                <a:spcPts val="638"/>
              </a:spcBef>
              <a:spcAft>
                <a:spcPts val="0"/>
              </a:spcAft>
              <a:buNone/>
            </a:pPr>
            <a:r>
              <a:rPr lang="it-IT" sz="2400">
                <a:latin typeface="Arial" pitchFamily="18"/>
                <a:cs typeface="Arial" pitchFamily="2"/>
              </a:rPr>
              <a:t>Il primo esempio di applicazione industriale di questo concetto è la </a:t>
            </a:r>
            <a:r>
              <a:rPr lang="it-IT" sz="2400">
                <a:latin typeface="Arial" pitchFamily="18"/>
                <a:cs typeface="Arial" pitchFamily="2"/>
                <a:hlinkClick r:id="rId3"/>
              </a:rPr>
              <a:t>macchina di Newcomen</a:t>
            </a:r>
            <a:r>
              <a:rPr lang="it-IT" sz="2400">
                <a:latin typeface="Arial" pitchFamily="18"/>
                <a:cs typeface="Arial" pitchFamily="2"/>
              </a:rPr>
              <a:t>, del </a:t>
            </a:r>
            <a:r>
              <a:rPr lang="it-IT" sz="2400">
                <a:latin typeface="Arial" pitchFamily="18"/>
                <a:cs typeface="Arial" pitchFamily="2"/>
                <a:hlinkClick r:id="rId4"/>
              </a:rPr>
              <a:t>1705</a:t>
            </a:r>
            <a:r>
              <a:rPr lang="it-IT" sz="2400">
                <a:latin typeface="Arial" pitchFamily="18"/>
                <a:cs typeface="Arial" pitchFamily="2"/>
              </a:rPr>
              <a:t>, che era però grande, poco potente e costosa, quindi anch'essa veniva in genere usata solo per l'estrazione di acqua dalle miniere</a:t>
            </a:r>
          </a:p>
          <a:p>
            <a:pPr marL="0" lvl="0" indent="0">
              <a:lnSpc>
                <a:spcPct val="80000"/>
              </a:lnSpc>
              <a:spcBef>
                <a:spcPts val="638"/>
              </a:spcBef>
              <a:spcAft>
                <a:spcPts val="0"/>
              </a:spcAft>
              <a:buNone/>
            </a:pPr>
            <a:endParaRPr lang="it-IT" sz="2400">
              <a:latin typeface="Arial" pitchFamily="18"/>
              <a:cs typeface="Arial" pitchFamily="2"/>
            </a:endParaRPr>
          </a:p>
          <a:p>
            <a:pPr marL="0" lvl="0" indent="0">
              <a:lnSpc>
                <a:spcPct val="80000"/>
              </a:lnSpc>
              <a:spcBef>
                <a:spcPts val="638"/>
              </a:spcBef>
              <a:spcAft>
                <a:spcPts val="0"/>
              </a:spcAft>
              <a:buNone/>
            </a:pPr>
            <a:r>
              <a:rPr lang="it-IT" sz="2400">
                <a:latin typeface="Arial" pitchFamily="18"/>
                <a:cs typeface="Arial" pitchFamily="2"/>
              </a:rPr>
              <a:t>Solo più tardi però, grazie all'invenzione del condensatore esterno, della distribuzione a cassetti e del </a:t>
            </a:r>
            <a:r>
              <a:rPr lang="it-IT" sz="2400">
                <a:latin typeface="Arial" pitchFamily="18"/>
                <a:cs typeface="Arial" pitchFamily="2"/>
                <a:hlinkClick r:id="rId5"/>
              </a:rPr>
              <a:t>meccanismo biella-manovella</a:t>
            </a:r>
            <a:r>
              <a:rPr lang="it-IT" sz="2400">
                <a:latin typeface="Arial" pitchFamily="18"/>
                <a:cs typeface="Arial" pitchFamily="2"/>
              </a:rPr>
              <a:t> (che consentiva di creare un movimento rotatorio anziché solo alternativo come fino allora), tutte attribuite a </a:t>
            </a:r>
            <a:r>
              <a:rPr lang="it-IT" sz="2400" b="1">
                <a:latin typeface="Arial" pitchFamily="18"/>
                <a:cs typeface="Arial" pitchFamily="2"/>
                <a:hlinkClick r:id="rId6"/>
              </a:rPr>
              <a:t>James Watt</a:t>
            </a:r>
            <a:r>
              <a:rPr lang="it-IT" sz="2400">
                <a:latin typeface="Arial" pitchFamily="18"/>
                <a:cs typeface="Arial" pitchFamily="2"/>
              </a:rPr>
              <a:t> a partire dal </a:t>
            </a:r>
            <a:r>
              <a:rPr lang="it-IT" sz="2400">
                <a:latin typeface="Arial" pitchFamily="18"/>
                <a:cs typeface="Arial" pitchFamily="2"/>
                <a:hlinkClick r:id="rId7"/>
              </a:rPr>
              <a:t>1765</a:t>
            </a:r>
            <a:r>
              <a:rPr lang="it-IT" sz="2400">
                <a:latin typeface="Arial" pitchFamily="18"/>
                <a:cs typeface="Arial" pitchFamily="2"/>
              </a:rPr>
              <a:t>, si è potuti passare da applicazioni sporadiche ad un utilizzo generalizzato nei trasporti e nelle industrie. La macchina di Watt riduceva costi, dimensioni e consumi, e aumentava la </a:t>
            </a:r>
            <a:r>
              <a:rPr lang="it-IT" sz="2400">
                <a:latin typeface="Arial" pitchFamily="18"/>
                <a:cs typeface="Arial" pitchFamily="2"/>
                <a:hlinkClick r:id="rId8"/>
              </a:rPr>
              <a:t>potenza</a:t>
            </a:r>
            <a:r>
              <a:rPr lang="it-IT" sz="2400">
                <a:latin typeface="Arial" pitchFamily="18"/>
                <a:cs typeface="Arial" pitchFamily="2"/>
              </a:rPr>
              <a:t> disponibile. Dal primo modello con 4,4 </a:t>
            </a:r>
            <a:r>
              <a:rPr lang="it-IT" sz="2400">
                <a:latin typeface="Arial" pitchFamily="18"/>
                <a:cs typeface="Arial" pitchFamily="2"/>
                <a:hlinkClick r:id="rId9"/>
              </a:rPr>
              <a:t>k</a:t>
            </a:r>
            <a:r>
              <a:rPr lang="it-IT" sz="2400">
                <a:latin typeface="Arial" pitchFamily="18"/>
                <a:cs typeface="Arial" pitchFamily="2"/>
                <a:hlinkClick r:id="rId10"/>
              </a:rPr>
              <a:t>W</a:t>
            </a:r>
            <a:r>
              <a:rPr lang="it-IT" sz="2400">
                <a:latin typeface="Arial" pitchFamily="18"/>
                <a:cs typeface="Arial" pitchFamily="2"/>
              </a:rPr>
              <a:t> si è passati in meno di 20 anni a locomotive da 0.4 </a:t>
            </a:r>
            <a:r>
              <a:rPr lang="it-IT" sz="2400">
                <a:latin typeface="Arial" pitchFamily="18"/>
                <a:cs typeface="Arial" pitchFamily="2"/>
                <a:hlinkClick r:id="rId11"/>
              </a:rPr>
              <a:t>M</a:t>
            </a:r>
            <a:r>
              <a:rPr lang="it-IT" sz="2400">
                <a:latin typeface="Arial" pitchFamily="18"/>
                <a:cs typeface="Arial" pitchFamily="2"/>
              </a:rPr>
              <a:t>W.</a:t>
            </a:r>
          </a:p>
          <a:p>
            <a:pPr marL="0" lvl="0" indent="0">
              <a:lnSpc>
                <a:spcPct val="80000"/>
              </a:lnSpc>
              <a:spcBef>
                <a:spcPts val="638"/>
              </a:spcBef>
              <a:spcAft>
                <a:spcPts val="0"/>
              </a:spcAft>
              <a:buNone/>
            </a:pPr>
            <a:endParaRPr lang="it-IT" sz="240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name="La rivoluzione industriale">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t>La rivoluzione industriale</a:t>
            </a:r>
          </a:p>
        </p:txBody>
      </p:sp>
      <p:sp>
        <p:nvSpPr>
          <p:cNvPr id="3" name="Rectangle 3"/>
          <p:cNvSpPr txBox="1">
            <a:spLocks noGrp="1"/>
          </p:cNvSpPr>
          <p:nvPr>
            <p:ph type="body" idx="4294967295"/>
          </p:nvPr>
        </p:nvSpPr>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lnSpc>
                <a:spcPct val="80000"/>
              </a:lnSpc>
              <a:spcBef>
                <a:spcPts val="638"/>
              </a:spcBef>
              <a:spcAft>
                <a:spcPts val="0"/>
              </a:spcAft>
              <a:buChar char="•"/>
            </a:pPr>
            <a:r>
              <a:rPr lang="it-IT" sz="2400">
                <a:latin typeface="Arial" pitchFamily="18"/>
                <a:cs typeface="Arial" pitchFamily="2"/>
              </a:rPr>
              <a:t>Lo sviluppo del motore a vapore ha facilitato l'estrazione ed il trasporto del carbone, che a sua volta ha aumentato le potenzialità del motore a vapore.</a:t>
            </a:r>
          </a:p>
          <a:p>
            <a:pPr marL="0" lvl="0" indent="0">
              <a:lnSpc>
                <a:spcPct val="80000"/>
              </a:lnSpc>
              <a:spcBef>
                <a:spcPts val="638"/>
              </a:spcBef>
              <a:spcAft>
                <a:spcPts val="0"/>
              </a:spcAft>
              <a:buChar char="•"/>
            </a:pPr>
            <a:r>
              <a:rPr lang="it-IT" sz="2400">
                <a:latin typeface="Arial" pitchFamily="18"/>
                <a:cs typeface="Arial" pitchFamily="2"/>
              </a:rPr>
              <a:t>La seconda applicazione del motore a vapore fu muovere il </a:t>
            </a:r>
            <a:r>
              <a:rPr lang="it-IT" sz="2400">
                <a:latin typeface="Arial" pitchFamily="18"/>
                <a:cs typeface="Arial" pitchFamily="2"/>
                <a:hlinkClick r:id="rId3"/>
              </a:rPr>
              <a:t>mantice</a:t>
            </a:r>
            <a:r>
              <a:rPr lang="it-IT" sz="2400">
                <a:latin typeface="Arial" pitchFamily="18"/>
                <a:cs typeface="Arial" pitchFamily="2"/>
              </a:rPr>
              <a:t> nelle </a:t>
            </a:r>
            <a:r>
              <a:rPr lang="it-IT" sz="2400">
                <a:latin typeface="Arial" pitchFamily="18"/>
                <a:cs typeface="Arial" pitchFamily="2"/>
                <a:hlinkClick r:id="rId4"/>
              </a:rPr>
              <a:t>fonderie</a:t>
            </a:r>
            <a:r>
              <a:rPr lang="it-IT" sz="2400">
                <a:latin typeface="Arial" pitchFamily="18"/>
                <a:cs typeface="Arial" pitchFamily="2"/>
              </a:rPr>
              <a:t> nel </a:t>
            </a:r>
            <a:r>
              <a:rPr lang="it-IT" sz="2400">
                <a:latin typeface="Arial" pitchFamily="18"/>
                <a:cs typeface="Arial" pitchFamily="2"/>
                <a:hlinkClick r:id="rId5"/>
              </a:rPr>
              <a:t>1776</a:t>
            </a:r>
            <a:r>
              <a:rPr lang="it-IT" sz="2400">
                <a:latin typeface="Arial" pitchFamily="18"/>
                <a:cs typeface="Arial" pitchFamily="2"/>
              </a:rPr>
              <a:t>, mentre dal </a:t>
            </a:r>
            <a:r>
              <a:rPr lang="it-IT" sz="2400">
                <a:latin typeface="Arial" pitchFamily="18"/>
                <a:cs typeface="Arial" pitchFamily="2"/>
                <a:hlinkClick r:id="rId6"/>
              </a:rPr>
              <a:t>1787</a:t>
            </a:r>
            <a:r>
              <a:rPr lang="it-IT" sz="2400">
                <a:latin typeface="Arial" pitchFamily="18"/>
                <a:cs typeface="Arial" pitchFamily="2"/>
              </a:rPr>
              <a:t> esso fu usato anche nelle cotonerie </a:t>
            </a:r>
            <a:r>
              <a:rPr lang="it-IT" sz="2400" b="1">
                <a:latin typeface="Arial" pitchFamily="18"/>
                <a:cs typeface="Arial" pitchFamily="2"/>
              </a:rPr>
              <a:t>per filare</a:t>
            </a:r>
            <a:r>
              <a:rPr lang="it-IT" sz="2400">
                <a:latin typeface="Arial" pitchFamily="18"/>
                <a:cs typeface="Arial" pitchFamily="2"/>
              </a:rPr>
              <a:t>.</a:t>
            </a:r>
          </a:p>
          <a:p>
            <a:pPr marL="0" lvl="0" indent="0">
              <a:lnSpc>
                <a:spcPct val="80000"/>
              </a:lnSpc>
              <a:spcBef>
                <a:spcPts val="638"/>
              </a:spcBef>
              <a:spcAft>
                <a:spcPts val="0"/>
              </a:spcAft>
              <a:buChar char="•"/>
            </a:pPr>
            <a:r>
              <a:rPr lang="it-IT" sz="2400">
                <a:latin typeface="Arial" pitchFamily="18"/>
                <a:cs typeface="Arial" pitchFamily="2"/>
              </a:rPr>
              <a:t>L'incidenza del motore a vapore è evidente: la produzione mondiale di carbone in 50 anni crebbe di un fattore 10; quella del ferro quasi di 20 volte..</a:t>
            </a:r>
          </a:p>
          <a:p>
            <a:pPr marL="0" lvl="0" indent="0">
              <a:lnSpc>
                <a:spcPct val="80000"/>
              </a:lnSpc>
              <a:spcBef>
                <a:spcPts val="638"/>
              </a:spcBef>
              <a:spcAft>
                <a:spcPts val="0"/>
              </a:spcAft>
              <a:buChar char="•"/>
            </a:pPr>
            <a:r>
              <a:rPr lang="it-IT" sz="2400">
                <a:latin typeface="Arial" pitchFamily="18"/>
                <a:cs typeface="Arial" pitchFamily="2"/>
              </a:rPr>
              <a:t>Nel </a:t>
            </a:r>
            <a:r>
              <a:rPr lang="it-IT" sz="2400">
                <a:latin typeface="Arial" pitchFamily="18"/>
                <a:cs typeface="Arial" pitchFamily="2"/>
                <a:hlinkClick r:id="rId7"/>
              </a:rPr>
              <a:t>1830</a:t>
            </a:r>
            <a:r>
              <a:rPr lang="it-IT" sz="2400">
                <a:latin typeface="Arial" pitchFamily="18"/>
                <a:cs typeface="Arial" pitchFamily="2"/>
              </a:rPr>
              <a:t> vi erano 15.000 motori a vapore in Inghilterra, tra cui 315 </a:t>
            </a:r>
            <a:r>
              <a:rPr lang="it-IT" sz="2400">
                <a:latin typeface="Arial" pitchFamily="18"/>
                <a:cs typeface="Arial" pitchFamily="2"/>
                <a:hlinkClick r:id="rId8"/>
              </a:rPr>
              <a:t>piroscafi</a:t>
            </a:r>
            <a:r>
              <a:rPr lang="it-IT" sz="2400">
                <a:latin typeface="Arial" pitchFamily="18"/>
                <a:cs typeface="Arial" pitchFamily="2"/>
              </a:rPr>
              <a:t>.</a:t>
            </a:r>
          </a:p>
          <a:p>
            <a:pPr marL="0" lvl="0" indent="0">
              <a:lnSpc>
                <a:spcPct val="80000"/>
              </a:lnSpc>
              <a:spcBef>
                <a:spcPts val="638"/>
              </a:spcBef>
              <a:spcAft>
                <a:spcPts val="0"/>
              </a:spcAft>
              <a:buChar char="•"/>
            </a:pPr>
            <a:r>
              <a:rPr lang="it-IT" sz="2400">
                <a:latin typeface="Arial" pitchFamily="18"/>
                <a:cs typeface="Arial" pitchFamily="2"/>
              </a:rPr>
              <a:t>Dal </a:t>
            </a:r>
            <a:r>
              <a:rPr lang="it-IT" sz="2400">
                <a:latin typeface="Arial" pitchFamily="18"/>
                <a:cs typeface="Arial" pitchFamily="2"/>
                <a:hlinkClick r:id="rId9"/>
              </a:rPr>
              <a:t>1860</a:t>
            </a:r>
            <a:r>
              <a:rPr lang="it-IT" sz="2400">
                <a:latin typeface="Arial" pitchFamily="18"/>
                <a:cs typeface="Arial" pitchFamily="2"/>
              </a:rPr>
              <a:t> uno scienziato francese, </a:t>
            </a:r>
            <a:r>
              <a:rPr lang="it-IT" sz="2400">
                <a:latin typeface="Arial" pitchFamily="18"/>
                <a:cs typeface="Arial" pitchFamily="2"/>
                <a:hlinkClick r:id="rId10"/>
              </a:rPr>
              <a:t>Augustin Mouchot</a:t>
            </a:r>
            <a:r>
              <a:rPr lang="it-IT" sz="2400">
                <a:latin typeface="Arial" pitchFamily="18"/>
                <a:cs typeface="Arial" pitchFamily="2"/>
              </a:rPr>
              <a:t>, iniziò a studiare vari modi, utilizzando l'</a:t>
            </a:r>
            <a:r>
              <a:rPr lang="it-IT" sz="2400">
                <a:latin typeface="Arial" pitchFamily="18"/>
                <a:cs typeface="Arial" pitchFamily="2"/>
                <a:hlinkClick r:id="rId11"/>
              </a:rPr>
              <a:t>energia solare</a:t>
            </a:r>
            <a:r>
              <a:rPr lang="it-IT" sz="2400">
                <a:latin typeface="Arial" pitchFamily="18"/>
                <a:cs typeface="Arial" pitchFamily="2"/>
              </a:rPr>
              <a:t>, per alimentare i motori a vapore.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Che cosa tratta il corso">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777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3200" b="1"/>
              <a:t>Che cosa tratta il corso</a:t>
            </a:r>
          </a:p>
        </p:txBody>
      </p:sp>
      <p:sp>
        <p:nvSpPr>
          <p:cNvPr id="3" name="Segnaposto contenuto 1"/>
          <p:cNvSpPr txBox="1">
            <a:spLocks noGrp="1"/>
          </p:cNvSpPr>
          <p:nvPr>
            <p:ph type="body" idx="4294967295"/>
          </p:nvPr>
        </p:nvSpPr>
        <p:spPr>
          <a:xfrm>
            <a:off x="457200" y="1052640"/>
            <a:ext cx="8229240" cy="55447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spcBef>
                <a:spcPts val="638"/>
              </a:spcBef>
              <a:spcAft>
                <a:spcPts val="0"/>
              </a:spcAft>
              <a:buNone/>
            </a:pPr>
            <a:r>
              <a:rPr lang="it-IT" sz="2800" dirty="0">
                <a:latin typeface="Arial" pitchFamily="18"/>
                <a:cs typeface="Arial" pitchFamily="2"/>
              </a:rPr>
              <a:t>!!! </a:t>
            </a:r>
            <a:r>
              <a:rPr lang="it-IT" sz="2800" b="1" dirty="0">
                <a:latin typeface="Arial" pitchFamily="18"/>
                <a:cs typeface="Arial" pitchFamily="2"/>
              </a:rPr>
              <a:t>Non è la storia di una macchina</a:t>
            </a:r>
            <a:r>
              <a:rPr lang="it-IT" sz="2800" dirty="0">
                <a:latin typeface="Arial" pitchFamily="18"/>
                <a:cs typeface="Arial" pitchFamily="2"/>
              </a:rPr>
              <a:t>,</a:t>
            </a:r>
          </a:p>
          <a:p>
            <a:pPr marL="0" lvl="0" indent="0">
              <a:spcBef>
                <a:spcPts val="638"/>
              </a:spcBef>
              <a:spcAft>
                <a:spcPts val="0"/>
              </a:spcAft>
              <a:buNone/>
            </a:pPr>
            <a:r>
              <a:rPr lang="it-IT" sz="2800" dirty="0">
                <a:latin typeface="Arial" pitchFamily="18"/>
                <a:cs typeface="Arial" pitchFamily="2"/>
              </a:rPr>
              <a:t>ma è la storia di una disciplina scientifica emersa da un intreccio fecondo di tentativi di risolvere problemi (scientifici, economici, amministrativi) cui hanno partecipato numerose discipline:</a:t>
            </a:r>
          </a:p>
          <a:p>
            <a:pPr marL="0" lvl="0" indent="0">
              <a:spcBef>
                <a:spcPts val="638"/>
              </a:spcBef>
              <a:spcAft>
                <a:spcPts val="0"/>
              </a:spcAft>
              <a:buNone/>
            </a:pPr>
            <a:r>
              <a:rPr lang="it-IT" sz="2800" dirty="0">
                <a:latin typeface="Arial" pitchFamily="18"/>
                <a:cs typeface="Arial" pitchFamily="2"/>
              </a:rPr>
              <a:t>matematica, filosofia, linguistica, fisica, economia, ingegneria, astronomia, geografia.</a:t>
            </a:r>
          </a:p>
          <a:p>
            <a:pPr marL="0" lvl="0" indent="0">
              <a:spcBef>
                <a:spcPts val="638"/>
              </a:spcBef>
              <a:spcAft>
                <a:spcPts val="0"/>
              </a:spcAft>
              <a:buNone/>
            </a:pPr>
            <a:endParaRPr lang="it-IT" sz="1000" dirty="0">
              <a:latin typeface="Arial" pitchFamily="18"/>
              <a:cs typeface="Arial" pitchFamily="2"/>
            </a:endParaRPr>
          </a:p>
          <a:p>
            <a:pPr marL="0" lvl="0" indent="0">
              <a:spcBef>
                <a:spcPts val="638"/>
              </a:spcBef>
              <a:spcAft>
                <a:spcPts val="0"/>
              </a:spcAft>
              <a:buNone/>
            </a:pPr>
            <a:r>
              <a:rPr lang="it-IT" sz="2800" b="1" dirty="0">
                <a:latin typeface="Arial" pitchFamily="18"/>
                <a:cs typeface="Arial" pitchFamily="2"/>
              </a:rPr>
              <a:t>Informatica disciplina globale</a:t>
            </a:r>
            <a:r>
              <a:rPr lang="it-IT" sz="2800" dirty="0">
                <a:latin typeface="Arial" pitchFamily="18"/>
                <a:cs typeface="Arial" pitchFamily="2"/>
              </a:rPr>
              <a:t> (italiano, matematica, filosofia)!!! </a:t>
            </a:r>
            <a:endParaRPr lang="it-IT" sz="10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name="Storia dell’informatica: per anticipare">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68360" y="260280"/>
            <a:ext cx="8229240" cy="56160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400" b="1">
                <a:latin typeface="Comic Sans MS" pitchFamily="66"/>
              </a:rPr>
              <a:t>Storia dell’informatica: per anticipare</a:t>
            </a:r>
          </a:p>
        </p:txBody>
      </p:sp>
      <p:sp>
        <p:nvSpPr>
          <p:cNvPr id="3" name="Rectangle 3"/>
          <p:cNvSpPr txBox="1">
            <a:spLocks noGrp="1"/>
          </p:cNvSpPr>
          <p:nvPr>
            <p:ph type="body" idx="4294967295"/>
          </p:nvPr>
        </p:nvSpPr>
        <p:spPr>
          <a:xfrm>
            <a:off x="0" y="981000"/>
            <a:ext cx="9143640" cy="587664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lgn="ctr" hangingPunct="1">
              <a:lnSpc>
                <a:spcPct val="90000"/>
              </a:lnSpc>
              <a:spcBef>
                <a:spcPts val="638"/>
              </a:spcBef>
              <a:spcAft>
                <a:spcPts val="0"/>
              </a:spcAft>
              <a:buNone/>
            </a:pPr>
            <a:r>
              <a:rPr lang="it-IT" sz="2400" b="1" dirty="0">
                <a:latin typeface="Arial" pitchFamily="18"/>
                <a:cs typeface="Arial" pitchFamily="2"/>
              </a:rPr>
              <a:t>Leibniz</a:t>
            </a:r>
          </a:p>
          <a:p>
            <a:pPr marL="0" lvl="0" indent="0" algn="ctr" hangingPunct="1">
              <a:lnSpc>
                <a:spcPct val="90000"/>
              </a:lnSpc>
              <a:spcBef>
                <a:spcPts val="638"/>
              </a:spcBef>
              <a:spcAft>
                <a:spcPts val="0"/>
              </a:spcAft>
              <a:buNone/>
            </a:pPr>
            <a:endParaRPr lang="it-IT" dirty="0">
              <a:latin typeface="Arial" pitchFamily="18"/>
              <a:cs typeface="Arial" pitchFamily="2"/>
            </a:endParaRPr>
          </a:p>
          <a:p>
            <a:pPr marL="0" lvl="0" indent="0" algn="ctr" hangingPunct="1">
              <a:lnSpc>
                <a:spcPct val="90000"/>
              </a:lnSpc>
              <a:spcBef>
                <a:spcPts val="638"/>
              </a:spcBef>
              <a:spcAft>
                <a:spcPts val="0"/>
              </a:spcAft>
              <a:buNone/>
            </a:pPr>
            <a:endParaRPr lang="it-IT" sz="1200" dirty="0">
              <a:latin typeface="Arial" pitchFamily="18"/>
              <a:cs typeface="Arial" pitchFamily="2"/>
            </a:endParaRPr>
          </a:p>
          <a:p>
            <a:pPr marL="0" lvl="0" indent="0" hangingPunct="1">
              <a:lnSpc>
                <a:spcPct val="90000"/>
              </a:lnSpc>
              <a:spcBef>
                <a:spcPts val="638"/>
              </a:spcBef>
              <a:spcAft>
                <a:spcPts val="0"/>
              </a:spcAft>
              <a:buNone/>
            </a:pPr>
            <a:r>
              <a:rPr lang="it-IT" sz="2400" b="1" u="sng" dirty="0">
                <a:latin typeface="Arial" pitchFamily="18"/>
                <a:cs typeface="Arial" pitchFamily="2"/>
              </a:rPr>
              <a:t>Matematica</a:t>
            </a:r>
            <a:r>
              <a:rPr lang="it-IT" sz="2400" dirty="0">
                <a:latin typeface="Arial" pitchFamily="18"/>
                <a:cs typeface="Arial" pitchFamily="2"/>
              </a:rPr>
              <a:t>	    </a:t>
            </a:r>
            <a:r>
              <a:rPr lang="it-IT" sz="2400" b="1" u="sng" dirty="0">
                <a:latin typeface="Arial" pitchFamily="18"/>
                <a:cs typeface="Arial" pitchFamily="2"/>
              </a:rPr>
              <a:t>Macchine</a:t>
            </a:r>
            <a:r>
              <a:rPr lang="it-IT" sz="2400" dirty="0">
                <a:latin typeface="Arial" pitchFamily="18"/>
                <a:cs typeface="Arial" pitchFamily="2"/>
              </a:rPr>
              <a:t>		</a:t>
            </a:r>
            <a:r>
              <a:rPr lang="it-IT" sz="2400" b="1" u="sng" dirty="0">
                <a:latin typeface="Arial" pitchFamily="18"/>
                <a:cs typeface="Arial" pitchFamily="2"/>
              </a:rPr>
              <a:t>Logica</a:t>
            </a:r>
            <a:r>
              <a:rPr lang="it-IT" sz="2400" dirty="0">
                <a:latin typeface="Arial" pitchFamily="18"/>
                <a:cs typeface="Arial" pitchFamily="2"/>
              </a:rPr>
              <a:t>	 </a:t>
            </a:r>
            <a:r>
              <a:rPr lang="it-IT" sz="2400" b="1" u="sng" dirty="0">
                <a:latin typeface="Arial" pitchFamily="18"/>
                <a:cs typeface="Arial" pitchFamily="2"/>
              </a:rPr>
              <a:t>Applicazioni</a:t>
            </a:r>
          </a:p>
          <a:p>
            <a:pPr marL="0" lvl="0" indent="0" hangingPunct="1">
              <a:lnSpc>
                <a:spcPct val="90000"/>
              </a:lnSpc>
              <a:spcBef>
                <a:spcPts val="638"/>
              </a:spcBef>
              <a:spcAft>
                <a:spcPts val="0"/>
              </a:spcAft>
              <a:buNone/>
            </a:pPr>
            <a:r>
              <a:rPr lang="it-IT" sz="2400" dirty="0">
                <a:latin typeface="Arial" pitchFamily="18"/>
                <a:cs typeface="Arial" pitchFamily="2"/>
              </a:rPr>
              <a:t>combinatoria	    orologi		filosofia	 Astronomia</a:t>
            </a:r>
          </a:p>
          <a:p>
            <a:pPr marL="0" lvl="0" indent="0" hangingPunct="1">
              <a:lnSpc>
                <a:spcPct val="90000"/>
              </a:lnSpc>
              <a:spcBef>
                <a:spcPts val="638"/>
              </a:spcBef>
              <a:spcAft>
                <a:spcPts val="0"/>
              </a:spcAft>
              <a:buNone/>
            </a:pPr>
            <a:r>
              <a:rPr lang="it-IT" sz="2400" dirty="0">
                <a:latin typeface="Arial" pitchFamily="18"/>
                <a:cs typeface="Arial" pitchFamily="2"/>
              </a:rPr>
              <a:t>Equazioni	    </a:t>
            </a:r>
            <a:r>
              <a:rPr lang="it-IT" sz="2400" dirty="0" smtClean="0">
                <a:latin typeface="Arial" pitchFamily="18"/>
                <a:cs typeface="Arial" pitchFamily="2"/>
              </a:rPr>
              <a:t>automi</a:t>
            </a:r>
            <a:r>
              <a:rPr lang="it-IT" sz="2400" dirty="0">
                <a:latin typeface="Arial" pitchFamily="18"/>
                <a:cs typeface="Arial" pitchFamily="2"/>
              </a:rPr>
              <a:t>		Boole		 Esplorazioni</a:t>
            </a:r>
          </a:p>
          <a:p>
            <a:pPr marL="0" lvl="0" indent="0" hangingPunct="1">
              <a:lnSpc>
                <a:spcPct val="90000"/>
              </a:lnSpc>
              <a:spcBef>
                <a:spcPts val="638"/>
              </a:spcBef>
              <a:spcAft>
                <a:spcPts val="0"/>
              </a:spcAft>
              <a:buNone/>
            </a:pPr>
            <a:r>
              <a:rPr lang="it-IT" sz="2400" dirty="0">
                <a:latin typeface="Arial" pitchFamily="18"/>
                <a:cs typeface="Arial" pitchFamily="2"/>
              </a:rPr>
              <a:t>2^, 3^, 4^	    </a:t>
            </a:r>
            <a:r>
              <a:rPr lang="it-IT" sz="2400" dirty="0" smtClean="0">
                <a:latin typeface="Arial" pitchFamily="18"/>
                <a:cs typeface="Arial" pitchFamily="2"/>
              </a:rPr>
              <a:t>telai</a:t>
            </a:r>
            <a:r>
              <a:rPr lang="it-IT" sz="2400" dirty="0">
                <a:latin typeface="Arial" pitchFamily="18"/>
                <a:cs typeface="Arial" pitchFamily="2"/>
              </a:rPr>
              <a:t>		</a:t>
            </a:r>
            <a:r>
              <a:rPr lang="it-IT" sz="2400" dirty="0" smtClean="0">
                <a:latin typeface="Arial" pitchFamily="18"/>
                <a:cs typeface="Arial" pitchFamily="2"/>
              </a:rPr>
              <a:t>	Frege</a:t>
            </a:r>
            <a:r>
              <a:rPr lang="it-IT" sz="2400" dirty="0">
                <a:latin typeface="Arial" pitchFamily="18"/>
                <a:cs typeface="Arial" pitchFamily="2"/>
              </a:rPr>
              <a:t>		 Tavole</a:t>
            </a:r>
          </a:p>
          <a:p>
            <a:pPr marL="0" lvl="0" indent="0" hangingPunct="1">
              <a:lnSpc>
                <a:spcPct val="90000"/>
              </a:lnSpc>
              <a:spcBef>
                <a:spcPts val="638"/>
              </a:spcBef>
              <a:spcAft>
                <a:spcPts val="0"/>
              </a:spcAft>
              <a:buNone/>
            </a:pPr>
            <a:r>
              <a:rPr lang="it-IT" sz="2400" dirty="0">
                <a:latin typeface="Arial" pitchFamily="18"/>
                <a:cs typeface="Arial" pitchFamily="2"/>
              </a:rPr>
              <a:t>Logaritmi	    </a:t>
            </a:r>
            <a:r>
              <a:rPr lang="it-IT" sz="2400" dirty="0" smtClean="0">
                <a:latin typeface="Arial" pitchFamily="18"/>
                <a:cs typeface="Arial" pitchFamily="2"/>
              </a:rPr>
              <a:t>Babbage</a:t>
            </a:r>
            <a:r>
              <a:rPr lang="it-IT" sz="2400" dirty="0">
                <a:latin typeface="Arial" pitchFamily="18"/>
                <a:cs typeface="Arial" pitchFamily="2"/>
              </a:rPr>
              <a:t>	</a:t>
            </a:r>
            <a:r>
              <a:rPr lang="it-IT" sz="2400" dirty="0" smtClean="0">
                <a:latin typeface="Arial" pitchFamily="18"/>
                <a:cs typeface="Arial" pitchFamily="2"/>
              </a:rPr>
              <a:t>	Hilbert</a:t>
            </a:r>
            <a:r>
              <a:rPr lang="it-IT" sz="2400" dirty="0">
                <a:latin typeface="Arial" pitchFamily="18"/>
                <a:cs typeface="Arial" pitchFamily="2"/>
              </a:rPr>
              <a:t>		 Burocrazia</a:t>
            </a:r>
          </a:p>
          <a:p>
            <a:pPr marL="0" lvl="0" indent="0" hangingPunct="1">
              <a:lnSpc>
                <a:spcPct val="90000"/>
              </a:lnSpc>
              <a:spcBef>
                <a:spcPts val="638"/>
              </a:spcBef>
              <a:spcAft>
                <a:spcPts val="0"/>
              </a:spcAft>
              <a:buNone/>
            </a:pPr>
            <a:r>
              <a:rPr lang="it-IT" sz="2400" dirty="0">
                <a:latin typeface="Arial" pitchFamily="18"/>
                <a:cs typeface="Arial" pitchFamily="2"/>
              </a:rPr>
              <a:t>Analisi </a:t>
            </a:r>
            <a:r>
              <a:rPr lang="it-IT" sz="2400" dirty="0" err="1">
                <a:latin typeface="Arial" pitchFamily="18"/>
                <a:cs typeface="Arial" pitchFamily="2"/>
              </a:rPr>
              <a:t>num</a:t>
            </a:r>
            <a:r>
              <a:rPr lang="it-IT" sz="2400" dirty="0">
                <a:latin typeface="Arial" pitchFamily="18"/>
                <a:cs typeface="Arial" pitchFamily="2"/>
              </a:rPr>
              <a:t>.    </a:t>
            </a:r>
            <a:r>
              <a:rPr lang="it-IT" sz="2400" dirty="0" smtClean="0">
                <a:latin typeface="Arial" pitchFamily="18"/>
                <a:cs typeface="Arial" pitchFamily="2"/>
              </a:rPr>
              <a:t>  Hollerith</a:t>
            </a:r>
            <a:r>
              <a:rPr lang="it-IT" sz="2400" dirty="0">
                <a:latin typeface="Arial" pitchFamily="18"/>
                <a:cs typeface="Arial" pitchFamily="2"/>
              </a:rPr>
              <a:t>	</a:t>
            </a:r>
            <a:r>
              <a:rPr lang="it-IT" sz="2400" dirty="0" smtClean="0">
                <a:latin typeface="Arial" pitchFamily="18"/>
                <a:cs typeface="Arial" pitchFamily="2"/>
              </a:rPr>
              <a:t>	</a:t>
            </a:r>
            <a:r>
              <a:rPr lang="it-IT" sz="2400" dirty="0" err="1" smtClean="0">
                <a:latin typeface="Arial" pitchFamily="18"/>
                <a:cs typeface="Arial" pitchFamily="2"/>
              </a:rPr>
              <a:t>Goedel</a:t>
            </a:r>
            <a:r>
              <a:rPr lang="it-IT" sz="2400" dirty="0" smtClean="0">
                <a:latin typeface="Arial" pitchFamily="18"/>
                <a:cs typeface="Arial" pitchFamily="2"/>
              </a:rPr>
              <a:t> </a:t>
            </a:r>
            <a:r>
              <a:rPr lang="it-IT" sz="2400" dirty="0">
                <a:latin typeface="Arial" pitchFamily="18"/>
                <a:cs typeface="Arial" pitchFamily="2"/>
              </a:rPr>
              <a:t>	 Balistica</a:t>
            </a:r>
          </a:p>
          <a:p>
            <a:pPr marL="0" lvl="0" indent="0" hangingPunct="1">
              <a:lnSpc>
                <a:spcPct val="90000"/>
              </a:lnSpc>
              <a:spcBef>
                <a:spcPts val="638"/>
              </a:spcBef>
              <a:spcAft>
                <a:spcPts val="0"/>
              </a:spcAft>
              <a:buNone/>
            </a:pPr>
            <a:endParaRPr lang="it-IT" sz="2400" dirty="0">
              <a:latin typeface="Arial" pitchFamily="18"/>
              <a:cs typeface="Arial" pitchFamily="2"/>
            </a:endParaRPr>
          </a:p>
          <a:p>
            <a:pPr marL="0" lvl="0" indent="0" hangingPunct="1">
              <a:lnSpc>
                <a:spcPct val="90000"/>
              </a:lnSpc>
              <a:spcBef>
                <a:spcPts val="638"/>
              </a:spcBef>
              <a:spcAft>
                <a:spcPts val="0"/>
              </a:spcAft>
              <a:buNone/>
            </a:pPr>
            <a:r>
              <a:rPr lang="it-IT" sz="2400" dirty="0">
                <a:latin typeface="Arial" pitchFamily="18"/>
                <a:cs typeface="Arial" pitchFamily="2"/>
              </a:rPr>
              <a:t>                                               </a:t>
            </a:r>
          </a:p>
          <a:p>
            <a:pPr marL="0" lvl="0" indent="0" algn="ctr" hangingPunct="1">
              <a:lnSpc>
                <a:spcPct val="90000"/>
              </a:lnSpc>
              <a:spcBef>
                <a:spcPts val="638"/>
              </a:spcBef>
              <a:spcAft>
                <a:spcPts val="0"/>
              </a:spcAft>
              <a:buNone/>
            </a:pPr>
            <a:r>
              <a:rPr lang="it-IT" sz="2400" b="1" dirty="0">
                <a:latin typeface="Arial" pitchFamily="18"/>
                <a:cs typeface="Arial" pitchFamily="2"/>
              </a:rPr>
              <a:t>La fusione di Turing (logica) e di Von Neumann (elettronica)</a:t>
            </a:r>
          </a:p>
          <a:p>
            <a:pPr marL="0" lvl="0" indent="0" algn="ctr" hangingPunct="1">
              <a:lnSpc>
                <a:spcPct val="90000"/>
              </a:lnSpc>
              <a:spcBef>
                <a:spcPts val="638"/>
              </a:spcBef>
              <a:spcAft>
                <a:spcPts val="0"/>
              </a:spcAft>
              <a:buNone/>
            </a:pPr>
            <a:endParaRPr lang="it-IT" sz="2400" b="1" dirty="0">
              <a:latin typeface="Arial" pitchFamily="18"/>
              <a:cs typeface="Arial" pitchFamily="2"/>
            </a:endParaRPr>
          </a:p>
          <a:p>
            <a:pPr marL="0" lvl="0" indent="0" algn="ctr" hangingPunct="1">
              <a:lnSpc>
                <a:spcPct val="90000"/>
              </a:lnSpc>
              <a:spcBef>
                <a:spcPts val="638"/>
              </a:spcBef>
              <a:spcAft>
                <a:spcPts val="0"/>
              </a:spcAft>
              <a:buNone/>
            </a:pPr>
            <a:r>
              <a:rPr lang="it-IT" sz="2400" b="1" dirty="0">
                <a:latin typeface="Arial" pitchFamily="18"/>
                <a:cs typeface="Arial" pitchFamily="2"/>
              </a:rPr>
              <a:t>Computer</a:t>
            </a:r>
          </a:p>
        </p:txBody>
      </p:sp>
      <p:sp>
        <p:nvSpPr>
          <p:cNvPr id="4" name="Line 4"/>
          <p:cNvSpPr/>
          <p:nvPr/>
        </p:nvSpPr>
        <p:spPr>
          <a:xfrm flipH="1">
            <a:off x="826920" y="1412640"/>
            <a:ext cx="3529080" cy="863640"/>
          </a:xfrm>
          <a:prstGeom prst="line">
            <a:avLst/>
          </a:prstGeom>
          <a:noFill/>
          <a:ln w="9360">
            <a:solidFill>
              <a:srgbClr val="000000"/>
            </a:solidFill>
            <a:prstDash val="solid"/>
            <a:round/>
            <a:tailEnd type="arrow"/>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
        <p:nvSpPr>
          <p:cNvPr id="5" name="Line 5"/>
          <p:cNvSpPr/>
          <p:nvPr/>
        </p:nvSpPr>
        <p:spPr>
          <a:xfrm flipH="1">
            <a:off x="2842920" y="1412640"/>
            <a:ext cx="1441440" cy="720720"/>
          </a:xfrm>
          <a:prstGeom prst="line">
            <a:avLst/>
          </a:prstGeom>
          <a:noFill/>
          <a:ln w="9360">
            <a:solidFill>
              <a:srgbClr val="000000"/>
            </a:solidFill>
            <a:prstDash val="solid"/>
            <a:round/>
            <a:tailEnd type="arrow"/>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
        <p:nvSpPr>
          <p:cNvPr id="6" name="Line 6"/>
          <p:cNvSpPr/>
          <p:nvPr/>
        </p:nvSpPr>
        <p:spPr>
          <a:xfrm>
            <a:off x="4284360" y="1341360"/>
            <a:ext cx="863640" cy="934920"/>
          </a:xfrm>
          <a:prstGeom prst="line">
            <a:avLst/>
          </a:prstGeom>
          <a:noFill/>
          <a:ln w="9360">
            <a:solidFill>
              <a:srgbClr val="000000"/>
            </a:solidFill>
            <a:prstDash val="solid"/>
            <a:round/>
            <a:tailEnd type="arrow"/>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
        <p:nvSpPr>
          <p:cNvPr id="7" name="Line 7"/>
          <p:cNvSpPr/>
          <p:nvPr/>
        </p:nvSpPr>
        <p:spPr>
          <a:xfrm>
            <a:off x="4284360" y="1412640"/>
            <a:ext cx="2951280" cy="863640"/>
          </a:xfrm>
          <a:prstGeom prst="line">
            <a:avLst/>
          </a:prstGeom>
          <a:noFill/>
          <a:ln w="9360">
            <a:solidFill>
              <a:srgbClr val="000000"/>
            </a:solidFill>
            <a:prstDash val="solid"/>
            <a:round/>
            <a:tailEnd type="arrow"/>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
        <p:nvSpPr>
          <p:cNvPr id="8" name="Line 8"/>
          <p:cNvSpPr/>
          <p:nvPr/>
        </p:nvSpPr>
        <p:spPr>
          <a:xfrm>
            <a:off x="826920" y="4221000"/>
            <a:ext cx="3600359" cy="1008000"/>
          </a:xfrm>
          <a:prstGeom prst="line">
            <a:avLst/>
          </a:prstGeom>
          <a:noFill/>
          <a:ln w="9360">
            <a:solidFill>
              <a:srgbClr val="000000"/>
            </a:solidFill>
            <a:prstDash val="solid"/>
            <a:round/>
            <a:tailEnd type="arrow"/>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
        <p:nvSpPr>
          <p:cNvPr id="9" name="Line 9"/>
          <p:cNvSpPr/>
          <p:nvPr/>
        </p:nvSpPr>
        <p:spPr>
          <a:xfrm>
            <a:off x="2700000" y="4221000"/>
            <a:ext cx="1727279" cy="1008000"/>
          </a:xfrm>
          <a:prstGeom prst="line">
            <a:avLst/>
          </a:prstGeom>
          <a:noFill/>
          <a:ln w="9360">
            <a:solidFill>
              <a:srgbClr val="000000"/>
            </a:solidFill>
            <a:prstDash val="solid"/>
            <a:round/>
            <a:tailEnd type="arrow"/>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
        <p:nvSpPr>
          <p:cNvPr id="10" name="Line 10"/>
          <p:cNvSpPr/>
          <p:nvPr/>
        </p:nvSpPr>
        <p:spPr>
          <a:xfrm flipH="1">
            <a:off x="4356000" y="4221000"/>
            <a:ext cx="863640" cy="1008000"/>
          </a:xfrm>
          <a:prstGeom prst="line">
            <a:avLst/>
          </a:prstGeom>
          <a:noFill/>
          <a:ln w="9360">
            <a:solidFill>
              <a:srgbClr val="000000"/>
            </a:solidFill>
            <a:prstDash val="solid"/>
            <a:round/>
            <a:tailEnd type="arrow"/>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
        <p:nvSpPr>
          <p:cNvPr id="11" name="Line 11"/>
          <p:cNvSpPr/>
          <p:nvPr/>
        </p:nvSpPr>
        <p:spPr>
          <a:xfrm flipH="1">
            <a:off x="4356000" y="4221000"/>
            <a:ext cx="2879640" cy="1008000"/>
          </a:xfrm>
          <a:prstGeom prst="line">
            <a:avLst/>
          </a:prstGeom>
          <a:noFill/>
          <a:ln w="9360">
            <a:solidFill>
              <a:srgbClr val="000000"/>
            </a:solidFill>
            <a:prstDash val="solid"/>
            <a:round/>
            <a:tailEnd type="arrow"/>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
        <p:nvSpPr>
          <p:cNvPr id="12" name="Line 15"/>
          <p:cNvSpPr/>
          <p:nvPr/>
        </p:nvSpPr>
        <p:spPr>
          <a:xfrm>
            <a:off x="2411760" y="5733720"/>
            <a:ext cx="2160240" cy="432000"/>
          </a:xfrm>
          <a:prstGeom prst="line">
            <a:avLst/>
          </a:prstGeom>
          <a:noFill/>
          <a:ln w="9360">
            <a:solidFill>
              <a:srgbClr val="000000"/>
            </a:solidFill>
            <a:prstDash val="solid"/>
            <a:round/>
            <a:tailEnd type="arrow"/>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
        <p:nvSpPr>
          <p:cNvPr id="13" name="Line 16"/>
          <p:cNvSpPr/>
          <p:nvPr/>
        </p:nvSpPr>
        <p:spPr>
          <a:xfrm flipH="1">
            <a:off x="4571640" y="5661000"/>
            <a:ext cx="2737080" cy="504720"/>
          </a:xfrm>
          <a:prstGeom prst="line">
            <a:avLst/>
          </a:prstGeom>
          <a:noFill/>
          <a:ln w="9360">
            <a:solidFill>
              <a:srgbClr val="000000"/>
            </a:solidFill>
            <a:prstDash val="solid"/>
            <a:round/>
            <a:tailEnd type="arrow"/>
          </a:ln>
        </p:spPr>
        <p:txBody>
          <a:bodyPr vert="horz" wrap="square" lIns="90000" tIns="45000" rIns="90000" bIns="45000" anchor="t" anchorCtr="1" compatLnSpc="0"/>
          <a:lstStyle/>
          <a:p>
            <a:pPr marL="0" marR="0" lvl="0" indent="0" rtl="0" hangingPunct="0">
              <a:lnSpc>
                <a:spcPct val="100000"/>
              </a:lnSpc>
              <a:spcBef>
                <a:spcPts val="0"/>
              </a:spcBef>
              <a:spcAft>
                <a:spcPts val="0"/>
              </a:spcAft>
              <a:buNone/>
              <a:tabLst/>
            </a:pPr>
            <a:endParaRPr lang="it-IT" sz="1800" b="0" i="0" u="none" strike="noStrike" kern="1200">
              <a:ln>
                <a:noFill/>
              </a:ln>
              <a:latin typeface="Arial" pitchFamily="18"/>
              <a:ea typeface="Microsoft YaHei" pitchFamily="2"/>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name="Storia dell’informatica: le esigenze di fare calcoli">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le esigenze di fare calcoli</a:t>
            </a:r>
          </a:p>
        </p:txBody>
      </p:sp>
      <p:sp>
        <p:nvSpPr>
          <p:cNvPr id="3" name="Rectangle 3"/>
          <p:cNvSpPr txBox="1">
            <a:spLocks noGrp="1"/>
          </p:cNvSpPr>
          <p:nvPr>
            <p:ph type="body" idx="4294967295"/>
          </p:nvPr>
        </p:nvSpPr>
        <p:spPr>
          <a:xfrm>
            <a:off x="468360" y="765000"/>
            <a:ext cx="8229240" cy="609264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endParaRPr lang="it-IT" sz="800" b="1">
              <a:latin typeface="Arial" pitchFamily="18"/>
              <a:cs typeface="Arial" pitchFamily="2"/>
            </a:endParaRPr>
          </a:p>
          <a:p>
            <a:pPr marL="0" lvl="0" indent="0" hangingPunct="1">
              <a:spcBef>
                <a:spcPts val="638"/>
              </a:spcBef>
              <a:spcAft>
                <a:spcPts val="0"/>
              </a:spcAft>
              <a:buNone/>
            </a:pPr>
            <a:r>
              <a:rPr lang="it-IT" sz="2400" b="1">
                <a:latin typeface="Arial" pitchFamily="18"/>
                <a:cs typeface="Arial" pitchFamily="2"/>
              </a:rPr>
              <a:t>1. La nascita della Scienza (moderna)</a:t>
            </a:r>
          </a:p>
          <a:p>
            <a:pPr marL="0" lvl="0" indent="0">
              <a:buNone/>
            </a:pPr>
            <a:r>
              <a:rPr lang="it-IT" sz="2400">
                <a:latin typeface="Arial" pitchFamily="18"/>
                <a:cs typeface="Arial" pitchFamily="2"/>
              </a:rPr>
              <a:t>Copernico, Keplero, Tyco Brahe, Galileo</a:t>
            </a:r>
          </a:p>
          <a:p>
            <a:pPr marL="0" lvl="0" indent="0" hangingPunct="1">
              <a:spcBef>
                <a:spcPts val="638"/>
              </a:spcBef>
              <a:spcAft>
                <a:spcPts val="0"/>
              </a:spcAft>
              <a:buNone/>
            </a:pPr>
            <a:endParaRPr lang="it-IT" sz="800" b="1">
              <a:latin typeface="Arial" pitchFamily="18"/>
              <a:cs typeface="Arial" pitchFamily="2"/>
            </a:endParaRPr>
          </a:p>
          <a:p>
            <a:pPr marL="0" lvl="0" indent="0" hangingPunct="1">
              <a:spcBef>
                <a:spcPts val="638"/>
              </a:spcBef>
              <a:spcAft>
                <a:spcPts val="0"/>
              </a:spcAft>
              <a:buNone/>
            </a:pPr>
            <a:r>
              <a:rPr lang="it-IT" sz="2400" b="1">
                <a:latin typeface="Arial" pitchFamily="18"/>
                <a:cs typeface="Arial" pitchFamily="2"/>
              </a:rPr>
              <a:t>2. Le esplorazioni geografiche</a:t>
            </a:r>
          </a:p>
          <a:p>
            <a:pPr marL="0" lvl="0" indent="0">
              <a:buNone/>
            </a:pPr>
            <a:r>
              <a:rPr lang="it-IT" sz="2400">
                <a:latin typeface="Arial" pitchFamily="18"/>
                <a:cs typeface="Arial" pitchFamily="2"/>
              </a:rPr>
              <a:t>latitudine, longitudine e il punto nave</a:t>
            </a:r>
          </a:p>
          <a:p>
            <a:pPr marL="0" lvl="0" indent="0" hangingPunct="1">
              <a:spcBef>
                <a:spcPts val="638"/>
              </a:spcBef>
              <a:spcAft>
                <a:spcPts val="0"/>
              </a:spcAft>
              <a:buNone/>
            </a:pPr>
            <a:endParaRPr lang="it-IT" sz="800">
              <a:latin typeface="Arial" pitchFamily="18"/>
              <a:cs typeface="Arial" pitchFamily="2"/>
            </a:endParaRPr>
          </a:p>
          <a:p>
            <a:pPr marL="0" lvl="0" indent="0" hangingPunct="1">
              <a:spcBef>
                <a:spcPts val="638"/>
              </a:spcBef>
              <a:spcAft>
                <a:spcPts val="0"/>
              </a:spcAft>
              <a:buNone/>
            </a:pPr>
            <a:r>
              <a:rPr lang="it-IT" sz="2400" b="1">
                <a:latin typeface="Arial" pitchFamily="18"/>
                <a:cs typeface="Arial" pitchFamily="2"/>
              </a:rPr>
              <a:t>3.Strumenti per il calcolo</a:t>
            </a:r>
          </a:p>
          <a:p>
            <a:pPr marL="0" lvl="0" indent="0" hangingPunct="1">
              <a:spcBef>
                <a:spcPts val="638"/>
              </a:spcBef>
              <a:spcAft>
                <a:spcPts val="0"/>
              </a:spcAft>
              <a:buNone/>
            </a:pPr>
            <a:r>
              <a:rPr lang="it-IT" sz="2400">
                <a:latin typeface="Arial" pitchFamily="18"/>
                <a:cs typeface="Arial" pitchFamily="2"/>
              </a:rPr>
              <a:t>	</a:t>
            </a:r>
            <a:r>
              <a:rPr lang="it-IT" sz="2000">
                <a:latin typeface="Arial" pitchFamily="18"/>
                <a:cs typeface="Arial" pitchFamily="2"/>
              </a:rPr>
              <a:t>tavole numeriche</a:t>
            </a:r>
          </a:p>
          <a:p>
            <a:pPr marL="0" lvl="0" indent="0" hangingPunct="1">
              <a:spcBef>
                <a:spcPts val="638"/>
              </a:spcBef>
              <a:spcAft>
                <a:spcPts val="0"/>
              </a:spcAft>
              <a:buNone/>
            </a:pPr>
            <a:r>
              <a:rPr lang="it-IT" sz="2400">
                <a:latin typeface="Arial" pitchFamily="18"/>
                <a:cs typeface="Arial" pitchFamily="2"/>
              </a:rPr>
              <a:t>	</a:t>
            </a:r>
            <a:r>
              <a:rPr lang="it-IT" sz="2000">
                <a:latin typeface="Arial" pitchFamily="18"/>
                <a:cs typeface="Arial" pitchFamily="2"/>
              </a:rPr>
              <a:t>compasso di Galileo, le macchine calcolatrici</a:t>
            </a:r>
          </a:p>
          <a:p>
            <a:pPr marL="0" lvl="0" indent="0" hangingPunct="1">
              <a:spcBef>
                <a:spcPts val="638"/>
              </a:spcBef>
              <a:spcAft>
                <a:spcPts val="0"/>
              </a:spcAft>
              <a:buNone/>
            </a:pPr>
            <a:r>
              <a:rPr lang="it-IT" sz="2000">
                <a:latin typeface="Arial" pitchFamily="18"/>
                <a:cs typeface="Arial" pitchFamily="2"/>
              </a:rPr>
              <a:t>	bastoncini di Nepero (</a:t>
            </a:r>
            <a:r>
              <a:rPr lang="it-IT" sz="2000" b="1">
                <a:latin typeface="Arial" pitchFamily="18"/>
                <a:cs typeface="Arial" pitchFamily="2"/>
              </a:rPr>
              <a:t>Appendice-60</a:t>
            </a:r>
            <a:r>
              <a:rPr lang="it-IT" sz="2000">
                <a:latin typeface="Arial" pitchFamily="18"/>
                <a:cs typeface="Arial" pitchFamily="2"/>
              </a:rPr>
              <a:t>)</a:t>
            </a:r>
          </a:p>
          <a:p>
            <a:pPr marL="0" lvl="0" indent="0" hangingPunct="1">
              <a:spcBef>
                <a:spcPts val="638"/>
              </a:spcBef>
              <a:spcAft>
                <a:spcPts val="0"/>
              </a:spcAft>
              <a:buNone/>
            </a:pPr>
            <a:r>
              <a:rPr lang="it-IT" sz="2000">
                <a:latin typeface="Arial" pitchFamily="18"/>
                <a:cs typeface="Arial" pitchFamily="2"/>
              </a:rPr>
              <a:t>	logaritmi e regoli </a:t>
            </a:r>
            <a:r>
              <a:rPr lang="it-IT" sz="2000" b="1">
                <a:latin typeface="Arial" pitchFamily="18"/>
                <a:cs typeface="Arial" pitchFamily="2"/>
              </a:rPr>
              <a:t>(Appendice-65)</a:t>
            </a:r>
          </a:p>
          <a:p>
            <a:pPr marL="0" lvl="0" indent="0" hangingPunct="1">
              <a:spcBef>
                <a:spcPts val="638"/>
              </a:spcBef>
              <a:spcAft>
                <a:spcPts val="0"/>
              </a:spcAft>
              <a:buNone/>
            </a:pPr>
            <a:r>
              <a:rPr lang="it-IT" sz="2400" b="1">
                <a:latin typeface="Arial" pitchFamily="18"/>
                <a:cs typeface="Arial" pitchFamily="2"/>
              </a:rPr>
              <a:t>4. La logica di Port-Royal </a:t>
            </a:r>
            <a:r>
              <a:rPr lang="it-IT" sz="2400">
                <a:latin typeface="Arial" pitchFamily="18"/>
                <a:cs typeface="Arial" pitchFamily="2"/>
              </a:rPr>
              <a:t>(Appendice-66)</a:t>
            </a:r>
          </a:p>
          <a:p>
            <a:pPr marL="0" lvl="0" indent="0" hangingPunct="1">
              <a:spcBef>
                <a:spcPts val="638"/>
              </a:spcBef>
              <a:spcAft>
                <a:spcPts val="0"/>
              </a:spcAft>
              <a:buNone/>
            </a:pPr>
            <a:r>
              <a:rPr lang="it-IT" sz="2000">
                <a:latin typeface="Arial" pitchFamily="18"/>
                <a:cs typeface="Arial" pitchFamily="2"/>
              </a:rPr>
              <a:t>La logica è definita arte di ben condurre la propria ragione nella</a:t>
            </a:r>
          </a:p>
          <a:p>
            <a:pPr marL="0" lvl="0" indent="0" hangingPunct="1">
              <a:spcBef>
                <a:spcPts val="638"/>
              </a:spcBef>
              <a:spcAft>
                <a:spcPts val="0"/>
              </a:spcAft>
              <a:buNone/>
            </a:pPr>
            <a:r>
              <a:rPr lang="it-IT" sz="2000">
                <a:latin typeface="Arial" pitchFamily="18"/>
                <a:cs typeface="Arial" pitchFamily="2"/>
              </a:rPr>
              <a:t>conoscenza delle cose. Grammatica e insegnamento</a:t>
            </a:r>
            <a:r>
              <a:rPr lang="it-IT" sz="1600" b="1">
                <a:latin typeface="Arial" pitchFamily="18"/>
                <a:cs typeface="Arial" pitchFamily="2"/>
              </a:rPr>
              <a:t>.</a:t>
            </a:r>
          </a:p>
          <a:p>
            <a:pPr marL="0" lvl="0" indent="0" hangingPunct="1">
              <a:spcBef>
                <a:spcPts val="638"/>
              </a:spcBef>
              <a:spcAft>
                <a:spcPts val="0"/>
              </a:spcAft>
              <a:buNone/>
            </a:pPr>
            <a:r>
              <a:rPr lang="it-IT" sz="2000">
                <a:latin typeface="Arial" pitchFamily="18"/>
                <a:cs typeface="Arial" pitchFamily="2"/>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name="Storia dell’informatica: da computer-1 a computer-2 ">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116640"/>
            <a:ext cx="8229240" cy="5756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400" b="1">
                <a:latin typeface="Comic Sans MS" pitchFamily="66"/>
              </a:rPr>
              <a:t>Storia dell’informatica: da computer-1 a computer-2</a:t>
            </a:r>
          </a:p>
        </p:txBody>
      </p:sp>
      <p:sp>
        <p:nvSpPr>
          <p:cNvPr id="3" name="Rectangle 3"/>
          <p:cNvSpPr txBox="1">
            <a:spLocks noGrp="1"/>
          </p:cNvSpPr>
          <p:nvPr>
            <p:ph type="body" idx="4294967295"/>
          </p:nvPr>
        </p:nvSpPr>
        <p:spPr>
          <a:xfrm>
            <a:off x="457200" y="764640"/>
            <a:ext cx="8229240" cy="583236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sz="2800" dirty="0">
                <a:latin typeface="Arial" pitchFamily="18"/>
                <a:cs typeface="Arial" pitchFamily="2"/>
              </a:rPr>
              <a:t>La fusione di Leibniz</a:t>
            </a:r>
          </a:p>
          <a:p>
            <a:pPr marL="0" lvl="0" indent="0" hangingPunct="1">
              <a:spcBef>
                <a:spcPts val="638"/>
              </a:spcBef>
              <a:spcAft>
                <a:spcPts val="0"/>
              </a:spcAft>
              <a:buNone/>
            </a:pPr>
            <a:r>
              <a:rPr lang="it-IT" sz="2800" dirty="0">
                <a:latin typeface="Arial" pitchFamily="18"/>
                <a:cs typeface="Arial" pitchFamily="2"/>
              </a:rPr>
              <a:t>	</a:t>
            </a:r>
            <a:r>
              <a:rPr lang="it-IT" sz="2400" dirty="0">
                <a:latin typeface="Arial" pitchFamily="18"/>
                <a:cs typeface="Arial" pitchFamily="2"/>
              </a:rPr>
              <a:t>linguaggio digitale automatico effettivo</a:t>
            </a:r>
          </a:p>
          <a:p>
            <a:pPr marL="0" lvl="0" indent="0" hangingPunct="1">
              <a:spcBef>
                <a:spcPts val="638"/>
              </a:spcBef>
              <a:spcAft>
                <a:spcPts val="0"/>
              </a:spcAft>
              <a:buNone/>
            </a:pPr>
            <a:r>
              <a:rPr lang="it-IT" sz="2400" dirty="0">
                <a:latin typeface="Arial" pitchFamily="18"/>
                <a:cs typeface="Arial" pitchFamily="2"/>
              </a:rPr>
              <a:t>	</a:t>
            </a:r>
            <a:r>
              <a:rPr lang="it-IT" sz="2400" i="1" dirty="0">
                <a:latin typeface="Arial" pitchFamily="18"/>
                <a:cs typeface="Arial" pitchFamily="2"/>
              </a:rPr>
              <a:t>Quo facto, … calculemus!</a:t>
            </a:r>
          </a:p>
          <a:p>
            <a:pPr marL="0" lvl="0" indent="0" hangingPunct="1">
              <a:spcBef>
                <a:spcPts val="638"/>
              </a:spcBef>
              <a:spcAft>
                <a:spcPts val="0"/>
              </a:spcAft>
              <a:buNone/>
            </a:pPr>
            <a:endParaRPr lang="it-IT" sz="1000" dirty="0">
              <a:latin typeface="Arial" pitchFamily="18"/>
              <a:cs typeface="Arial" pitchFamily="2"/>
            </a:endParaRPr>
          </a:p>
          <a:p>
            <a:pPr marL="0" lvl="0" indent="0" hangingPunct="1">
              <a:spcBef>
                <a:spcPts val="638"/>
              </a:spcBef>
              <a:spcAft>
                <a:spcPts val="0"/>
              </a:spcAft>
              <a:buNone/>
            </a:pPr>
            <a:r>
              <a:rPr lang="it-IT" sz="2800" dirty="0">
                <a:latin typeface="Arial" pitchFamily="18"/>
                <a:cs typeface="Arial" pitchFamily="2"/>
              </a:rPr>
              <a:t>La fissione di de Prony (Turing)</a:t>
            </a:r>
          </a:p>
          <a:p>
            <a:pPr marL="0" lvl="0" indent="0" hangingPunct="1">
              <a:spcBef>
                <a:spcPts val="638"/>
              </a:spcBef>
              <a:spcAft>
                <a:spcPts val="0"/>
              </a:spcAft>
              <a:buNone/>
            </a:pPr>
            <a:r>
              <a:rPr lang="it-IT" sz="2800" dirty="0">
                <a:latin typeface="Arial" pitchFamily="18"/>
                <a:cs typeface="Arial" pitchFamily="2"/>
              </a:rPr>
              <a:t>	</a:t>
            </a:r>
            <a:r>
              <a:rPr lang="it-IT" sz="2400" dirty="0">
                <a:latin typeface="Arial" pitchFamily="18"/>
                <a:cs typeface="Arial" pitchFamily="2"/>
              </a:rPr>
              <a:t>La costruzione di tavole è scomposta in tre attività distinte (matematici, tecnici, </a:t>
            </a:r>
            <a:r>
              <a:rPr lang="it-IT" sz="2400" i="1" dirty="0">
                <a:latin typeface="Arial" pitchFamily="18"/>
                <a:cs typeface="Arial" pitchFamily="2"/>
              </a:rPr>
              <a:t>computer-1</a:t>
            </a:r>
            <a:r>
              <a:rPr lang="it-IT" sz="2400" dirty="0">
                <a:latin typeface="Arial" pitchFamily="18"/>
                <a:cs typeface="Arial" pitchFamily="2"/>
              </a:rPr>
              <a:t>)</a:t>
            </a:r>
          </a:p>
          <a:p>
            <a:pPr marL="0" lvl="0" indent="0" hangingPunct="1">
              <a:spcBef>
                <a:spcPts val="638"/>
              </a:spcBef>
              <a:spcAft>
                <a:spcPts val="0"/>
              </a:spcAft>
              <a:buNone/>
            </a:pPr>
            <a:endParaRPr lang="it-IT" sz="1000" dirty="0">
              <a:latin typeface="Arial" pitchFamily="18"/>
              <a:cs typeface="Arial" pitchFamily="2"/>
            </a:endParaRPr>
          </a:p>
          <a:p>
            <a:pPr marL="0" lvl="0" indent="0" hangingPunct="1">
              <a:spcBef>
                <a:spcPts val="638"/>
              </a:spcBef>
              <a:spcAft>
                <a:spcPts val="0"/>
              </a:spcAft>
              <a:buNone/>
            </a:pPr>
            <a:r>
              <a:rPr lang="it-IT" sz="2800" dirty="0">
                <a:latin typeface="Arial" pitchFamily="18"/>
                <a:cs typeface="Arial" pitchFamily="2"/>
              </a:rPr>
              <a:t>La fusione di Babbage (von Neumann)</a:t>
            </a:r>
          </a:p>
          <a:p>
            <a:pPr marL="0" lvl="0" indent="0" hangingPunct="1">
              <a:spcBef>
                <a:spcPts val="638"/>
              </a:spcBef>
              <a:spcAft>
                <a:spcPts val="0"/>
              </a:spcAft>
              <a:buNone/>
            </a:pPr>
            <a:r>
              <a:rPr lang="it-IT" sz="2800" dirty="0">
                <a:latin typeface="Arial" pitchFamily="18"/>
                <a:cs typeface="Arial" pitchFamily="2"/>
              </a:rPr>
              <a:t>	</a:t>
            </a:r>
            <a:r>
              <a:rPr lang="it-IT" sz="2400" dirty="0">
                <a:latin typeface="Arial" pitchFamily="18"/>
                <a:cs typeface="Arial" pitchFamily="2"/>
              </a:rPr>
              <a:t>il lavoro dei </a:t>
            </a:r>
            <a:r>
              <a:rPr lang="it-IT" sz="2400" i="1" dirty="0">
                <a:latin typeface="Arial" pitchFamily="18"/>
                <a:cs typeface="Arial" pitchFamily="2"/>
              </a:rPr>
              <a:t>computer-1</a:t>
            </a:r>
            <a:r>
              <a:rPr lang="it-IT" sz="2400" dirty="0">
                <a:latin typeface="Arial" pitchFamily="18"/>
                <a:cs typeface="Arial" pitchFamily="2"/>
              </a:rPr>
              <a:t> viene svolto da una macchina (antesignana del </a:t>
            </a:r>
            <a:r>
              <a:rPr lang="it-IT" sz="2400" i="1" dirty="0">
                <a:latin typeface="Arial" pitchFamily="18"/>
                <a:cs typeface="Arial" pitchFamily="2"/>
              </a:rPr>
              <a:t>computer-2</a:t>
            </a:r>
            <a:r>
              <a:rPr lang="it-IT" sz="2400" dirty="0">
                <a:latin typeface="Arial" pitchFamily="18"/>
                <a:cs typeface="Arial" pitchFamily="2"/>
              </a:rPr>
              <a:t>)</a:t>
            </a:r>
          </a:p>
          <a:p>
            <a:pPr marL="0" lvl="0" indent="0" hangingPunct="1">
              <a:spcBef>
                <a:spcPts val="638"/>
              </a:spcBef>
              <a:spcAft>
                <a:spcPts val="0"/>
              </a:spcAft>
              <a:buNone/>
            </a:pPr>
            <a:endParaRPr lang="it-IT" sz="1000" dirty="0">
              <a:latin typeface="Arial" pitchFamily="18"/>
              <a:cs typeface="Arial" pitchFamily="2"/>
            </a:endParaRPr>
          </a:p>
          <a:p>
            <a:pPr marL="0" lvl="0" indent="0" hangingPunct="1">
              <a:spcBef>
                <a:spcPts val="638"/>
              </a:spcBef>
              <a:spcAft>
                <a:spcPts val="0"/>
              </a:spcAft>
              <a:buNone/>
            </a:pPr>
            <a:r>
              <a:rPr lang="it-IT" sz="2800" dirty="0">
                <a:latin typeface="Arial" pitchFamily="18"/>
                <a:cs typeface="Arial" pitchFamily="2"/>
              </a:rPr>
              <a:t>L’invenzione di </a:t>
            </a:r>
            <a:r>
              <a:rPr lang="it-IT" sz="2800" dirty="0" err="1">
                <a:latin typeface="Arial" pitchFamily="18"/>
                <a:cs typeface="Arial" pitchFamily="2"/>
              </a:rPr>
              <a:t>Menabrea</a:t>
            </a:r>
            <a:r>
              <a:rPr lang="it-IT" sz="2800" dirty="0">
                <a:latin typeface="Arial" pitchFamily="18"/>
                <a:cs typeface="Arial" pitchFamily="2"/>
              </a:rPr>
              <a:t>  (Ada e </a:t>
            </a:r>
            <a:r>
              <a:rPr lang="it-IT" sz="2800" dirty="0" err="1">
                <a:latin typeface="Arial" pitchFamily="18"/>
                <a:cs typeface="Arial" pitchFamily="2"/>
              </a:rPr>
              <a:t>Zuse</a:t>
            </a:r>
            <a:r>
              <a:rPr lang="it-IT" sz="2800" dirty="0">
                <a:latin typeface="Arial" pitchFamily="18"/>
                <a:cs typeface="Arial" pitchFamily="2"/>
              </a:rPr>
              <a:t>)</a:t>
            </a:r>
          </a:p>
          <a:p>
            <a:pPr marL="0" lvl="0" indent="0" hangingPunct="1">
              <a:spcBef>
                <a:spcPts val="638"/>
              </a:spcBef>
              <a:spcAft>
                <a:spcPts val="0"/>
              </a:spcAft>
              <a:buNone/>
            </a:pPr>
            <a:r>
              <a:rPr lang="it-IT" sz="2800" dirty="0">
                <a:latin typeface="Arial" pitchFamily="18"/>
                <a:cs typeface="Arial" pitchFamily="2"/>
              </a:rPr>
              <a:t>	</a:t>
            </a:r>
            <a:r>
              <a:rPr lang="it-IT" sz="2400" dirty="0">
                <a:latin typeface="Arial" pitchFamily="18"/>
                <a:cs typeface="Arial" pitchFamily="2"/>
              </a:rPr>
              <a:t>codici operativi e indirizzi: la programmazione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name="page58">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107640" y="274680"/>
            <a:ext cx="8856720" cy="14259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a:latin typeface="Comic Sans MS" pitchFamily="66"/>
              </a:rPr>
              <a:t>Storia dell’informatica: </a:t>
            </a:r>
            <a:br>
              <a:rPr lang="it-IT" sz="2000" b="1">
                <a:latin typeface="Comic Sans MS" pitchFamily="66"/>
              </a:rPr>
            </a:br>
            <a:r>
              <a:rPr lang="it-IT" sz="2000" b="1">
                <a:latin typeface="Comic Sans MS" pitchFamily="66"/>
              </a:rPr>
              <a:t>Una fusione che evidenzia la comparsa dell’informatica</a:t>
            </a:r>
            <a:br>
              <a:rPr lang="it-IT" sz="2000" b="1">
                <a:latin typeface="Comic Sans MS" pitchFamily="66"/>
              </a:rPr>
            </a:br>
            <a:r>
              <a:rPr lang="it-IT" sz="2000" b="1">
                <a:latin typeface="Comic Sans MS" pitchFamily="66"/>
              </a:rPr>
              <a:t>1) macchine automatiche                .</a:t>
            </a:r>
            <a:br>
              <a:rPr lang="it-IT" sz="2000" b="1">
                <a:latin typeface="Comic Sans MS" pitchFamily="66"/>
              </a:rPr>
            </a:br>
            <a:r>
              <a:rPr lang="it-IT" sz="2000" b="1">
                <a:latin typeface="Comic Sans MS" pitchFamily="66"/>
              </a:rPr>
              <a:t>2) modo automatico umano di fare conti</a:t>
            </a:r>
          </a:p>
        </p:txBody>
      </p:sp>
      <p:sp>
        <p:nvSpPr>
          <p:cNvPr id="3" name="Rectangle 3"/>
          <p:cNvSpPr txBox="1">
            <a:spLocks noGrp="1"/>
          </p:cNvSpPr>
          <p:nvPr>
            <p:ph type="body" idx="4294967295"/>
          </p:nvPr>
        </p:nvSpPr>
        <p:spPr>
          <a:xfrm>
            <a:off x="250920" y="1772639"/>
            <a:ext cx="8892720" cy="489636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None/>
            </a:pPr>
            <a:r>
              <a:rPr lang="it-IT" sz="2400" dirty="0">
                <a:latin typeface="Arial" pitchFamily="18"/>
                <a:cs typeface="Arial" pitchFamily="2"/>
              </a:rPr>
              <a:t>Automi e telai automatici controllati da programma</a:t>
            </a:r>
          </a:p>
          <a:p>
            <a:pPr marL="0" lvl="0" indent="0" hangingPunct="1">
              <a:lnSpc>
                <a:spcPct val="90000"/>
              </a:lnSpc>
              <a:spcBef>
                <a:spcPts val="638"/>
              </a:spcBef>
              <a:spcAft>
                <a:spcPts val="0"/>
              </a:spcAft>
              <a:buNone/>
            </a:pPr>
            <a:endParaRPr lang="it-IT" sz="1000" dirty="0">
              <a:latin typeface="Arial" pitchFamily="18"/>
              <a:cs typeface="Arial" pitchFamily="2"/>
            </a:endParaRPr>
          </a:p>
          <a:p>
            <a:pPr marL="0" lvl="0" indent="0" hangingPunct="1">
              <a:lnSpc>
                <a:spcPct val="90000"/>
              </a:lnSpc>
              <a:spcBef>
                <a:spcPts val="638"/>
              </a:spcBef>
              <a:spcAft>
                <a:spcPts val="0"/>
              </a:spcAft>
              <a:buNone/>
            </a:pPr>
            <a:r>
              <a:rPr lang="it-IT" sz="2400" dirty="0">
                <a:latin typeface="Arial" pitchFamily="18"/>
                <a:cs typeface="Arial" pitchFamily="2"/>
              </a:rPr>
              <a:t>Le tavole numeriche e il progetto di de Prony (Appendice-70)</a:t>
            </a:r>
          </a:p>
          <a:p>
            <a:pPr marL="0" lvl="0" indent="0" hangingPunct="1">
              <a:lnSpc>
                <a:spcPct val="90000"/>
              </a:lnSpc>
              <a:spcBef>
                <a:spcPts val="638"/>
              </a:spcBef>
              <a:spcAft>
                <a:spcPts val="0"/>
              </a:spcAft>
              <a:buNone/>
            </a:pPr>
            <a:endParaRPr lang="it-IT" sz="1000" dirty="0">
              <a:latin typeface="Arial" pitchFamily="18"/>
              <a:cs typeface="Arial" pitchFamily="2"/>
            </a:endParaRPr>
          </a:p>
          <a:p>
            <a:pPr marL="0" lvl="0" indent="0" hangingPunct="1">
              <a:lnSpc>
                <a:spcPct val="90000"/>
              </a:lnSpc>
              <a:spcBef>
                <a:spcPts val="638"/>
              </a:spcBef>
              <a:spcAft>
                <a:spcPts val="0"/>
              </a:spcAft>
              <a:buNone/>
            </a:pPr>
            <a:r>
              <a:rPr lang="it-IT" sz="2400" dirty="0">
                <a:latin typeface="Arial" pitchFamily="18"/>
                <a:cs typeface="Arial" pitchFamily="2"/>
              </a:rPr>
              <a:t>Macchina digitale automatica  (non programmabile)</a:t>
            </a:r>
          </a:p>
          <a:p>
            <a:pPr marL="0" lvl="0" indent="0" hangingPunct="1">
              <a:lnSpc>
                <a:spcPct val="90000"/>
              </a:lnSpc>
              <a:spcBef>
                <a:spcPts val="638"/>
              </a:spcBef>
              <a:spcAft>
                <a:spcPts val="0"/>
              </a:spcAft>
              <a:buNone/>
            </a:pPr>
            <a:r>
              <a:rPr lang="it-IT" sz="2400" dirty="0">
                <a:latin typeface="Arial" pitchFamily="18"/>
                <a:cs typeface="Arial" pitchFamily="2"/>
              </a:rPr>
              <a:t>	La macchina alle differenze di Mueller/Babbage</a:t>
            </a:r>
          </a:p>
          <a:p>
            <a:pPr marL="0" lvl="0" indent="0" hangingPunct="1">
              <a:lnSpc>
                <a:spcPct val="90000"/>
              </a:lnSpc>
              <a:spcBef>
                <a:spcPts val="638"/>
              </a:spcBef>
              <a:spcAft>
                <a:spcPts val="0"/>
              </a:spcAft>
              <a:buNone/>
            </a:pPr>
            <a:endParaRPr lang="it-IT" sz="1200" dirty="0">
              <a:latin typeface="Arial" pitchFamily="18"/>
              <a:cs typeface="Arial" pitchFamily="2"/>
            </a:endParaRPr>
          </a:p>
          <a:p>
            <a:pPr marL="0" lvl="0" indent="0" hangingPunct="1">
              <a:lnSpc>
                <a:spcPct val="90000"/>
              </a:lnSpc>
              <a:spcBef>
                <a:spcPts val="638"/>
              </a:spcBef>
              <a:spcAft>
                <a:spcPts val="0"/>
              </a:spcAft>
              <a:buNone/>
            </a:pPr>
            <a:r>
              <a:rPr lang="it-IT" sz="2400" b="1" dirty="0">
                <a:latin typeface="Arial" pitchFamily="18"/>
                <a:cs typeface="Arial" pitchFamily="2"/>
              </a:rPr>
              <a:t>Macchina calcolatrice digitale automatica</a:t>
            </a:r>
          </a:p>
          <a:p>
            <a:pPr marL="0" lvl="0" indent="0" hangingPunct="1">
              <a:lnSpc>
                <a:spcPct val="90000"/>
              </a:lnSpc>
              <a:spcBef>
                <a:spcPts val="638"/>
              </a:spcBef>
              <a:spcAft>
                <a:spcPts val="0"/>
              </a:spcAft>
              <a:buNone/>
            </a:pPr>
            <a:r>
              <a:rPr lang="it-IT" sz="2400" b="1" dirty="0">
                <a:latin typeface="Arial" pitchFamily="18"/>
                <a:cs typeface="Arial" pitchFamily="2"/>
              </a:rPr>
              <a:t>	controllata da programma</a:t>
            </a:r>
          </a:p>
          <a:p>
            <a:pPr marL="0" lvl="0" indent="0" hangingPunct="1">
              <a:lnSpc>
                <a:spcPct val="90000"/>
              </a:lnSpc>
              <a:spcBef>
                <a:spcPts val="638"/>
              </a:spcBef>
              <a:spcAft>
                <a:spcPts val="0"/>
              </a:spcAft>
              <a:buNone/>
            </a:pPr>
            <a:r>
              <a:rPr lang="it-IT" sz="2400" dirty="0">
                <a:latin typeface="Arial" pitchFamily="18"/>
                <a:cs typeface="Arial" pitchFamily="2"/>
              </a:rPr>
              <a:t>	La macchina analitica di Babbage</a:t>
            </a:r>
          </a:p>
          <a:p>
            <a:pPr marL="0" lvl="0" indent="0" hangingPunct="1">
              <a:lnSpc>
                <a:spcPct val="90000"/>
              </a:lnSpc>
              <a:spcBef>
                <a:spcPts val="638"/>
              </a:spcBef>
              <a:spcAft>
                <a:spcPts val="0"/>
              </a:spcAft>
              <a:buNone/>
            </a:pPr>
            <a:endParaRPr lang="it-IT" sz="1200" dirty="0">
              <a:latin typeface="Arial" pitchFamily="18"/>
              <a:cs typeface="Arial" pitchFamily="2"/>
            </a:endParaRPr>
          </a:p>
          <a:p>
            <a:pPr marL="0" lvl="0" indent="0" hangingPunct="1">
              <a:lnSpc>
                <a:spcPct val="90000"/>
              </a:lnSpc>
              <a:spcBef>
                <a:spcPts val="638"/>
              </a:spcBef>
              <a:spcAft>
                <a:spcPts val="0"/>
              </a:spcAft>
              <a:buNone/>
            </a:pPr>
            <a:r>
              <a:rPr lang="it-IT" sz="2400" b="1" dirty="0">
                <a:latin typeface="Arial" pitchFamily="18"/>
                <a:cs typeface="Arial" pitchFamily="2"/>
              </a:rPr>
              <a:t>La scoperta di hardware, software e la programmazione</a:t>
            </a:r>
          </a:p>
          <a:p>
            <a:pPr marL="0" lvl="0" indent="0" hangingPunct="1">
              <a:lnSpc>
                <a:spcPct val="90000"/>
              </a:lnSpc>
              <a:spcBef>
                <a:spcPts val="638"/>
              </a:spcBef>
              <a:spcAft>
                <a:spcPts val="0"/>
              </a:spcAft>
              <a:buNone/>
            </a:pPr>
            <a:r>
              <a:rPr lang="it-IT" sz="2400" dirty="0" smtClean="0">
                <a:latin typeface="Arial" pitchFamily="18"/>
                <a:cs typeface="Arial" pitchFamily="2"/>
              </a:rPr>
              <a:t>Menabrea </a:t>
            </a:r>
            <a:r>
              <a:rPr lang="it-IT" sz="2400" dirty="0">
                <a:latin typeface="Arial" pitchFamily="18"/>
                <a:cs typeface="Arial" pitchFamily="2"/>
              </a:rPr>
              <a:t>e Ada Lovelace (Appendice-80 e Appendice-81)</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80"/>
            <a:ext cx="8229240" cy="490024"/>
          </a:xfrm>
        </p:spPr>
        <p:txBody>
          <a:bodyPr/>
          <a:lstStyle/>
          <a:p>
            <a:pPr>
              <a:buNone/>
            </a:pPr>
            <a:r>
              <a:rPr lang="it-IT" sz="2800" dirty="0"/>
              <a:t>L’algebra di Boole: le leggi del pensiero.</a:t>
            </a:r>
            <a:br>
              <a:rPr lang="it-IT" sz="2800" dirty="0"/>
            </a:br>
            <a:endParaRPr lang="it-IT" sz="2800" dirty="0"/>
          </a:p>
        </p:txBody>
      </p:sp>
      <p:sp>
        <p:nvSpPr>
          <p:cNvPr id="3" name="Segnaposto contenuto 2"/>
          <p:cNvSpPr>
            <a:spLocks noGrp="1"/>
          </p:cNvSpPr>
          <p:nvPr>
            <p:ph idx="1"/>
          </p:nvPr>
        </p:nvSpPr>
        <p:spPr>
          <a:xfrm>
            <a:off x="0" y="980728"/>
            <a:ext cx="9144000" cy="5145032"/>
          </a:xfrm>
        </p:spPr>
        <p:txBody>
          <a:bodyPr/>
          <a:lstStyle/>
          <a:p>
            <a:pPr marL="108000" indent="0">
              <a:buNone/>
            </a:pPr>
            <a:r>
              <a:rPr lang="it-IT" sz="2400" dirty="0"/>
              <a:t>Un linguaggio binario per elaborare concetti: </a:t>
            </a:r>
          </a:p>
          <a:p>
            <a:pPr marL="108000" indent="0">
              <a:buNone/>
            </a:pPr>
            <a:r>
              <a:rPr lang="it-IT" sz="2400" dirty="0"/>
              <a:t>Proposizioni: 0 è falso,  1 è vero; + OR e * è AND</a:t>
            </a:r>
          </a:p>
          <a:p>
            <a:pPr marL="108000" indent="0">
              <a:buNone/>
            </a:pPr>
            <a:r>
              <a:rPr lang="it-IT" sz="2400" dirty="0"/>
              <a:t>Insiemi: 0 è vuoto,  1 è universo; + è l’unione </a:t>
            </a:r>
            <a:r>
              <a:rPr lang="it-IT" sz="2400" dirty="0" smtClean="0"/>
              <a:t>e </a:t>
            </a:r>
            <a:r>
              <a:rPr lang="it-IT" sz="2400" dirty="0"/>
              <a:t>* </a:t>
            </a:r>
            <a:r>
              <a:rPr lang="it-IT" sz="2400"/>
              <a:t>intersezione</a:t>
            </a:r>
            <a:r>
              <a:rPr lang="it-IT" sz="2400" smtClean="0"/>
              <a:t>.</a:t>
            </a:r>
          </a:p>
          <a:p>
            <a:pPr marL="108000" indent="0">
              <a:buNone/>
            </a:pPr>
            <a:r>
              <a:rPr lang="it-IT" sz="2400" smtClean="0"/>
              <a:t> </a:t>
            </a:r>
            <a:endParaRPr lang="it-IT" sz="2400" dirty="0"/>
          </a:p>
          <a:p>
            <a:pPr marL="108000" indent="0">
              <a:buNone/>
            </a:pPr>
            <a:r>
              <a:rPr lang="it-IT" sz="2400" dirty="0"/>
              <a:t>0 + 0 = 0		0 * 0 = 0</a:t>
            </a:r>
          </a:p>
          <a:p>
            <a:pPr marL="108000" indent="0">
              <a:buNone/>
            </a:pPr>
            <a:r>
              <a:rPr lang="it-IT" sz="2400" dirty="0"/>
              <a:t>0 + 1 = 1    	       	0 * 1 = 0</a:t>
            </a:r>
          </a:p>
          <a:p>
            <a:pPr marL="108000" indent="0">
              <a:buNone/>
            </a:pPr>
            <a:r>
              <a:rPr lang="it-IT" sz="2400" dirty="0"/>
              <a:t>1 + 0 = 1		1 * 0 = 0</a:t>
            </a:r>
          </a:p>
          <a:p>
            <a:pPr marL="108000" indent="0">
              <a:buNone/>
            </a:pPr>
            <a:r>
              <a:rPr lang="it-IT" sz="2400" dirty="0"/>
              <a:t>1 + 1 = 1		1 * 1 = 1</a:t>
            </a:r>
          </a:p>
          <a:p>
            <a:pPr marL="108000" indent="0">
              <a:buNone/>
            </a:pPr>
            <a:endParaRPr lang="it-IT" dirty="0"/>
          </a:p>
        </p:txBody>
      </p:sp>
    </p:spTree>
    <p:extLst>
      <p:ext uri="{BB962C8B-B14F-4D97-AF65-F5344CB8AC3E}">
        <p14:creationId xmlns:p14="http://schemas.microsoft.com/office/powerpoint/2010/main" val="3901519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80"/>
            <a:ext cx="8229240" cy="562032"/>
          </a:xfrm>
        </p:spPr>
        <p:txBody>
          <a:bodyPr/>
          <a:lstStyle/>
          <a:p>
            <a:pPr>
              <a:buNone/>
            </a:pPr>
            <a:r>
              <a:rPr lang="it-IT" sz="2800" dirty="0"/>
              <a:t>L’algebra di Boole: le leggi del pensiero.</a:t>
            </a:r>
            <a:br>
              <a:rPr lang="it-IT" sz="2800" dirty="0"/>
            </a:br>
            <a:endParaRPr lang="it-IT" sz="2800" dirty="0"/>
          </a:p>
        </p:txBody>
      </p:sp>
      <p:sp>
        <p:nvSpPr>
          <p:cNvPr id="3" name="Segnaposto contenuto 2"/>
          <p:cNvSpPr>
            <a:spLocks noGrp="1"/>
          </p:cNvSpPr>
          <p:nvPr>
            <p:ph idx="1"/>
          </p:nvPr>
        </p:nvSpPr>
        <p:spPr>
          <a:xfrm>
            <a:off x="457200" y="1196752"/>
            <a:ext cx="8229240" cy="4929008"/>
          </a:xfrm>
        </p:spPr>
        <p:txBody>
          <a:bodyPr/>
          <a:lstStyle/>
          <a:p>
            <a:r>
              <a:rPr lang="it-IT" sz="2400" dirty="0"/>
              <a:t>A + B = B + A; 	A*B = B*A</a:t>
            </a:r>
          </a:p>
          <a:p>
            <a:r>
              <a:rPr lang="it-IT" sz="2400" dirty="0"/>
              <a:t>(A + B) + C = A + (B + C); 	(A * B) * C = A * (B * C)</a:t>
            </a:r>
          </a:p>
          <a:p>
            <a:r>
              <a:rPr lang="it-IT" sz="2400" dirty="0"/>
              <a:t>(A+B)*C = A*C+B*C </a:t>
            </a:r>
          </a:p>
          <a:p>
            <a:r>
              <a:rPr lang="it-IT" sz="2400" dirty="0"/>
              <a:t> </a:t>
            </a:r>
          </a:p>
          <a:p>
            <a:r>
              <a:rPr lang="en-US" sz="2400" dirty="0"/>
              <a:t>x + (x *y) = x</a:t>
            </a:r>
            <a:endParaRPr lang="it-IT" sz="2400" dirty="0"/>
          </a:p>
          <a:p>
            <a:r>
              <a:rPr lang="en-US" sz="2400" dirty="0"/>
              <a:t>x *(x + y) = x</a:t>
            </a:r>
            <a:endParaRPr lang="it-IT" sz="2400" dirty="0"/>
          </a:p>
          <a:p>
            <a:r>
              <a:rPr lang="en-US" sz="2400" dirty="0"/>
              <a:t>x + (1-x) = 1</a:t>
            </a:r>
            <a:endParaRPr lang="it-IT" sz="2400" dirty="0"/>
          </a:p>
          <a:p>
            <a:r>
              <a:rPr lang="it-IT" sz="2400" dirty="0"/>
              <a:t>x *(1-x) = 0</a:t>
            </a:r>
          </a:p>
          <a:p>
            <a:pPr marL="108000" indent="0">
              <a:buNone/>
            </a:pPr>
            <a:endParaRPr lang="it-IT" dirty="0"/>
          </a:p>
        </p:txBody>
      </p:sp>
    </p:spTree>
    <p:extLst>
      <p:ext uri="{BB962C8B-B14F-4D97-AF65-F5344CB8AC3E}">
        <p14:creationId xmlns:p14="http://schemas.microsoft.com/office/powerpoint/2010/main" val="2854471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80"/>
            <a:ext cx="8229240" cy="634040"/>
          </a:xfrm>
        </p:spPr>
        <p:txBody>
          <a:bodyPr/>
          <a:lstStyle/>
          <a:p>
            <a:pPr>
              <a:buNone/>
            </a:pPr>
            <a:r>
              <a:rPr lang="it-IT" sz="2800" dirty="0"/>
              <a:t>L’algebra di Boole: le leggi del pensiero.</a:t>
            </a:r>
            <a:br>
              <a:rPr lang="it-IT" sz="2800" dirty="0"/>
            </a:br>
            <a:endParaRPr lang="it-IT" sz="2800" dirty="0"/>
          </a:p>
        </p:txBody>
      </p:sp>
      <p:sp>
        <p:nvSpPr>
          <p:cNvPr id="3" name="Segnaposto contenuto 2"/>
          <p:cNvSpPr>
            <a:spLocks noGrp="1"/>
          </p:cNvSpPr>
          <p:nvPr>
            <p:ph idx="1"/>
          </p:nvPr>
        </p:nvSpPr>
        <p:spPr>
          <a:xfrm>
            <a:off x="457200" y="908720"/>
            <a:ext cx="8229240" cy="5217040"/>
          </a:xfrm>
        </p:spPr>
        <p:txBody>
          <a:bodyPr/>
          <a:lstStyle/>
          <a:p>
            <a:pPr marL="108000" indent="0">
              <a:buNone/>
            </a:pPr>
            <a:r>
              <a:rPr lang="it-IT" dirty="0"/>
              <a:t>0*X=0  1*X=X  </a:t>
            </a:r>
          </a:p>
          <a:p>
            <a:pPr marL="108000" indent="0">
              <a:buNone/>
            </a:pPr>
            <a:r>
              <a:rPr lang="it-IT" dirty="0"/>
              <a:t>0+X = X  1+X=1  </a:t>
            </a:r>
          </a:p>
          <a:p>
            <a:pPr marL="108000" indent="0">
              <a:buNone/>
            </a:pPr>
            <a:r>
              <a:rPr lang="it-IT" dirty="0"/>
              <a:t>X+(1-X) = 1</a:t>
            </a:r>
          </a:p>
          <a:p>
            <a:pPr marL="108000" indent="0">
              <a:buNone/>
            </a:pPr>
            <a:r>
              <a:rPr lang="it-IT" dirty="0"/>
              <a:t>X*(1-X) = 0  </a:t>
            </a:r>
            <a:r>
              <a:rPr lang="it-IT" sz="2800" i="1" dirty="0"/>
              <a:t>la contraddizion che non consente</a:t>
            </a:r>
            <a:r>
              <a:rPr lang="it-IT" sz="2800" dirty="0"/>
              <a:t>!</a:t>
            </a:r>
          </a:p>
          <a:p>
            <a:pPr marL="108000" indent="0">
              <a:buNone/>
            </a:pPr>
            <a:r>
              <a:rPr lang="it-IT" dirty="0" smtClean="0"/>
              <a:t>Per Aristotele è un principio</a:t>
            </a:r>
          </a:p>
          <a:p>
            <a:pPr marL="108000" indent="0">
              <a:buNone/>
            </a:pPr>
            <a:r>
              <a:rPr lang="it-IT" dirty="0" smtClean="0"/>
              <a:t>Per Boole è il risultato di un calcolo!</a:t>
            </a:r>
            <a:endParaRPr lang="it-IT" dirty="0"/>
          </a:p>
        </p:txBody>
      </p:sp>
    </p:spTree>
    <p:extLst>
      <p:ext uri="{BB962C8B-B14F-4D97-AF65-F5344CB8AC3E}">
        <p14:creationId xmlns:p14="http://schemas.microsoft.com/office/powerpoint/2010/main" val="3176462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240" cy="548680"/>
          </a:xfrm>
        </p:spPr>
        <p:txBody>
          <a:bodyPr/>
          <a:lstStyle/>
          <a:p>
            <a:pPr>
              <a:buNone/>
            </a:pPr>
            <a:r>
              <a:rPr lang="it-IT" sz="2800" dirty="0"/>
              <a:t>L’algebra di Boole: le leggi del pensiero.</a:t>
            </a:r>
            <a:br>
              <a:rPr lang="it-IT" sz="2800" dirty="0"/>
            </a:br>
            <a:endParaRPr lang="it-IT" sz="2800" dirty="0"/>
          </a:p>
        </p:txBody>
      </p:sp>
      <p:sp>
        <p:nvSpPr>
          <p:cNvPr id="3" name="Segnaposto contenuto 2"/>
          <p:cNvSpPr>
            <a:spLocks noGrp="1"/>
          </p:cNvSpPr>
          <p:nvPr>
            <p:ph idx="1"/>
          </p:nvPr>
        </p:nvSpPr>
        <p:spPr>
          <a:xfrm>
            <a:off x="467544" y="764704"/>
            <a:ext cx="8229240" cy="6093296"/>
          </a:xfrm>
        </p:spPr>
        <p:txBody>
          <a:bodyPr/>
          <a:lstStyle/>
          <a:p>
            <a:pPr marL="108000" indent="0">
              <a:buNone/>
            </a:pPr>
            <a:r>
              <a:rPr lang="it-IT" sz="2400" dirty="0"/>
              <a:t> </a:t>
            </a:r>
          </a:p>
          <a:p>
            <a:pPr marL="108000" indent="0">
              <a:buNone/>
            </a:pPr>
            <a:r>
              <a:rPr lang="it-IT" sz="2400" dirty="0"/>
              <a:t>Tutti gli X sono </a:t>
            </a:r>
            <a:r>
              <a:rPr lang="it-IT" sz="2400" dirty="0" smtClean="0"/>
              <a:t>Y</a:t>
            </a:r>
            <a:r>
              <a:rPr lang="it-IT" sz="2400" dirty="0"/>
              <a:t>	</a:t>
            </a:r>
            <a:r>
              <a:rPr lang="it-IT" sz="2400" dirty="0" smtClean="0"/>
              <a:t>X*(</a:t>
            </a:r>
            <a:r>
              <a:rPr lang="it-IT" sz="2400" dirty="0"/>
              <a:t>1-Y) = 0	&lt;=&gt; 	X = </a:t>
            </a:r>
            <a:r>
              <a:rPr lang="it-IT" sz="2400" dirty="0" smtClean="0"/>
              <a:t>X*Y</a:t>
            </a:r>
            <a:endParaRPr lang="it-IT" sz="2400" dirty="0"/>
          </a:p>
          <a:p>
            <a:pPr marL="108000" indent="0">
              <a:buNone/>
            </a:pPr>
            <a:r>
              <a:rPr lang="it-IT" sz="2400" dirty="0"/>
              <a:t> </a:t>
            </a:r>
          </a:p>
          <a:p>
            <a:pPr marL="108000" indent="0">
              <a:buNone/>
            </a:pPr>
            <a:r>
              <a:rPr lang="it-IT" sz="2400" dirty="0"/>
              <a:t>Tutti gli Y sono </a:t>
            </a:r>
            <a:r>
              <a:rPr lang="it-IT" sz="2400" dirty="0" smtClean="0"/>
              <a:t>Z</a:t>
            </a:r>
            <a:r>
              <a:rPr lang="it-IT" sz="2400" dirty="0"/>
              <a:t>	</a:t>
            </a:r>
            <a:r>
              <a:rPr lang="it-IT" sz="2400" dirty="0" smtClean="0"/>
              <a:t>Y*(</a:t>
            </a:r>
            <a:r>
              <a:rPr lang="it-IT" sz="2400" dirty="0"/>
              <a:t>1-Z) = 0	&lt;=&gt;	Y = </a:t>
            </a:r>
            <a:r>
              <a:rPr lang="it-IT" sz="2400" dirty="0" smtClean="0"/>
              <a:t>Y*Z</a:t>
            </a:r>
            <a:endParaRPr lang="it-IT" sz="2400" dirty="0"/>
          </a:p>
          <a:p>
            <a:pPr marL="108000" indent="0">
              <a:buNone/>
            </a:pPr>
            <a:r>
              <a:rPr lang="it-IT" sz="2400" dirty="0"/>
              <a:t>----------------------</a:t>
            </a:r>
          </a:p>
          <a:p>
            <a:pPr marL="108000" indent="0">
              <a:buNone/>
            </a:pPr>
            <a:r>
              <a:rPr lang="it-IT" sz="2400" dirty="0"/>
              <a:t>Tutti gli X sono </a:t>
            </a:r>
            <a:r>
              <a:rPr lang="it-IT" sz="2400" dirty="0" smtClean="0"/>
              <a:t>Z</a:t>
            </a:r>
            <a:r>
              <a:rPr lang="it-IT" sz="2400" dirty="0"/>
              <a:t>	X = </a:t>
            </a:r>
            <a:r>
              <a:rPr lang="it-IT" sz="2400" dirty="0" smtClean="0"/>
              <a:t>X*Y </a:t>
            </a:r>
            <a:r>
              <a:rPr lang="it-IT" sz="2400" dirty="0"/>
              <a:t>= </a:t>
            </a:r>
            <a:r>
              <a:rPr lang="it-IT" sz="2400" dirty="0" smtClean="0"/>
              <a:t>X*(Y*Z</a:t>
            </a:r>
            <a:r>
              <a:rPr lang="it-IT" sz="2400" dirty="0"/>
              <a:t>) = (</a:t>
            </a:r>
            <a:r>
              <a:rPr lang="it-IT" sz="2400" dirty="0" smtClean="0"/>
              <a:t>X*Y)*Z </a:t>
            </a:r>
            <a:r>
              <a:rPr lang="it-IT" sz="2400" dirty="0"/>
              <a:t>= </a:t>
            </a:r>
            <a:r>
              <a:rPr lang="it-IT" sz="2400" dirty="0" smtClean="0"/>
              <a:t>X*Z  			X = X*Z  &lt;=&gt;  X – X*Z = 0</a:t>
            </a:r>
          </a:p>
          <a:p>
            <a:pPr marL="108000" indent="0">
              <a:buNone/>
            </a:pPr>
            <a:r>
              <a:rPr lang="it-IT" sz="2400" dirty="0"/>
              <a:t>	</a:t>
            </a:r>
            <a:r>
              <a:rPr lang="it-IT" sz="2400" dirty="0" smtClean="0"/>
              <a:t>		X*(</a:t>
            </a:r>
            <a:r>
              <a:rPr lang="it-IT" sz="2400" dirty="0"/>
              <a:t>1-Z) = 0 </a:t>
            </a:r>
          </a:p>
          <a:p>
            <a:pPr marL="108000" indent="0">
              <a:buNone/>
            </a:pPr>
            <a:r>
              <a:rPr lang="it-IT" dirty="0" smtClean="0"/>
              <a:t>Il sillogismo di Aristotele ridotto </a:t>
            </a:r>
            <a:r>
              <a:rPr lang="it-IT" smtClean="0"/>
              <a:t>a calcolo!</a:t>
            </a:r>
            <a:endParaRPr lang="it-IT" dirty="0"/>
          </a:p>
        </p:txBody>
      </p:sp>
    </p:spTree>
    <p:extLst>
      <p:ext uri="{BB962C8B-B14F-4D97-AF65-F5344CB8AC3E}">
        <p14:creationId xmlns:p14="http://schemas.microsoft.com/office/powerpoint/2010/main" val="2429702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name="page59">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67640" y="188640"/>
            <a:ext cx="8229240" cy="10076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lnSpc>
                <a:spcPct val="90000"/>
              </a:lnSpc>
              <a:buNone/>
            </a:pPr>
            <a:r>
              <a:rPr lang="it-IT" sz="1800" b="1">
                <a:latin typeface="Comic Sans MS" pitchFamily="66"/>
              </a:rPr>
              <a:t/>
            </a:r>
            <a:br>
              <a:rPr lang="it-IT" sz="1800" b="1">
                <a:latin typeface="Comic Sans MS" pitchFamily="66"/>
              </a:rPr>
            </a:br>
            <a:r>
              <a:rPr lang="it-IT" sz="1800" b="1">
                <a:latin typeface="Comic Sans MS" pitchFamily="66"/>
              </a:rPr>
              <a:t/>
            </a:r>
            <a:br>
              <a:rPr lang="it-IT" sz="1800" b="1">
                <a:latin typeface="Comic Sans MS" pitchFamily="66"/>
              </a:rPr>
            </a:br>
            <a:r>
              <a:rPr lang="it-IT" sz="2000" b="1">
                <a:latin typeface="Comic Sans MS" pitchFamily="66"/>
              </a:rPr>
              <a:t>Storia dell’informatica: </a:t>
            </a:r>
            <a:r>
              <a:rPr lang="it-IT" sz="2400" b="1">
                <a:latin typeface="Comic Sans MS" pitchFamily="66"/>
              </a:rPr>
              <a:t/>
            </a:r>
            <a:br>
              <a:rPr lang="it-IT" sz="2400" b="1">
                <a:latin typeface="Comic Sans MS" pitchFamily="66"/>
              </a:rPr>
            </a:br>
            <a:r>
              <a:rPr lang="it-IT" sz="2400" b="1">
                <a:latin typeface="Comic Sans MS" pitchFamily="66"/>
              </a:rPr>
              <a:t>L’automazione del lavoro negli uffici</a:t>
            </a:r>
            <a:br>
              <a:rPr lang="it-IT" sz="2400" b="1">
                <a:latin typeface="Comic Sans MS" pitchFamily="66"/>
              </a:rPr>
            </a:br>
            <a:r>
              <a:rPr lang="it-IT" sz="2400" b="1"/>
              <a:t>Elaborazione automatica dell’informazione</a:t>
            </a:r>
            <a:br>
              <a:rPr lang="it-IT" sz="2400" b="1"/>
            </a:br>
            <a:r>
              <a:rPr lang="it-IT" sz="2400"/>
              <a:t/>
            </a:r>
            <a:br>
              <a:rPr lang="it-IT" sz="2400"/>
            </a:br>
            <a:endParaRPr lang="it-IT" sz="2400"/>
          </a:p>
        </p:txBody>
      </p:sp>
      <p:sp>
        <p:nvSpPr>
          <p:cNvPr id="3" name="Rectangle 3"/>
          <p:cNvSpPr txBox="1">
            <a:spLocks noGrp="1"/>
          </p:cNvSpPr>
          <p:nvPr>
            <p:ph type="body" idx="4294967295"/>
          </p:nvPr>
        </p:nvSpPr>
        <p:spPr>
          <a:xfrm>
            <a:off x="468360" y="1268280"/>
            <a:ext cx="8229240" cy="521784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None/>
            </a:pPr>
            <a:r>
              <a:rPr lang="it-IT" sz="2400" b="1" u="sng">
                <a:latin typeface="Arial" pitchFamily="18"/>
                <a:cs typeface="Arial" pitchFamily="2"/>
              </a:rPr>
              <a:t>Le macchine per il lavoro negli uffici</a:t>
            </a:r>
          </a:p>
          <a:p>
            <a:pPr marL="0" lvl="0" indent="0" hangingPunct="1">
              <a:lnSpc>
                <a:spcPct val="90000"/>
              </a:lnSpc>
              <a:spcBef>
                <a:spcPts val="638"/>
              </a:spcBef>
              <a:spcAft>
                <a:spcPts val="0"/>
              </a:spcAft>
              <a:buNone/>
            </a:pPr>
            <a:endParaRPr lang="it-IT" sz="2400">
              <a:latin typeface="Arial" pitchFamily="18"/>
              <a:cs typeface="Arial" pitchFamily="2"/>
            </a:endParaRPr>
          </a:p>
          <a:p>
            <a:pPr marL="0" lvl="0" indent="0" hangingPunct="1">
              <a:lnSpc>
                <a:spcPct val="90000"/>
              </a:lnSpc>
              <a:spcBef>
                <a:spcPts val="638"/>
              </a:spcBef>
              <a:spcAft>
                <a:spcPts val="0"/>
              </a:spcAft>
              <a:buNone/>
            </a:pPr>
            <a:r>
              <a:rPr lang="it-IT" sz="2400">
                <a:latin typeface="Arial" pitchFamily="18"/>
                <a:cs typeface="Arial" pitchFamily="2"/>
              </a:rPr>
              <a:t>Cembalo scrivano (Appendice-83)</a:t>
            </a:r>
          </a:p>
          <a:p>
            <a:pPr marL="0" lvl="0" indent="0" hangingPunct="1">
              <a:lnSpc>
                <a:spcPct val="90000"/>
              </a:lnSpc>
              <a:spcBef>
                <a:spcPts val="638"/>
              </a:spcBef>
              <a:spcAft>
                <a:spcPts val="0"/>
              </a:spcAft>
              <a:buNone/>
            </a:pPr>
            <a:endParaRPr lang="it-IT" sz="2400">
              <a:latin typeface="Arial" pitchFamily="18"/>
              <a:cs typeface="Arial" pitchFamily="2"/>
            </a:endParaRPr>
          </a:p>
          <a:p>
            <a:pPr marL="0" lvl="0" indent="0" hangingPunct="1">
              <a:lnSpc>
                <a:spcPct val="90000"/>
              </a:lnSpc>
              <a:spcBef>
                <a:spcPts val="638"/>
              </a:spcBef>
              <a:spcAft>
                <a:spcPts val="0"/>
              </a:spcAft>
              <a:buNone/>
            </a:pPr>
            <a:r>
              <a:rPr lang="it-IT" sz="2400">
                <a:latin typeface="Arial" pitchFamily="18"/>
                <a:cs typeface="Arial" pitchFamily="2"/>
              </a:rPr>
              <a:t>Calcolatrici (Appendice-85, 86)</a:t>
            </a:r>
          </a:p>
          <a:p>
            <a:pPr marL="0" lvl="0" indent="0" hangingPunct="1">
              <a:lnSpc>
                <a:spcPct val="90000"/>
              </a:lnSpc>
              <a:spcBef>
                <a:spcPts val="638"/>
              </a:spcBef>
              <a:spcAft>
                <a:spcPts val="0"/>
              </a:spcAft>
              <a:buNone/>
            </a:pPr>
            <a:endParaRPr lang="it-IT" sz="2400">
              <a:latin typeface="Arial" pitchFamily="18"/>
              <a:cs typeface="Arial" pitchFamily="2"/>
            </a:endParaRPr>
          </a:p>
          <a:p>
            <a:pPr marL="0" lvl="0" indent="0" hangingPunct="1">
              <a:lnSpc>
                <a:spcPct val="90000"/>
              </a:lnSpc>
              <a:spcBef>
                <a:spcPts val="638"/>
              </a:spcBef>
              <a:spcAft>
                <a:spcPts val="0"/>
              </a:spcAft>
              <a:buNone/>
            </a:pPr>
            <a:r>
              <a:rPr lang="it-IT" sz="2400">
                <a:latin typeface="Arial" pitchFamily="18"/>
                <a:cs typeface="Arial" pitchFamily="2"/>
              </a:rPr>
              <a:t>Telegrafo (Appendice-87)</a:t>
            </a:r>
          </a:p>
          <a:p>
            <a:pPr marL="0" lvl="0" indent="0" hangingPunct="1">
              <a:lnSpc>
                <a:spcPct val="90000"/>
              </a:lnSpc>
              <a:spcBef>
                <a:spcPts val="638"/>
              </a:spcBef>
              <a:spcAft>
                <a:spcPts val="0"/>
              </a:spcAft>
              <a:buNone/>
            </a:pPr>
            <a:endParaRPr lang="it-IT" sz="2400">
              <a:latin typeface="Arial" pitchFamily="18"/>
              <a:cs typeface="Arial" pitchFamily="2"/>
            </a:endParaRPr>
          </a:p>
          <a:p>
            <a:pPr marL="0" lvl="0" indent="0" hangingPunct="1">
              <a:lnSpc>
                <a:spcPct val="90000"/>
              </a:lnSpc>
              <a:spcBef>
                <a:spcPts val="638"/>
              </a:spcBef>
              <a:spcAft>
                <a:spcPts val="0"/>
              </a:spcAft>
              <a:buNone/>
            </a:pPr>
            <a:r>
              <a:rPr lang="it-IT" sz="2400">
                <a:latin typeface="Arial" pitchFamily="18"/>
                <a:cs typeface="Arial" pitchFamily="2"/>
              </a:rPr>
              <a:t>Telefono (Appendice-88)</a:t>
            </a:r>
          </a:p>
          <a:p>
            <a:pPr marL="0" lvl="0" indent="0" hangingPunct="1">
              <a:lnSpc>
                <a:spcPct val="90000"/>
              </a:lnSpc>
              <a:spcBef>
                <a:spcPts val="638"/>
              </a:spcBef>
              <a:spcAft>
                <a:spcPts val="0"/>
              </a:spcAft>
              <a:buNone/>
            </a:pPr>
            <a:endParaRPr lang="it-IT" sz="2400">
              <a:latin typeface="Arial" pitchFamily="18"/>
              <a:cs typeface="Arial" pitchFamily="2"/>
            </a:endParaRPr>
          </a:p>
          <a:p>
            <a:pPr marL="0" lvl="0" indent="0" hangingPunct="1">
              <a:lnSpc>
                <a:spcPct val="90000"/>
              </a:lnSpc>
              <a:spcBef>
                <a:spcPts val="638"/>
              </a:spcBef>
              <a:spcAft>
                <a:spcPts val="0"/>
              </a:spcAft>
              <a:buNone/>
            </a:pPr>
            <a:r>
              <a:rPr lang="it-IT" sz="2400">
                <a:latin typeface="Arial" pitchFamily="18"/>
                <a:cs typeface="Arial" pitchFamily="2"/>
              </a:rPr>
              <a:t>Hollerith (Appendice-89)</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name="La storia dell’informatica: le esigenze">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400" b="1">
                <a:latin typeface="Comic Sans MS" pitchFamily="66"/>
              </a:rPr>
              <a:t>La storia dell’informatica: le esigenze</a:t>
            </a:r>
          </a:p>
        </p:txBody>
      </p:sp>
      <p:sp>
        <p:nvSpPr>
          <p:cNvPr id="3" name="Rectangle 3"/>
          <p:cNvSpPr txBox="1">
            <a:spLocks noGrp="1"/>
          </p:cNvSpPr>
          <p:nvPr>
            <p:ph type="body" idx="4294967295"/>
          </p:nvPr>
        </p:nvSpPr>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b="1" u="sng">
                <a:latin typeface="Arial" pitchFamily="18"/>
                <a:cs typeface="Arial" pitchFamily="2"/>
              </a:rPr>
              <a:t>La storia del calcolo</a:t>
            </a:r>
          </a:p>
          <a:p>
            <a:pPr marL="0" lvl="0" indent="0" hangingPunct="1">
              <a:spcBef>
                <a:spcPts val="638"/>
              </a:spcBef>
              <a:spcAft>
                <a:spcPts val="0"/>
              </a:spcAft>
              <a:buNone/>
            </a:pPr>
            <a:r>
              <a:rPr lang="it-IT">
                <a:latin typeface="Arial" pitchFamily="18"/>
                <a:cs typeface="Arial" pitchFamily="2"/>
              </a:rPr>
              <a:t>Seminari Teolis Appendice-90-0</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toria dell’informatica: obiettivi del corso">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obiettivi del corso</a:t>
            </a:r>
          </a:p>
        </p:txBody>
      </p:sp>
      <p:sp>
        <p:nvSpPr>
          <p:cNvPr id="3" name="Rectangle 3"/>
          <p:cNvSpPr txBox="1">
            <a:spLocks noGrp="1"/>
          </p:cNvSpPr>
          <p:nvPr>
            <p:ph type="body" idx="4294967295"/>
          </p:nvPr>
        </p:nvSpPr>
        <p:spPr>
          <a:xfrm>
            <a:off x="457200" y="981000"/>
            <a:ext cx="8229240" cy="576000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sz="3600" b="1" i="1">
                <a:latin typeface="Comic Sans MS" pitchFamily="66"/>
                <a:cs typeface="Arial" pitchFamily="2"/>
              </a:rPr>
              <a:t>Obiettivi del corso</a:t>
            </a:r>
          </a:p>
          <a:p>
            <a:pPr marL="0" lvl="0" indent="0" hangingPunct="1">
              <a:spcBef>
                <a:spcPts val="638"/>
              </a:spcBef>
              <a:spcAft>
                <a:spcPts val="0"/>
              </a:spcAft>
              <a:buNone/>
            </a:pPr>
            <a:endParaRPr lang="it-IT" sz="1200" b="1">
              <a:latin typeface="Comic Sans MS" pitchFamily="66"/>
              <a:cs typeface="Arial" pitchFamily="2"/>
            </a:endParaRPr>
          </a:p>
          <a:p>
            <a:pPr marL="0" lvl="0" indent="0" hangingPunct="1">
              <a:spcBef>
                <a:spcPts val="638"/>
              </a:spcBef>
              <a:spcAft>
                <a:spcPts val="0"/>
              </a:spcAft>
              <a:buNone/>
            </a:pPr>
            <a:r>
              <a:rPr lang="it-IT" sz="2800" b="1">
                <a:latin typeface="Arial" pitchFamily="18"/>
                <a:cs typeface="Arial" pitchFamily="2"/>
              </a:rPr>
              <a:t>Contribuire alla </a:t>
            </a:r>
            <a:r>
              <a:rPr lang="it-IT" sz="2800" b="1" u="sng">
                <a:latin typeface="Arial" pitchFamily="18"/>
                <a:cs typeface="Arial" pitchFamily="2"/>
              </a:rPr>
              <a:t>conoscenza dell’informatica</a:t>
            </a:r>
            <a:r>
              <a:rPr lang="it-IT" sz="2800" b="1">
                <a:latin typeface="Arial" pitchFamily="18"/>
                <a:cs typeface="Arial" pitchFamily="2"/>
              </a:rPr>
              <a:t> mediante la conoscenza dei </a:t>
            </a:r>
            <a:r>
              <a:rPr lang="it-IT" sz="2800" b="1" u="sng">
                <a:latin typeface="Arial" pitchFamily="18"/>
                <a:cs typeface="Arial" pitchFamily="2"/>
              </a:rPr>
              <a:t>problemi</a:t>
            </a:r>
            <a:r>
              <a:rPr lang="it-IT" sz="2800" b="1">
                <a:latin typeface="Arial" pitchFamily="18"/>
                <a:cs typeface="Arial" pitchFamily="2"/>
              </a:rPr>
              <a:t> e delle relative  </a:t>
            </a:r>
            <a:r>
              <a:rPr lang="it-IT" sz="2800" b="1" u="sng">
                <a:latin typeface="Arial" pitchFamily="18"/>
                <a:cs typeface="Arial" pitchFamily="2"/>
              </a:rPr>
              <a:t>soluzioni</a:t>
            </a:r>
            <a:r>
              <a:rPr lang="it-IT" sz="2800" b="1">
                <a:latin typeface="Arial" pitchFamily="18"/>
                <a:cs typeface="Arial" pitchFamily="2"/>
              </a:rPr>
              <a:t> che hanno portato alla sua emersione come </a:t>
            </a:r>
            <a:r>
              <a:rPr lang="it-IT" sz="2800" b="1" u="sng">
                <a:latin typeface="Arial" pitchFamily="18"/>
                <a:cs typeface="Arial" pitchFamily="2"/>
              </a:rPr>
              <a:t>disciplina scientifica</a:t>
            </a:r>
            <a:r>
              <a:rPr lang="it-IT" sz="2800" b="1">
                <a:latin typeface="Arial" pitchFamily="18"/>
                <a:cs typeface="Arial" pitchFamily="2"/>
              </a:rPr>
              <a:t>.</a:t>
            </a:r>
          </a:p>
          <a:p>
            <a:pPr marL="0" lvl="0" indent="0" hangingPunct="1">
              <a:spcBef>
                <a:spcPts val="638"/>
              </a:spcBef>
              <a:spcAft>
                <a:spcPts val="0"/>
              </a:spcAft>
              <a:buNone/>
            </a:pPr>
            <a:endParaRPr lang="it-IT" sz="1200" b="1">
              <a:latin typeface="Arial" pitchFamily="18"/>
              <a:cs typeface="Arial" pitchFamily="2"/>
            </a:endParaRPr>
          </a:p>
          <a:p>
            <a:pPr marL="0" lvl="0" indent="0" hangingPunct="1">
              <a:spcBef>
                <a:spcPts val="638"/>
              </a:spcBef>
              <a:spcAft>
                <a:spcPts val="0"/>
              </a:spcAft>
              <a:buNone/>
            </a:pPr>
            <a:r>
              <a:rPr lang="it-IT" sz="2800" b="1">
                <a:latin typeface="Arial" pitchFamily="18"/>
                <a:cs typeface="Arial" pitchFamily="2"/>
              </a:rPr>
              <a:t>Fornire elementi affinché anche in informatica, la conoscenza del passato possa aiutare a </a:t>
            </a:r>
            <a:r>
              <a:rPr lang="it-IT" sz="2800" b="1" u="sng">
                <a:latin typeface="Arial" pitchFamily="18"/>
                <a:cs typeface="Arial" pitchFamily="2"/>
              </a:rPr>
              <a:t>delineare lo sviluppo futuro</a:t>
            </a:r>
            <a:r>
              <a:rPr lang="it-IT" sz="2800" b="1">
                <a:latin typeface="Arial" pitchFamily="18"/>
                <a:cs typeface="Arial" pitchFamily="2"/>
              </a:rPr>
              <a:t>.</a:t>
            </a:r>
          </a:p>
          <a:p>
            <a:pPr marL="0" lvl="0" indent="0" hangingPunct="1">
              <a:spcBef>
                <a:spcPts val="638"/>
              </a:spcBef>
              <a:spcAft>
                <a:spcPts val="0"/>
              </a:spcAft>
              <a:buNone/>
            </a:pPr>
            <a:endParaRPr lang="it-IT" sz="2800">
              <a:latin typeface="Arial" pitchFamily="18"/>
              <a:cs typeface="Arial" pitchFamily="2"/>
            </a:endParaRPr>
          </a:p>
          <a:p>
            <a:pPr marL="0" lvl="0" indent="0" hangingPunct="1">
              <a:spcBef>
                <a:spcPts val="638"/>
              </a:spcBef>
              <a:spcAft>
                <a:spcPts val="0"/>
              </a:spcAft>
              <a:buNone/>
            </a:pPr>
            <a:r>
              <a:rPr lang="it-IT" sz="2800">
                <a:latin typeface="Arial" pitchFamily="18"/>
                <a:cs typeface="Arial" pitchFamily="2"/>
              </a:rPr>
              <a:t>? Perché studiamo la storia dell’informatica?</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name="page61">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116640"/>
            <a:ext cx="8229240" cy="7916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b="1" u="sng"/>
              <a:t>Prima fase</a:t>
            </a:r>
            <a:r>
              <a:rPr lang="it-IT" sz="2000"/>
              <a:t> Strumenti concettuali e macchine per singole operazioni azionate a mano, con acqua o con pesi.</a:t>
            </a:r>
          </a:p>
        </p:txBody>
      </p:sp>
      <p:sp>
        <p:nvSpPr>
          <p:cNvPr id="3" name="Rectangle 3"/>
          <p:cNvSpPr txBox="1">
            <a:spLocks noGrp="1"/>
          </p:cNvSpPr>
          <p:nvPr>
            <p:ph type="body" idx="4294967295"/>
          </p:nvPr>
        </p:nvSpPr>
        <p:spPr>
          <a:xfrm>
            <a:off x="457200" y="908280"/>
            <a:ext cx="8229240" cy="50731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lnSpc>
                <a:spcPct val="80000"/>
              </a:lnSpc>
              <a:spcBef>
                <a:spcPts val="638"/>
              </a:spcBef>
              <a:spcAft>
                <a:spcPts val="0"/>
              </a:spcAft>
              <a:buNone/>
            </a:pPr>
            <a:r>
              <a:rPr lang="it-IT" sz="2000" b="1" u="sng">
                <a:latin typeface="Arial" pitchFamily="18"/>
                <a:cs typeface="Arial" pitchFamily="2"/>
              </a:rPr>
              <a:t>Prima fase</a:t>
            </a:r>
          </a:p>
          <a:p>
            <a:pPr marL="0" lvl="0" indent="0">
              <a:lnSpc>
                <a:spcPct val="80000"/>
              </a:lnSpc>
              <a:spcBef>
                <a:spcPts val="638"/>
              </a:spcBef>
              <a:spcAft>
                <a:spcPts val="0"/>
              </a:spcAft>
              <a:buChar char="•"/>
            </a:pPr>
            <a:r>
              <a:rPr lang="it-IT" sz="2000">
                <a:latin typeface="Arial" pitchFamily="18"/>
                <a:cs typeface="Arial" pitchFamily="2"/>
              </a:rPr>
              <a:t>Abaco. Supporto per facilitare l’esecuzione di singoli passi intermedi di un calcolo e mantenere traccia dei risultati intermedi.</a:t>
            </a:r>
          </a:p>
          <a:p>
            <a:pPr marL="0" lvl="0" indent="0">
              <a:lnSpc>
                <a:spcPct val="80000"/>
              </a:lnSpc>
              <a:spcBef>
                <a:spcPts val="638"/>
              </a:spcBef>
              <a:spcAft>
                <a:spcPts val="0"/>
              </a:spcAft>
              <a:buChar char="•"/>
            </a:pPr>
            <a:r>
              <a:rPr lang="it-IT" sz="2000">
                <a:latin typeface="Arial" pitchFamily="18"/>
                <a:cs typeface="Arial" pitchFamily="2"/>
              </a:rPr>
              <a:t>Erone di Alessandria (100 a.C.) ipotizza l’utilizzo di ruote dentate per tener conto del riporto.</a:t>
            </a:r>
          </a:p>
          <a:p>
            <a:pPr marL="0" lvl="0" indent="0">
              <a:lnSpc>
                <a:spcPct val="80000"/>
              </a:lnSpc>
              <a:spcBef>
                <a:spcPts val="638"/>
              </a:spcBef>
              <a:spcAft>
                <a:spcPts val="0"/>
              </a:spcAft>
              <a:buChar char="•"/>
            </a:pPr>
            <a:r>
              <a:rPr lang="it-IT" sz="2000">
                <a:latin typeface="Arial" pitchFamily="18"/>
                <a:cs typeface="Arial" pitchFamily="2"/>
              </a:rPr>
              <a:t>Sviluppo di orologi meccanici a ruote dentate. (XIII e XIV secolo).</a:t>
            </a:r>
          </a:p>
          <a:p>
            <a:pPr marL="0" lvl="0" indent="0">
              <a:lnSpc>
                <a:spcPct val="80000"/>
              </a:lnSpc>
              <a:spcBef>
                <a:spcPts val="638"/>
              </a:spcBef>
              <a:spcAft>
                <a:spcPts val="0"/>
              </a:spcAft>
              <a:buChar char="•"/>
            </a:pPr>
            <a:r>
              <a:rPr lang="it-IT" sz="2000">
                <a:latin typeface="Arial" pitchFamily="18"/>
                <a:cs typeface="Arial" pitchFamily="2"/>
              </a:rPr>
              <a:t>Bastoncini di Nepero per facilitare l’esecuzione di moltiplicazioni.</a:t>
            </a:r>
          </a:p>
          <a:p>
            <a:pPr marL="0" lvl="0" indent="0">
              <a:lnSpc>
                <a:spcPct val="80000"/>
              </a:lnSpc>
              <a:spcBef>
                <a:spcPts val="638"/>
              </a:spcBef>
              <a:spcAft>
                <a:spcPts val="0"/>
              </a:spcAft>
              <a:buChar char="•"/>
            </a:pPr>
            <a:r>
              <a:rPr lang="it-IT" sz="2000">
                <a:latin typeface="Arial" pitchFamily="18"/>
                <a:cs typeface="Arial" pitchFamily="2"/>
              </a:rPr>
              <a:t>Shickard (1624) e Pascal (1642). Macchine digitali per eseguire addizioni e sottrazioni.</a:t>
            </a:r>
          </a:p>
          <a:p>
            <a:pPr marL="0" lvl="0" indent="0">
              <a:lnSpc>
                <a:spcPct val="80000"/>
              </a:lnSpc>
              <a:spcBef>
                <a:spcPts val="638"/>
              </a:spcBef>
              <a:spcAft>
                <a:spcPts val="0"/>
              </a:spcAft>
              <a:buChar char="•"/>
            </a:pPr>
            <a:r>
              <a:rPr lang="it-IT" sz="2000">
                <a:latin typeface="Arial" pitchFamily="18"/>
                <a:cs typeface="Arial" pitchFamily="2"/>
              </a:rPr>
              <a:t>Logaritmi. Metodi concettuali per trasformare le moltiplicazioni e le divisioni rispettivamente in addizioni e sottrazioni.</a:t>
            </a:r>
          </a:p>
          <a:p>
            <a:pPr marL="0" lvl="0" indent="0">
              <a:lnSpc>
                <a:spcPct val="80000"/>
              </a:lnSpc>
              <a:spcBef>
                <a:spcPts val="638"/>
              </a:spcBef>
              <a:spcAft>
                <a:spcPts val="0"/>
              </a:spcAft>
              <a:buChar char="•"/>
            </a:pPr>
            <a:r>
              <a:rPr lang="it-IT" sz="2000">
                <a:latin typeface="Arial" pitchFamily="18"/>
                <a:cs typeface="Arial" pitchFamily="2"/>
              </a:rPr>
              <a:t>Regoli calcolatori. Macchine analogiche basate sull’utilizzo dei logaritmi: la giustapposizione di cursori simula somme (sottrazioni) di logaritmi e prodotto (divisione) dei rispettivi numeri.</a:t>
            </a:r>
          </a:p>
          <a:p>
            <a:pPr marL="0" lvl="0" indent="0">
              <a:lnSpc>
                <a:spcPct val="80000"/>
              </a:lnSpc>
              <a:spcBef>
                <a:spcPts val="638"/>
              </a:spcBef>
              <a:spcAft>
                <a:spcPts val="0"/>
              </a:spcAft>
              <a:buChar char="•"/>
            </a:pPr>
            <a:r>
              <a:rPr lang="it-IT" sz="2000">
                <a:latin typeface="Arial" pitchFamily="18"/>
                <a:cs typeface="Arial" pitchFamily="2"/>
              </a:rPr>
              <a:t>Leibniz (1694) e Poleni (1709). Macchine digitali per eseguire le quattro operazioni dell’aritmetiche.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name="page62">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116640"/>
            <a:ext cx="8229240" cy="93563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b="1" u="sng"/>
              <a:t>Seconda fase</a:t>
            </a:r>
            <a:r>
              <a:rPr lang="it-IT" sz="2000" u="sng"/>
              <a:t> </a:t>
            </a:r>
            <a:r>
              <a:rPr lang="it-IT" sz="2000"/>
              <a:t>Macchine automatiche meccaniche: eseguono sequenze di operazioni aritmetiche registrate su schede perforate</a:t>
            </a:r>
          </a:p>
        </p:txBody>
      </p:sp>
      <p:sp>
        <p:nvSpPr>
          <p:cNvPr id="3" name="Rectangle 3"/>
          <p:cNvSpPr txBox="1">
            <a:spLocks noGrp="1"/>
          </p:cNvSpPr>
          <p:nvPr>
            <p:ph type="body" idx="4294967295"/>
          </p:nvPr>
        </p:nvSpPr>
        <p:spPr>
          <a:xfrm>
            <a:off x="457200" y="1197000"/>
            <a:ext cx="8229240" cy="492876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lnSpc>
                <a:spcPct val="80000"/>
              </a:lnSpc>
              <a:spcBef>
                <a:spcPts val="638"/>
              </a:spcBef>
              <a:spcAft>
                <a:spcPts val="0"/>
              </a:spcAft>
              <a:buNone/>
            </a:pPr>
            <a:r>
              <a:rPr lang="it-IT" sz="2400" b="1" u="sng" dirty="0">
                <a:latin typeface="Arial" pitchFamily="18"/>
                <a:cs typeface="Arial" pitchFamily="2"/>
              </a:rPr>
              <a:t>Seconda fase</a:t>
            </a:r>
          </a:p>
          <a:p>
            <a:pPr marL="0" lvl="0" indent="0">
              <a:lnSpc>
                <a:spcPct val="80000"/>
              </a:lnSpc>
              <a:spcBef>
                <a:spcPts val="638"/>
              </a:spcBef>
              <a:spcAft>
                <a:spcPts val="0"/>
              </a:spcAft>
              <a:buChar char="•"/>
            </a:pPr>
            <a:r>
              <a:rPr lang="it-IT" sz="2400" dirty="0" err="1">
                <a:latin typeface="Arial" pitchFamily="18"/>
                <a:cs typeface="Arial" pitchFamily="2"/>
              </a:rPr>
              <a:t>Bouchon</a:t>
            </a:r>
            <a:r>
              <a:rPr lang="it-IT" sz="2400" dirty="0">
                <a:latin typeface="Arial" pitchFamily="18"/>
                <a:cs typeface="Arial" pitchFamily="2"/>
              </a:rPr>
              <a:t>, </a:t>
            </a:r>
            <a:r>
              <a:rPr lang="it-IT" sz="2400" dirty="0" err="1">
                <a:latin typeface="Arial" pitchFamily="18"/>
                <a:cs typeface="Arial" pitchFamily="2"/>
              </a:rPr>
              <a:t>Falcon</a:t>
            </a:r>
            <a:r>
              <a:rPr lang="it-IT" sz="2400" dirty="0">
                <a:latin typeface="Arial" pitchFamily="18"/>
                <a:cs typeface="Arial" pitchFamily="2"/>
              </a:rPr>
              <a:t>, </a:t>
            </a:r>
            <a:r>
              <a:rPr lang="it-IT" sz="2400" dirty="0" err="1">
                <a:latin typeface="Arial" pitchFamily="18"/>
                <a:cs typeface="Arial" pitchFamily="2"/>
              </a:rPr>
              <a:t>Vaucanson</a:t>
            </a:r>
            <a:r>
              <a:rPr lang="it-IT" sz="2400" dirty="0">
                <a:latin typeface="Arial" pitchFamily="18"/>
                <a:cs typeface="Arial" pitchFamily="2"/>
              </a:rPr>
              <a:t> e Jacquard: automi giocattolo schede perforate e telai meccanici.</a:t>
            </a:r>
          </a:p>
          <a:p>
            <a:pPr marL="0" lvl="0" indent="0">
              <a:lnSpc>
                <a:spcPct val="80000"/>
              </a:lnSpc>
              <a:spcBef>
                <a:spcPts val="638"/>
              </a:spcBef>
              <a:spcAft>
                <a:spcPts val="0"/>
              </a:spcAft>
              <a:buNone/>
            </a:pPr>
            <a:endParaRPr lang="it-IT" sz="800" b="1" u="sng" dirty="0">
              <a:latin typeface="Arial" pitchFamily="18"/>
              <a:cs typeface="Arial" pitchFamily="2"/>
            </a:endParaRPr>
          </a:p>
          <a:p>
            <a:pPr marL="0" lvl="0" indent="0">
              <a:lnSpc>
                <a:spcPct val="80000"/>
              </a:lnSpc>
              <a:spcBef>
                <a:spcPts val="638"/>
              </a:spcBef>
              <a:spcAft>
                <a:spcPts val="0"/>
              </a:spcAft>
              <a:buChar char="•"/>
            </a:pPr>
            <a:r>
              <a:rPr lang="it-IT" sz="2400" dirty="0">
                <a:latin typeface="Arial" pitchFamily="18"/>
                <a:cs typeface="Arial" pitchFamily="2"/>
              </a:rPr>
              <a:t>Progetto di de Prony: programmazione di calcoli per un computer (interlocutore umano).</a:t>
            </a:r>
          </a:p>
          <a:p>
            <a:pPr marL="0" lvl="0" indent="0">
              <a:lnSpc>
                <a:spcPct val="80000"/>
              </a:lnSpc>
              <a:spcBef>
                <a:spcPts val="638"/>
              </a:spcBef>
              <a:spcAft>
                <a:spcPts val="0"/>
              </a:spcAft>
              <a:buNone/>
            </a:pPr>
            <a:endParaRPr lang="it-IT" sz="900" dirty="0">
              <a:latin typeface="Arial" pitchFamily="18"/>
              <a:cs typeface="Arial" pitchFamily="2"/>
            </a:endParaRPr>
          </a:p>
          <a:p>
            <a:pPr marL="0" lvl="0" indent="0">
              <a:lnSpc>
                <a:spcPct val="80000"/>
              </a:lnSpc>
              <a:spcBef>
                <a:spcPts val="638"/>
              </a:spcBef>
              <a:spcAft>
                <a:spcPts val="0"/>
              </a:spcAft>
              <a:buChar char="•"/>
            </a:pPr>
            <a:r>
              <a:rPr lang="it-IT" sz="2400" dirty="0">
                <a:latin typeface="Arial" pitchFamily="18"/>
                <a:cs typeface="Arial" pitchFamily="2"/>
              </a:rPr>
              <a:t>Mueller e Babbage.  Macchina alle differenze e macchina analitica. Realizzati solo prototipi dimostrativi (George e </a:t>
            </a:r>
            <a:r>
              <a:rPr lang="it-IT" sz="2400" dirty="0" err="1">
                <a:latin typeface="Arial" pitchFamily="18"/>
                <a:cs typeface="Arial" pitchFamily="2"/>
              </a:rPr>
              <a:t>Edvard</a:t>
            </a:r>
            <a:r>
              <a:rPr lang="it-IT" sz="2400" dirty="0">
                <a:latin typeface="Arial" pitchFamily="18"/>
                <a:cs typeface="Arial" pitchFamily="2"/>
              </a:rPr>
              <a:t> </a:t>
            </a:r>
            <a:r>
              <a:rPr lang="it-IT" sz="2400" dirty="0" err="1">
                <a:latin typeface="Arial" pitchFamily="18"/>
                <a:cs typeface="Arial" pitchFamily="2"/>
              </a:rPr>
              <a:t>Scheutz</a:t>
            </a:r>
            <a:r>
              <a:rPr lang="it-IT" sz="2400" dirty="0">
                <a:latin typeface="Arial" pitchFamily="18"/>
                <a:cs typeface="Arial" pitchFamily="2"/>
              </a:rPr>
              <a:t> 1853) per migliorare la produzione di tavole nautiche.</a:t>
            </a:r>
          </a:p>
          <a:p>
            <a:pPr marL="0" lvl="0" indent="0">
              <a:lnSpc>
                <a:spcPct val="80000"/>
              </a:lnSpc>
              <a:spcBef>
                <a:spcPts val="638"/>
              </a:spcBef>
              <a:spcAft>
                <a:spcPts val="0"/>
              </a:spcAft>
              <a:buNone/>
            </a:pPr>
            <a:endParaRPr lang="it-IT" sz="900" dirty="0">
              <a:latin typeface="Arial" pitchFamily="18"/>
              <a:cs typeface="Arial" pitchFamily="2"/>
            </a:endParaRPr>
          </a:p>
          <a:p>
            <a:pPr marL="0" lvl="0" indent="0">
              <a:lnSpc>
                <a:spcPct val="80000"/>
              </a:lnSpc>
              <a:spcBef>
                <a:spcPts val="638"/>
              </a:spcBef>
              <a:spcAft>
                <a:spcPts val="0"/>
              </a:spcAft>
              <a:buChar char="•"/>
            </a:pPr>
            <a:r>
              <a:rPr lang="it-IT" sz="2400" dirty="0" err="1">
                <a:latin typeface="Arial" pitchFamily="18"/>
                <a:cs typeface="Arial" pitchFamily="2"/>
              </a:rPr>
              <a:t>Menabrea</a:t>
            </a:r>
            <a:r>
              <a:rPr lang="it-IT" sz="2400" dirty="0">
                <a:latin typeface="Arial" pitchFamily="18"/>
                <a:cs typeface="Arial" pitchFamily="2"/>
              </a:rPr>
              <a:t> e Ada </a:t>
            </a:r>
            <a:r>
              <a:rPr lang="it-IT" sz="2400" dirty="0" err="1">
                <a:latin typeface="Arial" pitchFamily="18"/>
                <a:cs typeface="Arial" pitchFamily="2"/>
              </a:rPr>
              <a:t>Lovelace</a:t>
            </a:r>
            <a:r>
              <a:rPr lang="it-IT" sz="2400" dirty="0">
                <a:latin typeface="Arial" pitchFamily="18"/>
                <a:cs typeface="Arial" pitchFamily="2"/>
              </a:rPr>
              <a:t>: programmazione di calcoli per un interlocutore meccanico (calcolatore automatico).</a:t>
            </a:r>
          </a:p>
          <a:p>
            <a:pPr marL="0" lvl="0" indent="0">
              <a:lnSpc>
                <a:spcPct val="80000"/>
              </a:lnSpc>
              <a:spcBef>
                <a:spcPts val="638"/>
              </a:spcBef>
              <a:spcAft>
                <a:spcPts val="0"/>
              </a:spcAft>
              <a:buNone/>
            </a:pPr>
            <a:endParaRPr lang="it-IT" sz="1000" dirty="0">
              <a:latin typeface="Arial" pitchFamily="18"/>
              <a:cs typeface="Arial" pitchFamily="2"/>
            </a:endParaRPr>
          </a:p>
          <a:p>
            <a:pPr marL="0" lvl="0" indent="0">
              <a:lnSpc>
                <a:spcPct val="80000"/>
              </a:lnSpc>
              <a:spcBef>
                <a:spcPts val="638"/>
              </a:spcBef>
              <a:spcAft>
                <a:spcPts val="0"/>
              </a:spcAft>
              <a:buChar char="•"/>
            </a:pPr>
            <a:r>
              <a:rPr lang="it-IT" sz="2400" dirty="0">
                <a:latin typeface="Arial" pitchFamily="18"/>
                <a:cs typeface="Arial" pitchFamily="2"/>
              </a:rPr>
              <a:t>Il </a:t>
            </a:r>
            <a:r>
              <a:rPr lang="it-IT" sz="2400" b="1" i="1" dirty="0">
                <a:latin typeface="Arial" pitchFamily="18"/>
                <a:cs typeface="Arial" pitchFamily="2"/>
              </a:rPr>
              <a:t>Calcolatore automatico di Babbage (tecnologia meccanica) </a:t>
            </a:r>
            <a:r>
              <a:rPr lang="it-IT" sz="2400" dirty="0">
                <a:latin typeface="Arial" pitchFamily="18"/>
                <a:cs typeface="Arial" pitchFamily="2"/>
              </a:rPr>
              <a:t>non è competitivo col </a:t>
            </a:r>
            <a:r>
              <a:rPr lang="it-IT" sz="2400" b="1" i="1" dirty="0">
                <a:latin typeface="Arial" pitchFamily="18"/>
                <a:cs typeface="Arial" pitchFamily="2"/>
              </a:rPr>
              <a:t>Computer </a:t>
            </a:r>
            <a:r>
              <a:rPr lang="it-IT" sz="2400" dirty="0">
                <a:latin typeface="Arial" pitchFamily="18"/>
                <a:cs typeface="Arial" pitchFamily="2"/>
              </a:rPr>
              <a:t> umano.</a:t>
            </a:r>
          </a:p>
          <a:p>
            <a:pPr marL="0" lvl="0" indent="0">
              <a:lnSpc>
                <a:spcPct val="80000"/>
              </a:lnSpc>
              <a:spcBef>
                <a:spcPts val="638"/>
              </a:spcBef>
              <a:spcAft>
                <a:spcPts val="0"/>
              </a:spcAft>
              <a:buNone/>
            </a:pPr>
            <a:endParaRPr lang="it-IT" sz="24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name="page63">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0"/>
            <a:ext cx="8229240" cy="10522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b="1" u="sng"/>
              <a:t>Terza fase</a:t>
            </a:r>
            <a:r>
              <a:rPr lang="it-IT" sz="2000"/>
              <a:t> Tecnologia elettromeccanica</a:t>
            </a:r>
            <a:br>
              <a:rPr lang="it-IT" sz="2000"/>
            </a:br>
            <a:r>
              <a:rPr lang="it-IT" sz="2000"/>
              <a:t>Dal calcolo alla elaborazione dell’informazione</a:t>
            </a:r>
          </a:p>
        </p:txBody>
      </p:sp>
      <p:sp>
        <p:nvSpPr>
          <p:cNvPr id="3" name="Rectangle 3"/>
          <p:cNvSpPr txBox="1">
            <a:spLocks noGrp="1"/>
          </p:cNvSpPr>
          <p:nvPr>
            <p:ph type="body" idx="4294967295"/>
          </p:nvPr>
        </p:nvSpPr>
        <p:spPr>
          <a:xfrm>
            <a:off x="457200" y="1125360"/>
            <a:ext cx="8362800" cy="5471279"/>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lnSpc>
                <a:spcPct val="80000"/>
              </a:lnSpc>
              <a:spcBef>
                <a:spcPts val="638"/>
              </a:spcBef>
              <a:spcAft>
                <a:spcPts val="0"/>
              </a:spcAft>
              <a:buNone/>
            </a:pPr>
            <a:r>
              <a:rPr lang="it-IT" sz="2000" b="1" u="sng">
                <a:latin typeface="Arial" pitchFamily="18"/>
                <a:cs typeface="Arial" pitchFamily="2"/>
              </a:rPr>
              <a:t>Terza fase</a:t>
            </a:r>
          </a:p>
          <a:p>
            <a:pPr marL="0" lvl="0" indent="0">
              <a:lnSpc>
                <a:spcPct val="80000"/>
              </a:lnSpc>
              <a:spcBef>
                <a:spcPts val="638"/>
              </a:spcBef>
              <a:spcAft>
                <a:spcPts val="0"/>
              </a:spcAft>
              <a:buNone/>
            </a:pPr>
            <a:endParaRPr lang="it-IT" sz="800" b="1" u="sng">
              <a:latin typeface="Arial" pitchFamily="18"/>
              <a:cs typeface="Arial" pitchFamily="2"/>
            </a:endParaRPr>
          </a:p>
          <a:p>
            <a:pPr marL="0" lvl="0" indent="0">
              <a:lnSpc>
                <a:spcPct val="80000"/>
              </a:lnSpc>
              <a:spcBef>
                <a:spcPts val="638"/>
              </a:spcBef>
              <a:spcAft>
                <a:spcPts val="0"/>
              </a:spcAft>
              <a:buChar char="•"/>
            </a:pPr>
            <a:r>
              <a:rPr lang="it-IT" sz="2800">
                <a:latin typeface="Arial" pitchFamily="18"/>
                <a:cs typeface="Arial" pitchFamily="2"/>
              </a:rPr>
              <a:t>La produzione industriale delle macchine</a:t>
            </a:r>
          </a:p>
          <a:p>
            <a:pPr marL="0" lvl="0" indent="0">
              <a:lnSpc>
                <a:spcPct val="80000"/>
              </a:lnSpc>
              <a:spcBef>
                <a:spcPts val="638"/>
              </a:spcBef>
              <a:spcAft>
                <a:spcPts val="0"/>
              </a:spcAft>
              <a:buNone/>
            </a:pPr>
            <a:endParaRPr lang="it-IT" sz="1000">
              <a:latin typeface="Arial" pitchFamily="18"/>
              <a:cs typeface="Arial" pitchFamily="2"/>
            </a:endParaRPr>
          </a:p>
          <a:p>
            <a:pPr marL="0" lvl="0" indent="0">
              <a:lnSpc>
                <a:spcPct val="80000"/>
              </a:lnSpc>
              <a:spcBef>
                <a:spcPts val="638"/>
              </a:spcBef>
              <a:spcAft>
                <a:spcPts val="0"/>
              </a:spcAft>
              <a:buChar char="•"/>
            </a:pPr>
            <a:r>
              <a:rPr lang="it-IT" sz="2800">
                <a:latin typeface="Arial" pitchFamily="18"/>
                <a:cs typeface="Arial" pitchFamily="2"/>
              </a:rPr>
              <a:t>Sviluppo commerciale di macchine calcolatrici elettromeccaniche non automatiche per eseguire singole operazioni; l’Arithmometer di Thomas è la prima ad avere successo commerciale. (Appendice-104)</a:t>
            </a:r>
          </a:p>
          <a:p>
            <a:pPr marL="0" lvl="0" indent="0">
              <a:lnSpc>
                <a:spcPct val="80000"/>
              </a:lnSpc>
              <a:spcBef>
                <a:spcPts val="638"/>
              </a:spcBef>
              <a:spcAft>
                <a:spcPts val="0"/>
              </a:spcAft>
              <a:buNone/>
            </a:pPr>
            <a:endParaRPr lang="it-IT" sz="1000">
              <a:latin typeface="Arial" pitchFamily="18"/>
              <a:cs typeface="Arial" pitchFamily="2"/>
            </a:endParaRPr>
          </a:p>
          <a:p>
            <a:pPr marL="0" lvl="0" indent="0">
              <a:lnSpc>
                <a:spcPct val="80000"/>
              </a:lnSpc>
              <a:spcBef>
                <a:spcPts val="638"/>
              </a:spcBef>
              <a:spcAft>
                <a:spcPts val="0"/>
              </a:spcAft>
              <a:buChar char="•"/>
            </a:pPr>
            <a:r>
              <a:rPr lang="it-IT" sz="2800">
                <a:latin typeface="Arial" pitchFamily="18"/>
                <a:cs typeface="Arial" pitchFamily="2"/>
              </a:rPr>
              <a:t>Bonelli, Bolmida e Vicenzia (1850) hanno progettato il primo telaio automatico a corrente elettrica.</a:t>
            </a:r>
          </a:p>
          <a:p>
            <a:pPr marL="0" lvl="0" indent="0">
              <a:lnSpc>
                <a:spcPct val="80000"/>
              </a:lnSpc>
              <a:spcBef>
                <a:spcPts val="638"/>
              </a:spcBef>
              <a:spcAft>
                <a:spcPts val="0"/>
              </a:spcAft>
              <a:buNone/>
            </a:pPr>
            <a:endParaRPr lang="it-IT" sz="1000">
              <a:latin typeface="Arial" pitchFamily="18"/>
              <a:cs typeface="Arial" pitchFamily="2"/>
            </a:endParaRPr>
          </a:p>
          <a:p>
            <a:pPr marL="0" lvl="0" indent="0">
              <a:lnSpc>
                <a:spcPct val="80000"/>
              </a:lnSpc>
              <a:spcBef>
                <a:spcPts val="638"/>
              </a:spcBef>
              <a:spcAft>
                <a:spcPts val="0"/>
              </a:spcAft>
              <a:buChar char="•"/>
            </a:pPr>
            <a:r>
              <a:rPr lang="it-IT" sz="2800">
                <a:latin typeface="Arial" pitchFamily="18"/>
                <a:cs typeface="Arial" pitchFamily="2"/>
              </a:rPr>
              <a:t>Ludgate, Torres y Quevedo (automatica, elettromeccanica, scacchi)</a:t>
            </a:r>
          </a:p>
          <a:p>
            <a:pPr marL="0" lvl="0" indent="0">
              <a:lnSpc>
                <a:spcPct val="80000"/>
              </a:lnSpc>
              <a:spcBef>
                <a:spcPts val="638"/>
              </a:spcBef>
              <a:spcAft>
                <a:spcPts val="0"/>
              </a:spcAft>
              <a:buChar char="•"/>
            </a:pPr>
            <a:r>
              <a:rPr lang="it-IT" sz="2800">
                <a:latin typeface="Arial" pitchFamily="18"/>
                <a:cs typeface="Arial" pitchFamily="2"/>
              </a:rPr>
              <a:t>Couffignal (Babbage elettricità)</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name="page64">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467640" y="332640"/>
            <a:ext cx="8229240" cy="64083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nSpc>
                <a:spcPct val="80000"/>
              </a:lnSpc>
              <a:buNone/>
            </a:pPr>
            <a:r>
              <a:rPr lang="it-IT"/>
              <a:t/>
            </a:r>
            <a:br>
              <a:rPr lang="it-IT"/>
            </a:br>
            <a:r>
              <a:rPr lang="it-IT" sz="2400" b="1" u="sng"/>
              <a:t>Hollerith</a:t>
            </a:r>
            <a:r>
              <a:rPr lang="it-IT" sz="2400"/>
              <a:t> introduce (1884-89) macchine selezionatrici e tabulatrici automatiche </a:t>
            </a:r>
            <a:br>
              <a:rPr lang="it-IT" sz="2400"/>
            </a:br>
            <a:r>
              <a:rPr lang="it-IT" sz="2400"/>
              <a:t/>
            </a:r>
            <a:br>
              <a:rPr lang="it-IT" sz="2400"/>
            </a:br>
            <a:r>
              <a:rPr lang="it-IT" sz="2400"/>
              <a:t>I dati sono registrati su schede e il  programma è inizialmente in hardware costruito con la macchina (analogamente alla macchina alle differenze di Babbage)</a:t>
            </a:r>
            <a:br>
              <a:rPr lang="it-IT" sz="2400"/>
            </a:br>
            <a:r>
              <a:rPr lang="it-IT" sz="2400"/>
              <a:t/>
            </a:r>
            <a:br>
              <a:rPr lang="it-IT" sz="2400"/>
            </a:br>
            <a:r>
              <a:rPr lang="it-IT" sz="2400"/>
              <a:t>Viene infine introdotto un pannello per realizzare con opportuni collegamenti elaborazioni diverse con la medesima macchina (diffusione mondiale)          . </a:t>
            </a:r>
            <a:br>
              <a:rPr lang="it-IT" sz="2400"/>
            </a:br>
            <a:r>
              <a:rPr lang="it-IT" sz="2400"/>
              <a:t/>
            </a:r>
            <a:br>
              <a:rPr lang="it-IT" sz="2400"/>
            </a:br>
            <a:r>
              <a:rPr lang="it-IT" sz="2400"/>
              <a:t>La macchina viene completata con una calcolatrice tipo Leibniz-Poleni in modo da renderla capace non solo di selezionare e contare schede, ma anche di saper eseguire calcoli con dati contenuti sulle schede                       .</a:t>
            </a:r>
            <a:br>
              <a:rPr lang="it-IT" sz="2400"/>
            </a:br>
            <a:r>
              <a:rPr lang="it-IT" sz="2400"/>
              <a:t/>
            </a:r>
            <a:br>
              <a:rPr lang="it-IT" sz="2400"/>
            </a:br>
            <a:r>
              <a:rPr lang="it-IT" sz="2400"/>
              <a:t>Ha inizio l’automazione del lavoro d’ufficio con dati su schede e macchine elettromeccaniche a programma memorizzato. (Appendice-105)                               .</a:t>
            </a:r>
            <a:br>
              <a:rPr lang="it-IT" sz="2400"/>
            </a:br>
            <a:endParaRPr lang="it-IT"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name="Le parole chiave nel 1935">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457200" y="116640"/>
            <a:ext cx="8229240" cy="7916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3200"/>
              <a:t>Le parole chiave nel 1935</a:t>
            </a:r>
          </a:p>
        </p:txBody>
      </p:sp>
      <p:sp>
        <p:nvSpPr>
          <p:cNvPr id="3" name="Segnaposto contenuto 2"/>
          <p:cNvSpPr txBox="1">
            <a:spLocks noGrp="1"/>
          </p:cNvSpPr>
          <p:nvPr>
            <p:ph type="body" idx="4294967295"/>
          </p:nvPr>
        </p:nvSpPr>
        <p:spPr>
          <a:xfrm>
            <a:off x="457200" y="980640"/>
            <a:ext cx="8229240" cy="51451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None/>
            </a:pPr>
            <a:r>
              <a:rPr lang="it-IT" sz="2400" b="1">
                <a:latin typeface="Comic Sans MS" pitchFamily="66"/>
                <a:cs typeface="Arial" pitchFamily="2"/>
              </a:rPr>
              <a:t>Informazione</a:t>
            </a:r>
          </a:p>
          <a:p>
            <a:pPr marL="0" lvl="0" indent="0" hangingPunct="1">
              <a:lnSpc>
                <a:spcPct val="90000"/>
              </a:lnSpc>
              <a:spcBef>
                <a:spcPts val="638"/>
              </a:spcBef>
              <a:spcAft>
                <a:spcPts val="0"/>
              </a:spcAft>
              <a:buNone/>
            </a:pPr>
            <a:r>
              <a:rPr lang="it-IT" sz="2400" b="1">
                <a:latin typeface="Comic Sans MS" pitchFamily="66"/>
                <a:cs typeface="Arial" pitchFamily="2"/>
              </a:rPr>
              <a:t>		Comunicazione</a:t>
            </a:r>
          </a:p>
          <a:p>
            <a:pPr marL="0" lvl="0" indent="0" hangingPunct="1">
              <a:lnSpc>
                <a:spcPct val="90000"/>
              </a:lnSpc>
              <a:spcBef>
                <a:spcPts val="638"/>
              </a:spcBef>
              <a:spcAft>
                <a:spcPts val="0"/>
              </a:spcAft>
              <a:buNone/>
            </a:pPr>
            <a:r>
              <a:rPr lang="it-IT" sz="2400" b="1">
                <a:latin typeface="Comic Sans MS" pitchFamily="66"/>
                <a:cs typeface="Arial" pitchFamily="2"/>
              </a:rPr>
              <a:t>				Linguaggio</a:t>
            </a:r>
          </a:p>
          <a:p>
            <a:pPr marL="0" lvl="0" indent="0" hangingPunct="1">
              <a:lnSpc>
                <a:spcPct val="90000"/>
              </a:lnSpc>
              <a:spcBef>
                <a:spcPts val="638"/>
              </a:spcBef>
              <a:spcAft>
                <a:spcPts val="0"/>
              </a:spcAft>
              <a:buNone/>
            </a:pPr>
            <a:r>
              <a:rPr lang="it-IT" sz="2400">
                <a:latin typeface="Comic Sans MS" pitchFamily="66"/>
                <a:cs typeface="Arial" pitchFamily="2"/>
              </a:rPr>
              <a:t>						Computer</a:t>
            </a:r>
          </a:p>
          <a:p>
            <a:pPr marL="0" lvl="0" indent="0" hangingPunct="1">
              <a:lnSpc>
                <a:spcPct val="90000"/>
              </a:lnSpc>
              <a:spcBef>
                <a:spcPts val="638"/>
              </a:spcBef>
              <a:spcAft>
                <a:spcPts val="0"/>
              </a:spcAft>
              <a:buNone/>
            </a:pPr>
            <a:endParaRPr lang="it-IT" sz="2400">
              <a:latin typeface="Comic Sans MS" pitchFamily="66"/>
              <a:cs typeface="Arial" pitchFamily="2"/>
            </a:endParaRPr>
          </a:p>
          <a:p>
            <a:pPr marL="0" lvl="0" indent="0" hangingPunct="1">
              <a:lnSpc>
                <a:spcPct val="90000"/>
              </a:lnSpc>
              <a:spcBef>
                <a:spcPts val="638"/>
              </a:spcBef>
              <a:spcAft>
                <a:spcPts val="0"/>
              </a:spcAft>
              <a:buNone/>
            </a:pPr>
            <a:r>
              <a:rPr lang="it-IT" sz="2400" b="1">
                <a:latin typeface="Comic Sans MS" pitchFamily="66"/>
                <a:cs typeface="Arial" pitchFamily="2"/>
              </a:rPr>
              <a:t>Digitale, automatico</a:t>
            </a:r>
            <a:r>
              <a:rPr lang="it-IT" sz="2400">
                <a:latin typeface="Comic Sans MS" pitchFamily="66"/>
                <a:cs typeface="Arial" pitchFamily="2"/>
              </a:rPr>
              <a:t>, </a:t>
            </a:r>
            <a:r>
              <a:rPr lang="it-IT" sz="2400" b="1" i="1">
                <a:latin typeface="Comic Sans MS" pitchFamily="66"/>
                <a:cs typeface="Arial" pitchFamily="2"/>
              </a:rPr>
              <a:t>effettivo</a:t>
            </a:r>
            <a:r>
              <a:rPr lang="it-IT" sz="2400" i="1">
                <a:latin typeface="Comic Sans MS" pitchFamily="66"/>
                <a:cs typeface="Arial" pitchFamily="2"/>
              </a:rPr>
              <a:t>, cognitivo</a:t>
            </a:r>
          </a:p>
          <a:p>
            <a:pPr marL="0" lvl="0" indent="0" hangingPunct="1">
              <a:lnSpc>
                <a:spcPct val="90000"/>
              </a:lnSpc>
              <a:spcBef>
                <a:spcPts val="638"/>
              </a:spcBef>
              <a:spcAft>
                <a:spcPts val="0"/>
              </a:spcAft>
              <a:buNone/>
            </a:pPr>
            <a:endParaRPr lang="it-IT" sz="2400">
              <a:latin typeface="Comic Sans MS" pitchFamily="66"/>
              <a:cs typeface="Arial" pitchFamily="2"/>
            </a:endParaRPr>
          </a:p>
          <a:p>
            <a:pPr marL="0" lvl="0" indent="0" hangingPunct="1">
              <a:lnSpc>
                <a:spcPct val="90000"/>
              </a:lnSpc>
              <a:spcBef>
                <a:spcPts val="638"/>
              </a:spcBef>
              <a:spcAft>
                <a:spcPts val="0"/>
              </a:spcAft>
              <a:buNone/>
            </a:pPr>
            <a:r>
              <a:rPr lang="it-IT" sz="2400" b="1">
                <a:latin typeface="Comic Sans MS" pitchFamily="66"/>
                <a:cs typeface="Arial" pitchFamily="2"/>
              </a:rPr>
              <a:t>Hardware, software, </a:t>
            </a:r>
            <a:r>
              <a:rPr lang="it-IT" sz="2400">
                <a:latin typeface="Comic Sans MS" pitchFamily="66"/>
                <a:cs typeface="Arial" pitchFamily="2"/>
              </a:rPr>
              <a:t>computational thinking</a:t>
            </a:r>
          </a:p>
          <a:p>
            <a:pPr marL="0" lvl="0" indent="0" hangingPunct="1">
              <a:lnSpc>
                <a:spcPct val="90000"/>
              </a:lnSpc>
              <a:spcBef>
                <a:spcPts val="638"/>
              </a:spcBef>
              <a:spcAft>
                <a:spcPts val="0"/>
              </a:spcAft>
              <a:buNone/>
            </a:pPr>
            <a:r>
              <a:rPr lang="it-IT" sz="2400" b="1">
                <a:latin typeface="Arial" pitchFamily="18"/>
                <a:cs typeface="Arial" pitchFamily="2"/>
              </a:rPr>
              <a:t>Già viste</a:t>
            </a:r>
            <a:r>
              <a:rPr lang="it-IT" sz="2400">
                <a:latin typeface="Arial" pitchFamily="18"/>
                <a:cs typeface="Arial" pitchFamily="2"/>
              </a:rPr>
              <a:t>  </a:t>
            </a:r>
            <a:r>
              <a:rPr lang="it-IT" sz="2400" b="1">
                <a:latin typeface="Arial" pitchFamily="18"/>
                <a:cs typeface="Arial" pitchFamily="2"/>
              </a:rPr>
              <a:t>(parzialmente)</a:t>
            </a:r>
            <a:r>
              <a:rPr lang="it-IT" sz="2400">
                <a:latin typeface="Arial" pitchFamily="18"/>
                <a:cs typeface="Arial" pitchFamily="2"/>
              </a:rPr>
              <a:t>  </a:t>
            </a:r>
          </a:p>
          <a:p>
            <a:pPr marL="0" lvl="0" indent="0" hangingPunct="1">
              <a:lnSpc>
                <a:spcPct val="90000"/>
              </a:lnSpc>
              <a:spcBef>
                <a:spcPts val="638"/>
              </a:spcBef>
              <a:spcAft>
                <a:spcPts val="0"/>
              </a:spcAft>
              <a:buNone/>
            </a:pPr>
            <a:r>
              <a:rPr lang="it-IT" sz="2400" b="1" i="1">
                <a:latin typeface="Arial" pitchFamily="18"/>
                <a:cs typeface="Arial" pitchFamily="2"/>
              </a:rPr>
              <a:t>Effettivo</a:t>
            </a:r>
            <a:r>
              <a:rPr lang="it-IT" sz="2400" i="1">
                <a:latin typeface="Arial" pitchFamily="18"/>
                <a:cs typeface="Arial" pitchFamily="2"/>
              </a:rPr>
              <a:t> </a:t>
            </a:r>
            <a:r>
              <a:rPr lang="it-IT" sz="2400">
                <a:latin typeface="Arial" pitchFamily="18"/>
                <a:cs typeface="Arial" pitchFamily="2"/>
              </a:rPr>
              <a:t>in arrivo con Turing</a:t>
            </a:r>
          </a:p>
          <a:p>
            <a:pPr marL="0" lvl="0" indent="0" hangingPunct="1">
              <a:lnSpc>
                <a:spcPct val="90000"/>
              </a:lnSpc>
              <a:spcBef>
                <a:spcPts val="638"/>
              </a:spcBef>
              <a:spcAft>
                <a:spcPts val="0"/>
              </a:spcAft>
              <a:buNone/>
            </a:pPr>
            <a:r>
              <a:rPr lang="it-IT" sz="2400" i="1">
                <a:latin typeface="Arial" pitchFamily="18"/>
                <a:cs typeface="Arial" pitchFamily="2"/>
              </a:rPr>
              <a:t>Cognitivo </a:t>
            </a:r>
            <a:r>
              <a:rPr lang="it-IT" sz="2400">
                <a:latin typeface="Arial" pitchFamily="18"/>
                <a:cs typeface="Arial" pitchFamily="2"/>
              </a:rPr>
              <a:t>deve aspettare elettronica e von Neumann</a:t>
            </a:r>
          </a:p>
          <a:p>
            <a:pPr marL="0" lvl="0" indent="0" hangingPunct="1">
              <a:lnSpc>
                <a:spcPct val="90000"/>
              </a:lnSpc>
              <a:spcBef>
                <a:spcPts val="638"/>
              </a:spcBef>
              <a:spcAft>
                <a:spcPts val="0"/>
              </a:spcAft>
              <a:buNone/>
            </a:pPr>
            <a:r>
              <a:rPr lang="it-IT" sz="2400">
                <a:latin typeface="Arial" pitchFamily="18"/>
                <a:cs typeface="Arial" pitchFamily="2"/>
              </a:rPr>
              <a:t>Computational thinking richiede assimilazione culturale</a:t>
            </a:r>
          </a:p>
          <a:p>
            <a:pPr marL="0" lvl="0" indent="0">
              <a:lnSpc>
                <a:spcPct val="80000"/>
              </a:lnSpc>
              <a:buNone/>
            </a:pPr>
            <a:endParaRPr lang="it-IT">
              <a:latin typeface="Comic Sans MS" pitchFamily="66"/>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name="La storia dell’informatica: la logica">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6328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400" b="1">
                <a:latin typeface="Comic Sans MS" pitchFamily="66"/>
              </a:rPr>
              <a:t>La storia dell’informatica: la logica</a:t>
            </a:r>
          </a:p>
        </p:txBody>
      </p:sp>
      <p:sp>
        <p:nvSpPr>
          <p:cNvPr id="3" name="Rectangle 3"/>
          <p:cNvSpPr txBox="1">
            <a:spLocks noGrp="1"/>
          </p:cNvSpPr>
          <p:nvPr>
            <p:ph type="body" idx="4294967295"/>
          </p:nvPr>
        </p:nvSpPr>
        <p:spPr>
          <a:xfrm>
            <a:off x="457200" y="1125360"/>
            <a:ext cx="8229240" cy="539928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spcBef>
                <a:spcPts val="638"/>
              </a:spcBef>
              <a:spcAft>
                <a:spcPts val="0"/>
              </a:spcAft>
              <a:buNone/>
            </a:pPr>
            <a:r>
              <a:rPr lang="it-IT" sz="2800" b="1" u="sng" dirty="0">
                <a:latin typeface="Arial" pitchFamily="18"/>
                <a:cs typeface="Arial" pitchFamily="2"/>
              </a:rPr>
              <a:t>Il sogno di Leibniz.  Quo facto…</a:t>
            </a:r>
            <a:r>
              <a:rPr lang="it-IT" sz="2800" b="1" u="sng" dirty="0" err="1">
                <a:latin typeface="Arial" pitchFamily="18"/>
                <a:cs typeface="Arial" pitchFamily="2"/>
              </a:rPr>
              <a:t>calculemus</a:t>
            </a:r>
            <a:endParaRPr lang="it-IT" sz="2800" b="1" u="sng" dirty="0">
              <a:latin typeface="Arial" pitchFamily="18"/>
              <a:cs typeface="Arial" pitchFamily="2"/>
            </a:endParaRPr>
          </a:p>
          <a:p>
            <a:pPr marL="0" lvl="0" indent="0">
              <a:spcBef>
                <a:spcPts val="638"/>
              </a:spcBef>
              <a:spcAft>
                <a:spcPts val="0"/>
              </a:spcAft>
              <a:buNone/>
            </a:pPr>
            <a:endParaRPr lang="it-IT" sz="2000" b="1" u="sng" dirty="0">
              <a:latin typeface="Arial" pitchFamily="18"/>
              <a:cs typeface="Arial" pitchFamily="2"/>
            </a:endParaRPr>
          </a:p>
          <a:p>
            <a:pPr marL="0" lvl="0" indent="0">
              <a:spcBef>
                <a:spcPts val="638"/>
              </a:spcBef>
              <a:spcAft>
                <a:spcPts val="0"/>
              </a:spcAft>
              <a:buNone/>
            </a:pPr>
            <a:r>
              <a:rPr lang="it-IT" b="1" u="sng" dirty="0">
                <a:latin typeface="Arial" pitchFamily="18"/>
                <a:cs typeface="Arial" pitchFamily="2"/>
              </a:rPr>
              <a:t>L’algebra </a:t>
            </a:r>
            <a:r>
              <a:rPr lang="it-IT" b="1" u="sng" dirty="0" smtClean="0">
                <a:latin typeface="Arial" pitchFamily="18"/>
                <a:cs typeface="Arial" pitchFamily="2"/>
              </a:rPr>
              <a:t>di </a:t>
            </a:r>
            <a:r>
              <a:rPr lang="it-IT" b="1" u="sng" dirty="0">
                <a:latin typeface="Arial" pitchFamily="18"/>
                <a:cs typeface="Arial" pitchFamily="2"/>
              </a:rPr>
              <a:t>Boole</a:t>
            </a:r>
          </a:p>
          <a:p>
            <a:pPr marL="0" lvl="0" indent="0">
              <a:spcBef>
                <a:spcPts val="638"/>
              </a:spcBef>
              <a:spcAft>
                <a:spcPts val="0"/>
              </a:spcAft>
              <a:buNone/>
            </a:pPr>
            <a:endParaRPr lang="it-IT" sz="2000" b="1" u="sng" dirty="0">
              <a:latin typeface="Arial" pitchFamily="18"/>
              <a:cs typeface="Arial" pitchFamily="2"/>
            </a:endParaRPr>
          </a:p>
          <a:p>
            <a:pPr marL="0" lvl="0" indent="0">
              <a:spcBef>
                <a:spcPts val="638"/>
              </a:spcBef>
              <a:spcAft>
                <a:spcPts val="0"/>
              </a:spcAft>
              <a:buNone/>
            </a:pPr>
            <a:r>
              <a:rPr lang="it-IT" b="1" u="sng" dirty="0">
                <a:latin typeface="Arial" pitchFamily="18"/>
                <a:cs typeface="Arial" pitchFamily="2"/>
              </a:rPr>
              <a:t>Il </a:t>
            </a:r>
            <a:r>
              <a:rPr lang="it-IT" b="1" u="sng" dirty="0" err="1">
                <a:latin typeface="Arial" pitchFamily="18"/>
                <a:cs typeface="Arial" pitchFamily="2"/>
              </a:rPr>
              <a:t>Begriffsschrift</a:t>
            </a:r>
            <a:r>
              <a:rPr lang="it-IT" b="1" u="sng" dirty="0">
                <a:latin typeface="Arial" pitchFamily="18"/>
                <a:cs typeface="Arial" pitchFamily="2"/>
              </a:rPr>
              <a:t> di </a:t>
            </a:r>
            <a:r>
              <a:rPr lang="it-IT" b="1" u="sng" dirty="0" err="1">
                <a:latin typeface="Arial" pitchFamily="18"/>
                <a:cs typeface="Arial" pitchFamily="2"/>
              </a:rPr>
              <a:t>Frege</a:t>
            </a:r>
            <a:r>
              <a:rPr lang="it-IT" b="1" u="sng" dirty="0">
                <a:latin typeface="Arial" pitchFamily="18"/>
                <a:cs typeface="Arial" pitchFamily="2"/>
              </a:rPr>
              <a:t> e il calcolo dei predicati di Russell</a:t>
            </a:r>
          </a:p>
          <a:p>
            <a:pPr marL="0" lvl="0" indent="0">
              <a:spcBef>
                <a:spcPts val="638"/>
              </a:spcBef>
              <a:spcAft>
                <a:spcPts val="0"/>
              </a:spcAft>
              <a:buNone/>
            </a:pPr>
            <a:endParaRPr lang="it-IT" sz="2000" b="1" u="sng" dirty="0">
              <a:latin typeface="Arial" pitchFamily="18"/>
              <a:cs typeface="Arial" pitchFamily="2"/>
            </a:endParaRPr>
          </a:p>
          <a:p>
            <a:pPr marL="0" lvl="0" indent="0">
              <a:spcBef>
                <a:spcPts val="638"/>
              </a:spcBef>
              <a:spcAft>
                <a:spcPts val="0"/>
              </a:spcAft>
              <a:buNone/>
            </a:pPr>
            <a:r>
              <a:rPr lang="it-IT" b="1" u="sng" dirty="0">
                <a:latin typeface="Arial" pitchFamily="18"/>
                <a:cs typeface="Arial" pitchFamily="2"/>
              </a:rPr>
              <a:t>Hilbert e i sistemi formali</a:t>
            </a:r>
          </a:p>
          <a:p>
            <a:pPr marL="0" lvl="0" indent="0">
              <a:spcBef>
                <a:spcPts val="638"/>
              </a:spcBef>
              <a:spcAft>
                <a:spcPts val="0"/>
              </a:spcAft>
              <a:buNone/>
            </a:pPr>
            <a:endParaRPr lang="it-IT" sz="2000" b="1" u="sng" dirty="0">
              <a:latin typeface="Arial" pitchFamily="18"/>
              <a:cs typeface="Arial" pitchFamily="2"/>
            </a:endParaRPr>
          </a:p>
          <a:p>
            <a:pPr marL="0" lvl="0" indent="0">
              <a:spcBef>
                <a:spcPts val="638"/>
              </a:spcBef>
              <a:spcAft>
                <a:spcPts val="0"/>
              </a:spcAft>
              <a:buNone/>
            </a:pPr>
            <a:r>
              <a:rPr lang="it-IT" b="1" u="sng" dirty="0" err="1">
                <a:latin typeface="Arial" pitchFamily="18"/>
                <a:cs typeface="Arial" pitchFamily="2"/>
              </a:rPr>
              <a:t>Goedel</a:t>
            </a:r>
            <a:r>
              <a:rPr lang="it-IT" b="1" u="sng" dirty="0">
                <a:latin typeface="Arial" pitchFamily="18"/>
                <a:cs typeface="Arial" pitchFamily="2"/>
              </a:rPr>
              <a:t>, Turing, Church (e l’Informatica)</a:t>
            </a:r>
          </a:p>
          <a:p>
            <a:pPr marL="0" lvl="0" indent="0">
              <a:spcBef>
                <a:spcPts val="638"/>
              </a:spcBef>
              <a:spcAft>
                <a:spcPts val="0"/>
              </a:spcAft>
              <a:buNone/>
            </a:pPr>
            <a:r>
              <a:rPr lang="it-IT" sz="2000" b="1" u="sng" smtClean="0">
                <a:latin typeface="Arial" pitchFamily="18"/>
                <a:cs typeface="Arial" pitchFamily="2"/>
              </a:rPr>
              <a:t>Appendice-90-92-95-96-98-99</a:t>
            </a:r>
            <a:endParaRPr lang="it-IT" sz="2000" b="1" u="sng"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80"/>
            <a:ext cx="8229240" cy="634040"/>
          </a:xfrm>
        </p:spPr>
        <p:txBody>
          <a:bodyPr/>
          <a:lstStyle/>
          <a:p>
            <a:pPr>
              <a:buNone/>
            </a:pPr>
            <a:r>
              <a:rPr lang="it-IT" sz="2800" dirty="0" smtClean="0"/>
              <a:t>L’algebra di Boole</a:t>
            </a:r>
            <a:endParaRPr lang="it-IT" sz="2800" dirty="0"/>
          </a:p>
        </p:txBody>
      </p:sp>
      <p:sp>
        <p:nvSpPr>
          <p:cNvPr id="3" name="Segnaposto contenuto 2"/>
          <p:cNvSpPr>
            <a:spLocks noGrp="1"/>
          </p:cNvSpPr>
          <p:nvPr>
            <p:ph idx="1"/>
          </p:nvPr>
        </p:nvSpPr>
        <p:spPr>
          <a:xfrm>
            <a:off x="457200" y="1124744"/>
            <a:ext cx="8229240" cy="5400600"/>
          </a:xfrm>
        </p:spPr>
        <p:txBody>
          <a:bodyPr/>
          <a:lstStyle/>
          <a:p>
            <a:pPr marL="108000" indent="0">
              <a:buNone/>
            </a:pPr>
            <a:r>
              <a:rPr lang="it-IT" sz="2400" dirty="0"/>
              <a:t>Seguendo il progetto del </a:t>
            </a:r>
            <a:r>
              <a:rPr lang="it-IT" sz="2400" i="1" dirty="0"/>
              <a:t>calculemus </a:t>
            </a:r>
            <a:r>
              <a:rPr lang="it-IT" sz="2400" dirty="0"/>
              <a:t> di Leibniz, Boole propone un linguaggio artificiale, un’algebra con due operazioni. </a:t>
            </a:r>
          </a:p>
          <a:p>
            <a:r>
              <a:rPr lang="it-IT" sz="2400" dirty="0" smtClean="0"/>
              <a:t>0*X = 0  1*X = X  </a:t>
            </a:r>
            <a:endParaRPr lang="it-IT" sz="2400" dirty="0"/>
          </a:p>
          <a:p>
            <a:r>
              <a:rPr lang="it-IT" sz="2400" dirty="0"/>
              <a:t>0+X = X  </a:t>
            </a:r>
            <a:r>
              <a:rPr lang="it-IT" sz="2400" dirty="0" smtClean="0"/>
              <a:t>1+X = 1  </a:t>
            </a:r>
            <a:endParaRPr lang="it-IT" sz="2400" dirty="0"/>
          </a:p>
          <a:p>
            <a:r>
              <a:rPr lang="it-IT" sz="2400" dirty="0"/>
              <a:t>X+(1-X) = 1</a:t>
            </a:r>
          </a:p>
          <a:p>
            <a:r>
              <a:rPr lang="it-IT" sz="2400" dirty="0"/>
              <a:t>X*(1-X) </a:t>
            </a:r>
            <a:r>
              <a:rPr lang="it-IT" sz="2400" dirty="0" smtClean="0"/>
              <a:t>= 0  </a:t>
            </a:r>
            <a:r>
              <a:rPr lang="it-IT" sz="2400" i="1" dirty="0"/>
              <a:t>la </a:t>
            </a:r>
            <a:r>
              <a:rPr lang="it-IT" sz="2400" i="1" dirty="0" smtClean="0"/>
              <a:t>contraddizion </a:t>
            </a:r>
            <a:r>
              <a:rPr lang="it-IT" sz="2400" i="1" dirty="0"/>
              <a:t>che non consente</a:t>
            </a:r>
            <a:r>
              <a:rPr lang="it-IT" sz="2400" dirty="0"/>
              <a:t>!</a:t>
            </a:r>
          </a:p>
          <a:p>
            <a:pPr marL="108000" indent="0">
              <a:buNone/>
            </a:pPr>
            <a:r>
              <a:rPr lang="it-IT" sz="2400" dirty="0" smtClean="0"/>
              <a:t>Il simbolo * può </a:t>
            </a:r>
            <a:r>
              <a:rPr lang="it-IT" sz="2400" dirty="0"/>
              <a:t>essere interpretato come simbolo della moltiplicazione tra numeri, dell’intersezione tra classi, della congiunzione tra proposizioni.</a:t>
            </a:r>
            <a:br>
              <a:rPr lang="it-IT" sz="2400" dirty="0"/>
            </a:br>
            <a:endParaRPr lang="it-IT" sz="2400" dirty="0"/>
          </a:p>
        </p:txBody>
      </p:sp>
    </p:spTree>
    <p:extLst>
      <p:ext uri="{BB962C8B-B14F-4D97-AF65-F5344CB8AC3E}">
        <p14:creationId xmlns:p14="http://schemas.microsoft.com/office/powerpoint/2010/main" val="165742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80"/>
            <a:ext cx="8229240" cy="922072"/>
          </a:xfrm>
        </p:spPr>
        <p:txBody>
          <a:bodyPr/>
          <a:lstStyle/>
          <a:p>
            <a:pPr>
              <a:buNone/>
            </a:pPr>
            <a:r>
              <a:rPr lang="it-IT" sz="3600" dirty="0" smtClean="0"/>
              <a:t>Il </a:t>
            </a:r>
            <a:r>
              <a:rPr lang="it-IT" sz="3600" i="1" dirty="0" smtClean="0"/>
              <a:t>calculemus</a:t>
            </a:r>
            <a:r>
              <a:rPr lang="it-IT" sz="3600" dirty="0" smtClean="0"/>
              <a:t> di Boole</a:t>
            </a:r>
            <a:endParaRPr lang="it-IT" sz="3600" dirty="0"/>
          </a:p>
        </p:txBody>
      </p:sp>
      <p:sp>
        <p:nvSpPr>
          <p:cNvPr id="3" name="Segnaposto contenuto 2"/>
          <p:cNvSpPr>
            <a:spLocks noGrp="1"/>
          </p:cNvSpPr>
          <p:nvPr>
            <p:ph idx="1"/>
          </p:nvPr>
        </p:nvSpPr>
        <p:spPr>
          <a:xfrm>
            <a:off x="0" y="1124744"/>
            <a:ext cx="9144000" cy="5001016"/>
          </a:xfrm>
        </p:spPr>
        <p:txBody>
          <a:bodyPr/>
          <a:lstStyle/>
          <a:p>
            <a:pPr marL="108000" indent="0">
              <a:buNone/>
            </a:pPr>
            <a:r>
              <a:rPr lang="it-IT" dirty="0"/>
              <a:t> </a:t>
            </a:r>
            <a:r>
              <a:rPr lang="it-IT" dirty="0" smtClean="0"/>
              <a:t>Il sillogismo di Aristotele</a:t>
            </a:r>
          </a:p>
          <a:p>
            <a:pPr marL="108000" indent="0">
              <a:buNone/>
            </a:pPr>
            <a:endParaRPr lang="it-IT" dirty="0"/>
          </a:p>
          <a:p>
            <a:pPr marL="108000" indent="0">
              <a:buNone/>
            </a:pPr>
            <a:r>
              <a:rPr lang="it-IT" sz="2400" dirty="0"/>
              <a:t>Tutti gli X sono Y		X*(1-Y) = 0	</a:t>
            </a:r>
            <a:r>
              <a:rPr lang="it-IT" sz="2400" dirty="0" smtClean="0"/>
              <a:t>&lt;=&gt; </a:t>
            </a:r>
            <a:r>
              <a:rPr lang="it-IT" sz="2400" dirty="0"/>
              <a:t>	X </a:t>
            </a:r>
            <a:r>
              <a:rPr lang="it-IT" sz="2400"/>
              <a:t>= </a:t>
            </a:r>
            <a:r>
              <a:rPr lang="it-IT" sz="2400" smtClean="0"/>
              <a:t>X*Y </a:t>
            </a:r>
            <a:endParaRPr lang="it-IT" sz="800" smtClean="0"/>
          </a:p>
          <a:p>
            <a:pPr marL="108000" indent="0">
              <a:buNone/>
            </a:pPr>
            <a:r>
              <a:rPr lang="it-IT" sz="2400" smtClean="0"/>
              <a:t>Tutti </a:t>
            </a:r>
            <a:r>
              <a:rPr lang="it-IT" sz="2400" dirty="0"/>
              <a:t>gli Y sono Z		Y*(1-Z) = 0	</a:t>
            </a:r>
            <a:r>
              <a:rPr lang="it-IT" sz="2400" dirty="0" smtClean="0"/>
              <a:t>&lt;=&gt;</a:t>
            </a:r>
            <a:r>
              <a:rPr lang="it-IT" sz="2400" dirty="0"/>
              <a:t>	Y = Y*Z</a:t>
            </a:r>
          </a:p>
          <a:p>
            <a:pPr marL="108000" indent="0">
              <a:buNone/>
            </a:pPr>
            <a:r>
              <a:rPr lang="it-IT" sz="2400" dirty="0"/>
              <a:t>----------------------</a:t>
            </a:r>
          </a:p>
          <a:p>
            <a:pPr marL="108000" indent="0">
              <a:buNone/>
            </a:pPr>
            <a:r>
              <a:rPr lang="it-IT" sz="2400" dirty="0"/>
              <a:t>Tutti gli X sono Z		X = X*Y = X*(Y*Z) = (X*Y)*Z = X*Z </a:t>
            </a:r>
            <a:r>
              <a:rPr lang="it-IT" sz="2400" dirty="0" smtClean="0"/>
              <a:t>				X = X*Z  &lt;=&gt;  </a:t>
            </a:r>
            <a:r>
              <a:rPr lang="it-IT" sz="2400" dirty="0"/>
              <a:t>X*(1-Z) = 0 </a:t>
            </a:r>
          </a:p>
          <a:p>
            <a:pPr marL="108000" indent="0">
              <a:buNone/>
            </a:pPr>
            <a:endParaRPr lang="it-IT" dirty="0"/>
          </a:p>
        </p:txBody>
      </p:sp>
    </p:spTree>
    <p:extLst>
      <p:ext uri="{BB962C8B-B14F-4D97-AF65-F5344CB8AC3E}">
        <p14:creationId xmlns:p14="http://schemas.microsoft.com/office/powerpoint/2010/main" val="2933792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240" cy="620688"/>
          </a:xfrm>
        </p:spPr>
        <p:txBody>
          <a:bodyPr/>
          <a:lstStyle/>
          <a:p>
            <a:pPr>
              <a:buNone/>
            </a:pPr>
            <a:r>
              <a:rPr lang="it-IT" sz="2800" dirty="0" smtClean="0"/>
              <a:t>Storia linguistica dell’informatica</a:t>
            </a:r>
            <a:endParaRPr lang="it-IT" sz="2800" dirty="0"/>
          </a:p>
        </p:txBody>
      </p:sp>
      <p:sp>
        <p:nvSpPr>
          <p:cNvPr id="3" name="Segnaposto contenuto 2"/>
          <p:cNvSpPr>
            <a:spLocks noGrp="1"/>
          </p:cNvSpPr>
          <p:nvPr>
            <p:ph idx="1"/>
          </p:nvPr>
        </p:nvSpPr>
        <p:spPr>
          <a:xfrm>
            <a:off x="457200" y="908720"/>
            <a:ext cx="8229240" cy="5217040"/>
          </a:xfrm>
        </p:spPr>
        <p:txBody>
          <a:bodyPr/>
          <a:lstStyle/>
          <a:p>
            <a:pPr marL="108000" indent="0">
              <a:buNone/>
            </a:pPr>
            <a:r>
              <a:rPr lang="it-IT" sz="2800" dirty="0"/>
              <a:t>Tutte le deduzioni logiche prodotte con sillogismi possono essere descritte col linguaggio di Boole e essere ottenute con calcoli della sua algebra: questo è il primo risultato parziale positivo nella prospettiva ipotizzata da Leibniz, positivo, ma parziale.</a:t>
            </a:r>
          </a:p>
          <a:p>
            <a:pPr marL="108000" indent="0">
              <a:buNone/>
            </a:pPr>
            <a:r>
              <a:rPr lang="it-IT" sz="2800" dirty="0"/>
              <a:t> </a:t>
            </a:r>
          </a:p>
          <a:p>
            <a:pPr marL="108000" indent="0">
              <a:buNone/>
            </a:pPr>
            <a:r>
              <a:rPr lang="it-IT" sz="2800" dirty="0" smtClean="0"/>
              <a:t>Infatti</a:t>
            </a:r>
            <a:r>
              <a:rPr lang="it-IT" sz="2800" dirty="0"/>
              <a:t>, la proposizione tutti gli studenti bocciati sono pigri o stupidi non è del tipo tutti gli X sono Y e non può quindi essere descritta col linguaggio di Boole.</a:t>
            </a:r>
          </a:p>
          <a:p>
            <a:pPr marL="108000" indent="0">
              <a:buNone/>
            </a:pPr>
            <a:endParaRPr lang="it-IT" dirty="0"/>
          </a:p>
        </p:txBody>
      </p:sp>
    </p:spTree>
    <p:extLst>
      <p:ext uri="{BB962C8B-B14F-4D97-AF65-F5344CB8AC3E}">
        <p14:creationId xmlns:p14="http://schemas.microsoft.com/office/powerpoint/2010/main" val="2994724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240" cy="476672"/>
          </a:xfrm>
        </p:spPr>
        <p:txBody>
          <a:bodyPr/>
          <a:lstStyle/>
          <a:p>
            <a:pPr>
              <a:buNone/>
            </a:pPr>
            <a:r>
              <a:rPr lang="it-IT" sz="2400" dirty="0" smtClean="0"/>
              <a:t>Storia linguistica dell’informatica: Frege</a:t>
            </a:r>
            <a:endParaRPr lang="it-IT" sz="2400" dirty="0"/>
          </a:p>
        </p:txBody>
      </p:sp>
      <p:sp>
        <p:nvSpPr>
          <p:cNvPr id="3" name="Segnaposto contenuto 2"/>
          <p:cNvSpPr>
            <a:spLocks noGrp="1"/>
          </p:cNvSpPr>
          <p:nvPr>
            <p:ph idx="1"/>
          </p:nvPr>
        </p:nvSpPr>
        <p:spPr>
          <a:xfrm>
            <a:off x="457200" y="636104"/>
            <a:ext cx="8229240" cy="5489656"/>
          </a:xfrm>
        </p:spPr>
        <p:txBody>
          <a:bodyPr/>
          <a:lstStyle/>
          <a:p>
            <a:pPr marL="108000" indent="0">
              <a:buNone/>
            </a:pPr>
            <a:r>
              <a:rPr lang="it-IT" sz="2400" dirty="0"/>
              <a:t>Per ottenere un sistema logico per descrivere tutte le inferenze deduttive della matematica Frege introduce simboli speciali usabili per analizzare la struttura di una singola proposizione. Per questo introduce i quantificatori universale e esistenziale per cui le due </a:t>
            </a:r>
            <a:r>
              <a:rPr lang="it-IT" sz="2400" dirty="0" smtClean="0"/>
              <a:t>proposizioni</a:t>
            </a:r>
          </a:p>
          <a:p>
            <a:pPr marL="108000" indent="0">
              <a:buNone/>
            </a:pPr>
            <a:endParaRPr lang="it-IT" sz="800" dirty="0"/>
          </a:p>
          <a:p>
            <a:pPr marL="108000" indent="0">
              <a:buNone/>
            </a:pPr>
            <a:r>
              <a:rPr lang="it-IT" sz="2400" dirty="0"/>
              <a:t>Tutti i cavalli sono mammiferi e alcuni cavalli sono purosangue diventano</a:t>
            </a:r>
          </a:p>
          <a:p>
            <a:pPr marL="108000" indent="0">
              <a:buNone/>
            </a:pPr>
            <a:r>
              <a:rPr lang="it-IT" sz="2400" dirty="0"/>
              <a:t>ꓯ(x)(</a:t>
            </a:r>
            <a:r>
              <a:rPr lang="it-IT" sz="2400" u="sng" dirty="0"/>
              <a:t>se</a:t>
            </a:r>
            <a:r>
              <a:rPr lang="it-IT" sz="2400" dirty="0"/>
              <a:t> x è un cavallo </a:t>
            </a:r>
            <a:r>
              <a:rPr lang="it-IT" sz="2400" u="sng" dirty="0"/>
              <a:t>allora</a:t>
            </a:r>
            <a:r>
              <a:rPr lang="it-IT" sz="2400" dirty="0"/>
              <a:t> x è un mammifero) ꓯ(x)(c(x)=&gt;m(x))</a:t>
            </a:r>
          </a:p>
          <a:p>
            <a:pPr marL="108000" indent="0">
              <a:buNone/>
            </a:pPr>
            <a:r>
              <a:rPr lang="it-IT" sz="2400" dirty="0"/>
              <a:t>ꓱ(x)(x è un cavallo </a:t>
            </a:r>
            <a:r>
              <a:rPr lang="it-IT" sz="2400" u="sng" dirty="0"/>
              <a:t>e</a:t>
            </a:r>
            <a:r>
              <a:rPr lang="it-IT" sz="2400" dirty="0"/>
              <a:t> x è un purosangue) </a:t>
            </a:r>
            <a:endParaRPr lang="it-IT" sz="2400" dirty="0" smtClean="0"/>
          </a:p>
          <a:p>
            <a:pPr marL="108000" indent="0">
              <a:buNone/>
            </a:pPr>
            <a:r>
              <a:rPr lang="it-IT" sz="2400" dirty="0" smtClean="0"/>
              <a:t>ꓱ</a:t>
            </a:r>
            <a:r>
              <a:rPr lang="it-IT" sz="2400" dirty="0"/>
              <a:t>(x)(c(x) AND p(x))</a:t>
            </a:r>
          </a:p>
          <a:p>
            <a:pPr marL="108000" indent="0">
              <a:buNone/>
            </a:pPr>
            <a:endParaRPr lang="it-IT" sz="2800" dirty="0"/>
          </a:p>
          <a:p>
            <a:pPr marL="108000" indent="0">
              <a:buNone/>
            </a:pPr>
            <a:endParaRPr lang="it-IT" dirty="0"/>
          </a:p>
        </p:txBody>
      </p:sp>
    </p:spTree>
    <p:extLst>
      <p:ext uri="{BB962C8B-B14F-4D97-AF65-F5344CB8AC3E}">
        <p14:creationId xmlns:p14="http://schemas.microsoft.com/office/powerpoint/2010/main" val="1396641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Storia dell’informatica: obiettivi del corso">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457200" y="0"/>
            <a:ext cx="8229240" cy="5482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1800" b="1">
                <a:latin typeface="Comic Sans MS" pitchFamily="66"/>
              </a:rPr>
              <a:t>Storia dell’informatica: obiettivi del corso</a:t>
            </a:r>
          </a:p>
        </p:txBody>
      </p:sp>
      <p:sp>
        <p:nvSpPr>
          <p:cNvPr id="3" name="Segnaposto contenuto 2"/>
          <p:cNvSpPr txBox="1">
            <a:spLocks noGrp="1"/>
          </p:cNvSpPr>
          <p:nvPr>
            <p:ph type="body" idx="4294967295"/>
          </p:nvPr>
        </p:nvSpPr>
        <p:spPr>
          <a:xfrm>
            <a:off x="457200" y="548640"/>
            <a:ext cx="8229240" cy="55771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spcBef>
                <a:spcPts val="638"/>
              </a:spcBef>
              <a:spcAft>
                <a:spcPts val="0"/>
              </a:spcAft>
              <a:buNone/>
            </a:pPr>
            <a:r>
              <a:rPr lang="it-IT">
                <a:latin typeface="Arial" pitchFamily="18"/>
                <a:cs typeface="Arial" pitchFamily="2"/>
              </a:rPr>
              <a:t>1. Studiare i problemi del passato che hanno contribuito a «pavimentare» il percorso che ha portato all’emergere dell’informatica;</a:t>
            </a:r>
          </a:p>
          <a:p>
            <a:pPr marL="0" lvl="0" indent="0">
              <a:spcBef>
                <a:spcPts val="638"/>
              </a:spcBef>
              <a:spcAft>
                <a:spcPts val="0"/>
              </a:spcAft>
              <a:buNone/>
            </a:pPr>
            <a:endParaRPr lang="it-IT" sz="1200">
              <a:latin typeface="Arial" pitchFamily="18"/>
              <a:cs typeface="Arial" pitchFamily="2"/>
            </a:endParaRPr>
          </a:p>
          <a:p>
            <a:pPr marL="0" lvl="0" indent="0">
              <a:spcBef>
                <a:spcPts val="638"/>
              </a:spcBef>
              <a:spcAft>
                <a:spcPts val="0"/>
              </a:spcAft>
              <a:buNone/>
            </a:pPr>
            <a:r>
              <a:rPr lang="it-IT">
                <a:latin typeface="Arial" pitchFamily="18"/>
                <a:cs typeface="Arial" pitchFamily="2"/>
              </a:rPr>
              <a:t>2. Riconoscere le interazioni dell’informatica con i  problemi  di oggi che contribuiranno a determinarne i rispettivi percorsi futuri.</a:t>
            </a:r>
          </a:p>
          <a:p>
            <a:pPr marL="0" lvl="0" indent="0">
              <a:spcBef>
                <a:spcPts val="638"/>
              </a:spcBef>
              <a:spcAft>
                <a:spcPts val="0"/>
              </a:spcAft>
              <a:buNone/>
            </a:pPr>
            <a:endParaRPr lang="it-IT" sz="1200">
              <a:latin typeface="Arial" pitchFamily="18"/>
              <a:cs typeface="Arial" pitchFamily="2"/>
            </a:endParaRPr>
          </a:p>
          <a:p>
            <a:pPr marL="0" lvl="0" indent="0">
              <a:spcBef>
                <a:spcPts val="638"/>
              </a:spcBef>
              <a:spcAft>
                <a:spcPts val="0"/>
              </a:spcAft>
              <a:buNone/>
            </a:pPr>
            <a:r>
              <a:rPr lang="it-IT">
                <a:latin typeface="Arial" pitchFamily="18"/>
                <a:cs typeface="Arial" pitchFamily="2"/>
              </a:rPr>
              <a:t>3. Analizzare in particolare il ruolo dell’informatica nei processi educativi. Perché informatica come disciplina curricolare.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240" cy="620688"/>
          </a:xfrm>
        </p:spPr>
        <p:txBody>
          <a:bodyPr/>
          <a:lstStyle/>
          <a:p>
            <a:pPr>
              <a:buNone/>
            </a:pPr>
            <a:r>
              <a:rPr lang="it-IT" sz="2800" dirty="0" smtClean="0"/>
              <a:t>Storia linguistica dell’informatica: Frege</a:t>
            </a:r>
            <a:endParaRPr lang="it-IT" sz="2800" dirty="0"/>
          </a:p>
        </p:txBody>
      </p:sp>
      <p:sp>
        <p:nvSpPr>
          <p:cNvPr id="3" name="Segnaposto contenuto 2"/>
          <p:cNvSpPr>
            <a:spLocks noGrp="1"/>
          </p:cNvSpPr>
          <p:nvPr>
            <p:ph idx="1"/>
          </p:nvPr>
        </p:nvSpPr>
        <p:spPr>
          <a:xfrm>
            <a:off x="457200" y="620688"/>
            <a:ext cx="8229240" cy="5904656"/>
          </a:xfrm>
        </p:spPr>
        <p:txBody>
          <a:bodyPr/>
          <a:lstStyle/>
          <a:p>
            <a:pPr marL="108000" indent="0">
              <a:buNone/>
            </a:pPr>
            <a:r>
              <a:rPr lang="it-IT" sz="2400" dirty="0"/>
              <a:t>La  proposizione tutti gli studenti bocciati sono pigri o stupidi col linguaggio di Frege può essere </a:t>
            </a:r>
            <a:r>
              <a:rPr lang="it-IT" sz="2400" dirty="0" smtClean="0"/>
              <a:t>scritta </a:t>
            </a:r>
          </a:p>
          <a:p>
            <a:pPr marL="108000" indent="0">
              <a:buNone/>
            </a:pPr>
            <a:r>
              <a:rPr lang="it-IT" sz="2400" dirty="0" smtClean="0"/>
              <a:t>(</a:t>
            </a:r>
            <a:r>
              <a:rPr lang="it-IT" sz="2400" dirty="0"/>
              <a:t>ꓯ</a:t>
            </a:r>
            <a:r>
              <a:rPr lang="it-IT" sz="2400" dirty="0" smtClean="0"/>
              <a:t>(</a:t>
            </a:r>
            <a:r>
              <a:rPr lang="it-IT" sz="2400" dirty="0"/>
              <a:t>x)(B(x)=&gt;S(x) OR P(x</a:t>
            </a:r>
            <a:r>
              <a:rPr lang="it-IT" sz="2400" dirty="0" smtClean="0"/>
              <a:t>)) </a:t>
            </a:r>
          </a:p>
          <a:p>
            <a:pPr marL="108000" indent="0">
              <a:buNone/>
            </a:pPr>
            <a:r>
              <a:rPr lang="it-IT" sz="2400" dirty="0" smtClean="0"/>
              <a:t>Da </a:t>
            </a:r>
            <a:r>
              <a:rPr lang="it-IT" sz="2400" dirty="0"/>
              <a:t>questi esempi si vede che Frege non sta solo elaborando un trattamento matematico della logica, ma di fatto sta creando un nuovo linguaggio artificiale (</a:t>
            </a:r>
            <a:r>
              <a:rPr lang="it-IT" sz="2400" dirty="0" err="1"/>
              <a:t>Begriffsschrift</a:t>
            </a:r>
            <a:r>
              <a:rPr lang="it-IT" sz="2400" dirty="0"/>
              <a:t>) col quale scrivere inferenze logiche come operazioni  eseguibili su simboli  in modo meccanico (cioè senza la necessità di capirne il significato).</a:t>
            </a:r>
          </a:p>
          <a:p>
            <a:pPr marL="108000" indent="0">
              <a:buNone/>
            </a:pPr>
            <a:r>
              <a:rPr lang="it-IT" sz="2400" dirty="0"/>
              <a:t>Il linguaggio di Frege è un ulteriore passo avanti (rispetto all’algebra di Boole) per il progetto di Leibniz: consente, in linea di principio, di descrivere tutti i ragionamenti  (matematici), ma non garantisce di raggiungere un risultato concreto in un tempo finito.</a:t>
            </a:r>
          </a:p>
          <a:p>
            <a:pPr marL="108000" indent="0">
              <a:buNone/>
            </a:pPr>
            <a:endParaRPr lang="it-IT" dirty="0"/>
          </a:p>
        </p:txBody>
      </p:sp>
    </p:spTree>
    <p:extLst>
      <p:ext uri="{BB962C8B-B14F-4D97-AF65-F5344CB8AC3E}">
        <p14:creationId xmlns:p14="http://schemas.microsoft.com/office/powerpoint/2010/main" val="649888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240" cy="548680"/>
          </a:xfrm>
        </p:spPr>
        <p:txBody>
          <a:bodyPr/>
          <a:lstStyle/>
          <a:p>
            <a:r>
              <a:rPr lang="it-IT" sz="2400" dirty="0" smtClean="0"/>
              <a:t>Storia linguistica dell’informatica: Frege</a:t>
            </a:r>
            <a:endParaRPr lang="it-IT" sz="2400" dirty="0"/>
          </a:p>
        </p:txBody>
      </p:sp>
      <p:sp>
        <p:nvSpPr>
          <p:cNvPr id="3" name="Segnaposto contenuto 2"/>
          <p:cNvSpPr>
            <a:spLocks noGrp="1"/>
          </p:cNvSpPr>
          <p:nvPr>
            <p:ph idx="1"/>
          </p:nvPr>
        </p:nvSpPr>
        <p:spPr>
          <a:xfrm>
            <a:off x="457200" y="620688"/>
            <a:ext cx="8229240" cy="5505072"/>
          </a:xfrm>
        </p:spPr>
        <p:txBody>
          <a:bodyPr/>
          <a:lstStyle/>
          <a:p>
            <a:pPr marL="108000" indent="0">
              <a:buNone/>
            </a:pPr>
            <a:r>
              <a:rPr lang="it-IT" sz="2400" b="1" dirty="0"/>
              <a:t>La </a:t>
            </a:r>
            <a:r>
              <a:rPr lang="it-IT" sz="2400" b="1" dirty="0" err="1"/>
              <a:t>Begriffsschrift</a:t>
            </a:r>
            <a:r>
              <a:rPr lang="it-IT" sz="2400" b="1" dirty="0"/>
              <a:t> di Frege è il primo esempio di linguaggio formale artificiale dotato di sintassi e per questo si può considerare l’antesignano dei linguaggi di programmazione.</a:t>
            </a:r>
            <a:endParaRPr lang="it-IT" sz="2400" dirty="0"/>
          </a:p>
          <a:p>
            <a:pPr marL="108000" indent="0">
              <a:buNone/>
            </a:pPr>
            <a:r>
              <a:rPr lang="it-IT" sz="2400" b="1" dirty="0" smtClean="0"/>
              <a:t>Con </a:t>
            </a:r>
            <a:r>
              <a:rPr lang="it-IT" sz="2400" b="1" dirty="0"/>
              <a:t>questo linguaggio era possibile descrivere tutti i ragionamenti dei matematici, ma …</a:t>
            </a:r>
            <a:endParaRPr lang="it-IT" sz="2400" dirty="0"/>
          </a:p>
          <a:p>
            <a:pPr marL="108000" indent="0">
              <a:buNone/>
            </a:pPr>
            <a:r>
              <a:rPr lang="it-IT" sz="2400" b="1" dirty="0" smtClean="0"/>
              <a:t>Partendo </a:t>
            </a:r>
            <a:r>
              <a:rPr lang="it-IT" sz="2400" b="1" dirty="0"/>
              <a:t>da opportune premesse per raggiungere un risultato era possibile applicare le regole del linguaggio per tentare di raggiungere la conclusione, ma … </a:t>
            </a:r>
            <a:endParaRPr lang="it-IT" sz="2400" dirty="0"/>
          </a:p>
          <a:p>
            <a:pPr marL="108000" indent="0">
              <a:buNone/>
            </a:pPr>
            <a:r>
              <a:rPr lang="it-IT" sz="2400" b="1" dirty="0" smtClean="0"/>
              <a:t>Se </a:t>
            </a:r>
            <a:r>
              <a:rPr lang="it-IT" sz="2400" b="1" dirty="0"/>
              <a:t>il tentativo falliva non c’era modo di sapere la causa, cioè se era applicato male il metodo o se era incompleta la premessa.</a:t>
            </a:r>
            <a:endParaRPr lang="it-IT" sz="2400" dirty="0"/>
          </a:p>
          <a:p>
            <a:pPr marL="108000" indent="0">
              <a:buNone/>
            </a:pPr>
            <a:endParaRPr lang="it-IT" dirty="0"/>
          </a:p>
        </p:txBody>
      </p:sp>
    </p:spTree>
    <p:extLst>
      <p:ext uri="{BB962C8B-B14F-4D97-AF65-F5344CB8AC3E}">
        <p14:creationId xmlns:p14="http://schemas.microsoft.com/office/powerpoint/2010/main" val="29286783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240" cy="548680"/>
          </a:xfrm>
        </p:spPr>
        <p:txBody>
          <a:bodyPr/>
          <a:lstStyle/>
          <a:p>
            <a:pPr>
              <a:buNone/>
            </a:pPr>
            <a:r>
              <a:rPr lang="it-IT" sz="2400" dirty="0" smtClean="0"/>
              <a:t>Storia linguistica dell’informatica: </a:t>
            </a:r>
            <a:r>
              <a:rPr lang="it-IT" sz="2400" dirty="0" err="1" smtClean="0"/>
              <a:t>Russel</a:t>
            </a:r>
            <a:endParaRPr lang="it-IT" sz="2400" dirty="0"/>
          </a:p>
        </p:txBody>
      </p:sp>
      <p:sp>
        <p:nvSpPr>
          <p:cNvPr id="3" name="Segnaposto contenuto 2"/>
          <p:cNvSpPr>
            <a:spLocks noGrp="1"/>
          </p:cNvSpPr>
          <p:nvPr>
            <p:ph idx="1"/>
          </p:nvPr>
        </p:nvSpPr>
        <p:spPr>
          <a:xfrm>
            <a:off x="457200" y="836712"/>
            <a:ext cx="8229240" cy="5289048"/>
          </a:xfrm>
        </p:spPr>
        <p:txBody>
          <a:bodyPr/>
          <a:lstStyle/>
          <a:p>
            <a:pPr marL="108000" indent="0">
              <a:buNone/>
            </a:pPr>
            <a:r>
              <a:rPr lang="it-IT" i="1" dirty="0" smtClean="0"/>
              <a:t>Principia </a:t>
            </a:r>
            <a:r>
              <a:rPr lang="it-IT" i="1" dirty="0" err="1"/>
              <a:t>Mathematica</a:t>
            </a:r>
            <a:r>
              <a:rPr lang="it-IT" i="1" dirty="0"/>
              <a:t> </a:t>
            </a:r>
            <a:r>
              <a:rPr lang="it-IT" dirty="0"/>
              <a:t>, definiscono un sistema formale, calcolo dei predicati del primo ordine, logica del primo ordine, (e … Prolog) e dimostrano che la formalizzazione completa della matematica entro un sistema di logica simbolica era possibile.    </a:t>
            </a:r>
          </a:p>
          <a:p>
            <a:pPr marL="108000" indent="0">
              <a:buNone/>
            </a:pPr>
            <a:r>
              <a:rPr lang="de-DE" dirty="0"/>
              <a:t>	</a:t>
            </a:r>
            <a:endParaRPr lang="it-IT" dirty="0"/>
          </a:p>
          <a:p>
            <a:pPr marL="108000" indent="0">
              <a:buNone/>
            </a:pPr>
            <a:endParaRPr lang="it-IT" dirty="0"/>
          </a:p>
        </p:txBody>
      </p:sp>
    </p:spTree>
    <p:extLst>
      <p:ext uri="{BB962C8B-B14F-4D97-AF65-F5344CB8AC3E}">
        <p14:creationId xmlns:p14="http://schemas.microsoft.com/office/powerpoint/2010/main" val="2643154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240" cy="548680"/>
          </a:xfrm>
        </p:spPr>
        <p:txBody>
          <a:bodyPr/>
          <a:lstStyle/>
          <a:p>
            <a:r>
              <a:rPr lang="it-IT" sz="2400" dirty="0" smtClean="0"/>
              <a:t>Storia linguistica dell’informatica: Hilbert (e von Neumann)</a:t>
            </a:r>
            <a:endParaRPr lang="it-IT" sz="2400" dirty="0"/>
          </a:p>
        </p:txBody>
      </p:sp>
      <p:sp>
        <p:nvSpPr>
          <p:cNvPr id="3" name="Segnaposto contenuto 2"/>
          <p:cNvSpPr>
            <a:spLocks noGrp="1"/>
          </p:cNvSpPr>
          <p:nvPr>
            <p:ph idx="1"/>
          </p:nvPr>
        </p:nvSpPr>
        <p:spPr>
          <a:xfrm>
            <a:off x="457200" y="620688"/>
            <a:ext cx="8229240" cy="5505072"/>
          </a:xfrm>
        </p:spPr>
        <p:txBody>
          <a:bodyPr/>
          <a:lstStyle/>
          <a:p>
            <a:pPr marL="108000" indent="0">
              <a:buNone/>
            </a:pPr>
            <a:r>
              <a:rPr lang="it-IT" sz="2400" dirty="0"/>
              <a:t>Vuole dimostrare che</a:t>
            </a:r>
            <a:r>
              <a:rPr lang="de-DE" sz="2400" dirty="0"/>
              <a:t> in </a:t>
            </a:r>
            <a:r>
              <a:rPr lang="it-IT" sz="2400" dirty="0"/>
              <a:t>questo linguaggio</a:t>
            </a:r>
            <a:r>
              <a:rPr lang="de-DE" sz="2400" dirty="0"/>
              <a:t> non è </a:t>
            </a:r>
            <a:r>
              <a:rPr lang="it-IT" sz="2400" dirty="0"/>
              <a:t>possibile dimostrare due formule che si contraddicano. E propone due problemi: </a:t>
            </a:r>
          </a:p>
          <a:p>
            <a:pPr lvl="0"/>
            <a:r>
              <a:rPr lang="it-IT" sz="2400" dirty="0" smtClean="0"/>
              <a:t>1.Dimostrare </a:t>
            </a:r>
            <a:r>
              <a:rPr lang="it-IT" sz="2400" dirty="0"/>
              <a:t>che la logica del primo ordine era completa, cioè che ogni formula valida poteva essere derivata nel sistema;</a:t>
            </a:r>
          </a:p>
          <a:p>
            <a:pPr lvl="0"/>
            <a:r>
              <a:rPr lang="it-IT" sz="2400" dirty="0" smtClean="0"/>
              <a:t>2. </a:t>
            </a:r>
            <a:r>
              <a:rPr lang="it-IT" sz="2400" dirty="0" err="1" smtClean="0"/>
              <a:t>Entscheidungsproblem</a:t>
            </a:r>
            <a:r>
              <a:rPr lang="it-IT" sz="2400" dirty="0"/>
              <a:t>, problema della decisione, trovare un metodo che determini in un numero finito di passi </a:t>
            </a:r>
            <a:r>
              <a:rPr lang="it-IT" sz="2400" b="1" dirty="0"/>
              <a:t>effettivi</a:t>
            </a:r>
            <a:r>
              <a:rPr lang="it-IT" sz="2400" dirty="0"/>
              <a:t> se una data formula è o non è valida.</a:t>
            </a:r>
          </a:p>
          <a:p>
            <a:pPr marL="108000" indent="0">
              <a:buNone/>
            </a:pPr>
            <a:endParaRPr lang="it-IT" sz="2400" dirty="0"/>
          </a:p>
        </p:txBody>
      </p:sp>
    </p:spTree>
    <p:extLst>
      <p:ext uri="{BB962C8B-B14F-4D97-AF65-F5344CB8AC3E}">
        <p14:creationId xmlns:p14="http://schemas.microsoft.com/office/powerpoint/2010/main" val="1933804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80"/>
            <a:ext cx="8229240" cy="562032"/>
          </a:xfrm>
        </p:spPr>
        <p:txBody>
          <a:bodyPr/>
          <a:lstStyle/>
          <a:p>
            <a:pPr>
              <a:buNone/>
            </a:pPr>
            <a:r>
              <a:rPr lang="it-IT" sz="2400" dirty="0" smtClean="0"/>
              <a:t>Storia linguistica dell’informatica: </a:t>
            </a:r>
            <a:r>
              <a:rPr lang="it-IT" sz="2400" dirty="0" err="1" smtClean="0"/>
              <a:t>Goedel</a:t>
            </a:r>
            <a:endParaRPr lang="it-IT" sz="2400" dirty="0"/>
          </a:p>
        </p:txBody>
      </p:sp>
      <p:sp>
        <p:nvSpPr>
          <p:cNvPr id="3" name="Segnaposto contenuto 2"/>
          <p:cNvSpPr>
            <a:spLocks noGrp="1"/>
          </p:cNvSpPr>
          <p:nvPr>
            <p:ph idx="1"/>
          </p:nvPr>
        </p:nvSpPr>
        <p:spPr>
          <a:xfrm>
            <a:off x="457200" y="980728"/>
            <a:ext cx="8229240" cy="5145032"/>
          </a:xfrm>
        </p:spPr>
        <p:txBody>
          <a:bodyPr/>
          <a:lstStyle/>
          <a:p>
            <a:pPr marL="108000" indent="0">
              <a:buNone/>
            </a:pPr>
            <a:r>
              <a:rPr lang="it-IT" sz="2400" dirty="0" smtClean="0"/>
              <a:t>I </a:t>
            </a:r>
            <a:r>
              <a:rPr lang="it-IT" sz="2400" dirty="0"/>
              <a:t>due problemi di Hilbert sono una riproposizione formale del sogno di </a:t>
            </a:r>
            <a:r>
              <a:rPr lang="it-IT" sz="2400" dirty="0" smtClean="0"/>
              <a:t>Leibniz (limitato alla matematica): risolti </a:t>
            </a:r>
            <a:r>
              <a:rPr lang="it-IT" sz="2400" dirty="0"/>
              <a:t>questi due problemi la matematica si riduce a un calcolo </a:t>
            </a:r>
            <a:endParaRPr lang="it-IT" sz="2400" dirty="0" smtClean="0"/>
          </a:p>
          <a:p>
            <a:pPr marL="108000" indent="0">
              <a:buNone/>
            </a:pPr>
            <a:r>
              <a:rPr lang="it-IT" sz="2400" dirty="0" smtClean="0"/>
              <a:t>(</a:t>
            </a:r>
            <a:r>
              <a:rPr lang="it-IT" sz="2400" b="1" dirty="0"/>
              <a:t>quo facto ,,, calculemus</a:t>
            </a:r>
            <a:r>
              <a:rPr lang="it-IT" sz="2400" dirty="0"/>
              <a:t>).</a:t>
            </a:r>
          </a:p>
          <a:p>
            <a:pPr marL="108000" indent="0">
              <a:buNone/>
            </a:pPr>
            <a:r>
              <a:rPr lang="de-DE" sz="2400" dirty="0"/>
              <a:t>GOEDEL</a:t>
            </a:r>
            <a:endParaRPr lang="it-IT" sz="2400" dirty="0"/>
          </a:p>
          <a:p>
            <a:r>
              <a:rPr lang="it-IT" sz="2400" dirty="0"/>
              <a:t>Dimostra in positivo il primo problema di Hilbert e </a:t>
            </a:r>
          </a:p>
          <a:p>
            <a:r>
              <a:rPr lang="it-IT" sz="2400" dirty="0"/>
              <a:t>Dimostra che il problema della decisione posto da Hilbert non può avere soluzione positiva. </a:t>
            </a:r>
          </a:p>
          <a:p>
            <a:pPr marL="108000" indent="0">
              <a:buNone/>
            </a:pPr>
            <a:endParaRPr lang="it-IT" sz="2400" dirty="0"/>
          </a:p>
          <a:p>
            <a:pPr marL="108000" indent="0">
              <a:buNone/>
            </a:pPr>
            <a:r>
              <a:rPr lang="it-IT" dirty="0"/>
              <a:t> </a:t>
            </a:r>
          </a:p>
          <a:p>
            <a:pPr marL="108000" indent="0">
              <a:buNone/>
            </a:pPr>
            <a:endParaRPr lang="it-IT" dirty="0"/>
          </a:p>
        </p:txBody>
      </p:sp>
    </p:spTree>
    <p:extLst>
      <p:ext uri="{BB962C8B-B14F-4D97-AF65-F5344CB8AC3E}">
        <p14:creationId xmlns:p14="http://schemas.microsoft.com/office/powerpoint/2010/main" val="245658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240" cy="620688"/>
          </a:xfrm>
        </p:spPr>
        <p:txBody>
          <a:bodyPr/>
          <a:lstStyle/>
          <a:p>
            <a:pPr>
              <a:buNone/>
            </a:pPr>
            <a:r>
              <a:rPr lang="it-IT" sz="2800" dirty="0" smtClean="0"/>
              <a:t>Storia linguistica dell’informatica: Turing</a:t>
            </a:r>
            <a:endParaRPr lang="it-IT" sz="2800" dirty="0"/>
          </a:p>
        </p:txBody>
      </p:sp>
      <p:sp>
        <p:nvSpPr>
          <p:cNvPr id="3" name="Segnaposto contenuto 2"/>
          <p:cNvSpPr>
            <a:spLocks noGrp="1"/>
          </p:cNvSpPr>
          <p:nvPr>
            <p:ph idx="1"/>
          </p:nvPr>
        </p:nvSpPr>
        <p:spPr>
          <a:xfrm>
            <a:off x="457200" y="620688"/>
            <a:ext cx="8229240" cy="5505072"/>
          </a:xfrm>
        </p:spPr>
        <p:txBody>
          <a:bodyPr/>
          <a:lstStyle/>
          <a:p>
            <a:r>
              <a:rPr lang="it-IT" sz="2800" dirty="0"/>
              <a:t>Scompone il processo</a:t>
            </a:r>
            <a:r>
              <a:rPr lang="de-DE" sz="2800" dirty="0"/>
              <a:t> di </a:t>
            </a:r>
            <a:r>
              <a:rPr lang="it-IT" sz="2800" dirty="0"/>
              <a:t>elaborazione dell’informazione riducendolo al trattamento di singoli simboli e  </a:t>
            </a:r>
          </a:p>
          <a:p>
            <a:r>
              <a:rPr lang="it-IT" sz="2800" dirty="0"/>
              <a:t>introduce un linguaggio (di programmazione di basso livello) col quale definisce la classe dei problemi calcolabili (risolubili con un algoritmo) e dimostra che il problema della decisione di Hilbert non è risolubile con un </a:t>
            </a:r>
            <a:r>
              <a:rPr lang="it-IT" sz="2800" dirty="0" smtClean="0"/>
              <a:t>algoritmo (esistono problemi non calcolabili). </a:t>
            </a:r>
          </a:p>
          <a:p>
            <a:r>
              <a:rPr lang="it-IT" sz="2800" dirty="0" smtClean="0"/>
              <a:t>Risolto parzialmente il sogno </a:t>
            </a:r>
            <a:r>
              <a:rPr lang="it-IT" sz="2800" smtClean="0"/>
              <a:t>di Leibniz!</a:t>
            </a:r>
            <a:endParaRPr lang="it-IT" sz="2800" dirty="0"/>
          </a:p>
          <a:p>
            <a:pPr marL="108000" indent="0">
              <a:buNone/>
            </a:pPr>
            <a:endParaRPr lang="it-IT" dirty="0"/>
          </a:p>
        </p:txBody>
      </p:sp>
    </p:spTree>
    <p:extLst>
      <p:ext uri="{BB962C8B-B14F-4D97-AF65-F5344CB8AC3E}">
        <p14:creationId xmlns:p14="http://schemas.microsoft.com/office/powerpoint/2010/main" val="3373600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80"/>
            <a:ext cx="8229240" cy="562032"/>
          </a:xfrm>
        </p:spPr>
        <p:txBody>
          <a:bodyPr/>
          <a:lstStyle/>
          <a:p>
            <a:pPr>
              <a:buNone/>
            </a:pPr>
            <a:r>
              <a:rPr lang="it-IT" sz="2800" dirty="0" smtClean="0"/>
              <a:t>Storia linguistica dell’informatica: Turing</a:t>
            </a:r>
            <a:endParaRPr lang="it-IT" sz="2800" dirty="0"/>
          </a:p>
        </p:txBody>
      </p:sp>
      <p:sp>
        <p:nvSpPr>
          <p:cNvPr id="3" name="Segnaposto contenuto 2"/>
          <p:cNvSpPr>
            <a:spLocks noGrp="1"/>
          </p:cNvSpPr>
          <p:nvPr>
            <p:ph idx="1"/>
          </p:nvPr>
        </p:nvSpPr>
        <p:spPr/>
        <p:txBody>
          <a:bodyPr/>
          <a:lstStyle/>
          <a:p>
            <a:pPr marL="108000" indent="0">
              <a:buNone/>
            </a:pPr>
            <a:r>
              <a:rPr lang="it-IT" dirty="0" smtClean="0"/>
              <a:t>Le macchine di Turing sono programmi scritti nel linguaggio definito da Turing</a:t>
            </a:r>
          </a:p>
          <a:p>
            <a:pPr marL="108000" indent="0">
              <a:buNone/>
            </a:pPr>
            <a:endParaRPr lang="it-IT" dirty="0"/>
          </a:p>
          <a:p>
            <a:pPr marL="108000" indent="0">
              <a:buNone/>
            </a:pPr>
            <a:r>
              <a:rPr lang="it-IT" dirty="0" smtClean="0"/>
              <a:t>La macchina universale di Turing è un interprete per eseguire qualsiasi macchina di Turing cioè qualsiasi programma scritto nel linguaggio di Turing.</a:t>
            </a:r>
            <a:endParaRPr lang="it-IT" dirty="0"/>
          </a:p>
        </p:txBody>
      </p:sp>
    </p:spTree>
    <p:extLst>
      <p:ext uri="{BB962C8B-B14F-4D97-AF65-F5344CB8AC3E}">
        <p14:creationId xmlns:p14="http://schemas.microsoft.com/office/powerpoint/2010/main" val="1645215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240" cy="620688"/>
          </a:xfrm>
        </p:spPr>
        <p:txBody>
          <a:bodyPr/>
          <a:lstStyle/>
          <a:p>
            <a:pPr>
              <a:buNone/>
            </a:pPr>
            <a:r>
              <a:rPr lang="it-IT" sz="2400" dirty="0" smtClean="0"/>
              <a:t>Storia linguistica dell’informatica: Hilbert (e von Neumann)</a:t>
            </a:r>
            <a:endParaRPr lang="it-IT" sz="2400" dirty="0"/>
          </a:p>
        </p:txBody>
      </p:sp>
      <p:sp>
        <p:nvSpPr>
          <p:cNvPr id="3" name="Segnaposto contenuto 2"/>
          <p:cNvSpPr>
            <a:spLocks noGrp="1"/>
          </p:cNvSpPr>
          <p:nvPr>
            <p:ph idx="1"/>
          </p:nvPr>
        </p:nvSpPr>
        <p:spPr>
          <a:xfrm>
            <a:off x="467544" y="548680"/>
            <a:ext cx="8229240" cy="5605680"/>
          </a:xfrm>
        </p:spPr>
        <p:txBody>
          <a:bodyPr/>
          <a:lstStyle/>
          <a:p>
            <a:pPr marL="108000" indent="0">
              <a:buNone/>
            </a:pPr>
            <a:endParaRPr lang="it-IT" dirty="0"/>
          </a:p>
        </p:txBody>
      </p:sp>
    </p:spTree>
    <p:extLst>
      <p:ext uri="{BB962C8B-B14F-4D97-AF65-F5344CB8AC3E}">
        <p14:creationId xmlns:p14="http://schemas.microsoft.com/office/powerpoint/2010/main" val="2352626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name=" ">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a:t> </a:t>
            </a:r>
          </a:p>
        </p:txBody>
      </p:sp>
      <p:sp>
        <p:nvSpPr>
          <p:cNvPr id="3" name="Segnaposto contenuto 2"/>
          <p:cNvSpPr txBox="1">
            <a:spLocks noGrp="1"/>
          </p:cNvSpPr>
          <p:nvPr>
            <p:ph type="body" idx="4294967295"/>
          </p:nvPr>
        </p:nvSpPr>
        <p:spPr>
          <a:xfrm>
            <a:off x="457200" y="1484639"/>
            <a:ext cx="8229240" cy="46411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spcBef>
                <a:spcPts val="638"/>
              </a:spcBef>
              <a:spcAft>
                <a:spcPts val="0"/>
              </a:spcAft>
              <a:buNone/>
            </a:pPr>
            <a:r>
              <a:rPr lang="it-IT" sz="2000" b="1" dirty="0">
                <a:latin typeface="Arial" pitchFamily="18"/>
                <a:cs typeface="Arial" pitchFamily="2"/>
              </a:rPr>
              <a:t>La matematica è completa? Per ogni affermazione matematica è possibile dimostrare se è vera o non vera?</a:t>
            </a:r>
          </a:p>
          <a:p>
            <a:pPr marL="0" lvl="0" indent="0">
              <a:spcBef>
                <a:spcPts val="638"/>
              </a:spcBef>
              <a:spcAft>
                <a:spcPts val="0"/>
              </a:spcAft>
              <a:buNone/>
            </a:pPr>
            <a:endParaRPr lang="it-IT" sz="2000" b="1" dirty="0">
              <a:latin typeface="Arial" pitchFamily="18"/>
              <a:cs typeface="Arial" pitchFamily="2"/>
            </a:endParaRPr>
          </a:p>
          <a:p>
            <a:pPr marL="0" lvl="0" indent="0">
              <a:spcBef>
                <a:spcPts val="638"/>
              </a:spcBef>
              <a:spcAft>
                <a:spcPts val="0"/>
              </a:spcAft>
              <a:buNone/>
            </a:pPr>
            <a:r>
              <a:rPr lang="it-IT" sz="2000" b="1" dirty="0">
                <a:latin typeface="Arial" pitchFamily="18"/>
                <a:cs typeface="Arial" pitchFamily="2"/>
              </a:rPr>
              <a:t>La matematica è consistente? Cioè è vero che in matematica non è possibile dimostrare </a:t>
            </a:r>
            <a:r>
              <a:rPr lang="it-IT" sz="2000" b="1" dirty="0" smtClean="0">
                <a:latin typeface="Arial" pitchFamily="18"/>
                <a:cs typeface="Arial" pitchFamily="2"/>
              </a:rPr>
              <a:t>due proposizioni contradditorie?</a:t>
            </a:r>
            <a:endParaRPr lang="it-IT" sz="2000" b="1" dirty="0">
              <a:latin typeface="Arial" pitchFamily="18"/>
              <a:cs typeface="Arial" pitchFamily="2"/>
            </a:endParaRPr>
          </a:p>
          <a:p>
            <a:pPr marL="0" lvl="0" indent="0">
              <a:spcBef>
                <a:spcPts val="638"/>
              </a:spcBef>
              <a:spcAft>
                <a:spcPts val="0"/>
              </a:spcAft>
              <a:buNone/>
            </a:pPr>
            <a:endParaRPr lang="it-IT" sz="2000" b="1" dirty="0">
              <a:latin typeface="Arial" pitchFamily="18"/>
              <a:cs typeface="Arial" pitchFamily="2"/>
            </a:endParaRPr>
          </a:p>
          <a:p>
            <a:pPr marL="0" lvl="0" indent="0">
              <a:spcBef>
                <a:spcPts val="638"/>
              </a:spcBef>
              <a:spcAft>
                <a:spcPts val="0"/>
              </a:spcAft>
              <a:buNone/>
            </a:pPr>
            <a:r>
              <a:rPr lang="it-IT" sz="2000" b="1" dirty="0">
                <a:latin typeface="Arial" pitchFamily="18"/>
                <a:cs typeface="Arial" pitchFamily="2"/>
              </a:rPr>
              <a:t>La matematica è decidibile? Esiste un metodo </a:t>
            </a:r>
            <a:r>
              <a:rPr lang="it-IT" sz="2000" b="1" dirty="0" smtClean="0">
                <a:latin typeface="Arial" pitchFamily="18"/>
                <a:cs typeface="Arial" pitchFamily="2"/>
              </a:rPr>
              <a:t>“effettivo</a:t>
            </a:r>
            <a:r>
              <a:rPr lang="it-IT" sz="2000" b="1" smtClean="0">
                <a:latin typeface="Arial" pitchFamily="18"/>
                <a:cs typeface="Arial" pitchFamily="2"/>
              </a:rPr>
              <a:t>” applicabile a una </a:t>
            </a:r>
            <a:r>
              <a:rPr lang="it-IT" sz="2000" b="1" dirty="0">
                <a:latin typeface="Arial" pitchFamily="18"/>
                <a:cs typeface="Arial" pitchFamily="2"/>
              </a:rPr>
              <a:t>proposizione matematica in modo da  verificare (almeno in linea di principio) se essa è vera o falsa?</a:t>
            </a:r>
          </a:p>
          <a:p>
            <a:pPr marL="0" lvl="0" indent="0">
              <a:spcBef>
                <a:spcPts val="638"/>
              </a:spcBef>
              <a:spcAft>
                <a:spcPts val="0"/>
              </a:spcAft>
              <a:buNone/>
            </a:pPr>
            <a:endParaRPr lang="it-IT" sz="2000" b="1" dirty="0">
              <a:latin typeface="Arial" pitchFamily="18"/>
              <a:cs typeface="Arial" pitchFamily="2"/>
            </a:endParaRPr>
          </a:p>
          <a:p>
            <a:pPr marL="0" lvl="0" indent="0">
              <a:spcBef>
                <a:spcPts val="638"/>
              </a:spcBef>
              <a:spcAft>
                <a:spcPts val="0"/>
              </a:spcAft>
              <a:buNone/>
            </a:pPr>
            <a:r>
              <a:rPr lang="it-IT" sz="2000" b="1" dirty="0">
                <a:latin typeface="Arial" pitchFamily="18"/>
                <a:cs typeface="Arial" pitchFamily="2"/>
              </a:rPr>
              <a:t>Quest’ultimo problema è noto come E</a:t>
            </a:r>
            <a:r>
              <a:rPr lang="it-IT" sz="2000" b="1" i="1" dirty="0">
                <a:latin typeface="Arial" pitchFamily="18"/>
                <a:cs typeface="Arial" pitchFamily="2"/>
              </a:rPr>
              <a:t>ntscheidungsproblem</a:t>
            </a:r>
          </a:p>
          <a:p>
            <a:pPr marL="0" lvl="0" indent="0">
              <a:spcBef>
                <a:spcPts val="638"/>
              </a:spcBef>
              <a:spcAft>
                <a:spcPts val="0"/>
              </a:spcAft>
              <a:buNone/>
            </a:pPr>
            <a:r>
              <a:rPr lang="it-IT" sz="2000" b="1" i="1" dirty="0">
                <a:latin typeface="Arial" pitchFamily="18"/>
                <a:cs typeface="Arial" pitchFamily="2"/>
              </a:rPr>
              <a:t>o problema della decisione.</a:t>
            </a:r>
            <a:r>
              <a:rPr lang="it-IT" sz="2000" b="1" dirty="0">
                <a:latin typeface="Arial" pitchFamily="18"/>
                <a:cs typeface="Arial" pitchFamily="2"/>
              </a:rPr>
              <a:t>  Appendice-100-Hilbert-von Neumann</a:t>
            </a:r>
          </a:p>
          <a:p>
            <a:pPr marL="0" lvl="0" indent="0">
              <a:spcBef>
                <a:spcPts val="638"/>
              </a:spcBef>
              <a:spcAft>
                <a:spcPts val="0"/>
              </a:spcAft>
              <a:buNone/>
            </a:pPr>
            <a:endParaRPr lang="it-IT"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name="Informatica e linguaggi">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457200" y="0"/>
            <a:ext cx="8229240" cy="5482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800"/>
              <a:t>Informatica e linguaggi</a:t>
            </a:r>
          </a:p>
        </p:txBody>
      </p:sp>
      <p:sp>
        <p:nvSpPr>
          <p:cNvPr id="3" name="Segnaposto contenuto 2"/>
          <p:cNvSpPr txBox="1">
            <a:spLocks noGrp="1"/>
          </p:cNvSpPr>
          <p:nvPr>
            <p:ph type="body" idx="4294967295"/>
          </p:nvPr>
        </p:nvSpPr>
        <p:spPr>
          <a:xfrm>
            <a:off x="457200" y="764640"/>
            <a:ext cx="8229240" cy="590436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spcBef>
                <a:spcPts val="638"/>
              </a:spcBef>
              <a:spcAft>
                <a:spcPts val="0"/>
              </a:spcAft>
              <a:buNone/>
            </a:pPr>
            <a:r>
              <a:rPr lang="it-IT" sz="2400" dirty="0">
                <a:latin typeface="Arial" pitchFamily="18"/>
                <a:cs typeface="Arial" pitchFamily="2"/>
              </a:rPr>
              <a:t>De Prony ha «inventato» un linguaggio per costruire tavole numeriche. Questo linguaggio sarà utilizzabile dalla macchina alle differenze di </a:t>
            </a:r>
            <a:r>
              <a:rPr lang="it-IT" sz="2400" dirty="0" smtClean="0">
                <a:latin typeface="Arial" pitchFamily="18"/>
                <a:cs typeface="Arial" pitchFamily="2"/>
              </a:rPr>
              <a:t>Babbage, (esempio di pensiero computazionale ante litteram).</a:t>
            </a:r>
            <a:endParaRPr lang="it-IT" sz="2400" dirty="0">
              <a:latin typeface="Arial" pitchFamily="18"/>
              <a:cs typeface="Arial" pitchFamily="2"/>
            </a:endParaRPr>
          </a:p>
          <a:p>
            <a:pPr marL="0" lvl="0" indent="0">
              <a:spcBef>
                <a:spcPts val="638"/>
              </a:spcBef>
              <a:spcAft>
                <a:spcPts val="0"/>
              </a:spcAft>
              <a:buNone/>
            </a:pPr>
            <a:endParaRPr lang="it-IT" sz="800" dirty="0">
              <a:latin typeface="Arial" pitchFamily="18"/>
              <a:cs typeface="Arial" pitchFamily="2"/>
            </a:endParaRPr>
          </a:p>
          <a:p>
            <a:pPr marL="0" lvl="0" indent="0">
              <a:spcBef>
                <a:spcPts val="638"/>
              </a:spcBef>
              <a:spcAft>
                <a:spcPts val="0"/>
              </a:spcAft>
              <a:buNone/>
            </a:pPr>
            <a:r>
              <a:rPr lang="it-IT" sz="2400" dirty="0">
                <a:latin typeface="Arial" pitchFamily="18"/>
                <a:cs typeface="Arial" pitchFamily="2"/>
              </a:rPr>
              <a:t>Babbage con Menabrea ha inventato un linguaggio per programmare sequenze  di operazioni aritmetiche, ma non è in grado di costruire una macchine capace di </a:t>
            </a:r>
            <a:r>
              <a:rPr lang="it-IT" sz="2400" dirty="0" smtClean="0">
                <a:latin typeface="Arial" pitchFamily="18"/>
                <a:cs typeface="Arial" pitchFamily="2"/>
              </a:rPr>
              <a:t>interpretare e di eseguire i </a:t>
            </a:r>
            <a:r>
              <a:rPr lang="it-IT" sz="2400" dirty="0">
                <a:latin typeface="Arial" pitchFamily="18"/>
                <a:cs typeface="Arial" pitchFamily="2"/>
              </a:rPr>
              <a:t>programmi.</a:t>
            </a:r>
          </a:p>
          <a:p>
            <a:pPr marL="0" lvl="0" indent="0">
              <a:spcBef>
                <a:spcPts val="638"/>
              </a:spcBef>
              <a:spcAft>
                <a:spcPts val="0"/>
              </a:spcAft>
              <a:buNone/>
            </a:pPr>
            <a:endParaRPr lang="it-IT" sz="800" dirty="0">
              <a:latin typeface="Arial" pitchFamily="18"/>
              <a:cs typeface="Arial" pitchFamily="2"/>
            </a:endParaRPr>
          </a:p>
          <a:p>
            <a:pPr marL="0" lvl="0" indent="0">
              <a:spcBef>
                <a:spcPts val="638"/>
              </a:spcBef>
              <a:spcAft>
                <a:spcPts val="0"/>
              </a:spcAft>
              <a:buNone/>
            </a:pPr>
            <a:r>
              <a:rPr lang="it-IT" sz="2400" dirty="0">
                <a:latin typeface="Arial" pitchFamily="18"/>
                <a:cs typeface="Arial" pitchFamily="2"/>
              </a:rPr>
              <a:t>Turing ha inventato un linguaggio per il problema della decisione. Questo linguaggio, </a:t>
            </a:r>
            <a:r>
              <a:rPr lang="it-IT" sz="2400" dirty="0" smtClean="0">
                <a:latin typeface="Arial" pitchFamily="18"/>
                <a:cs typeface="Arial" pitchFamily="2"/>
              </a:rPr>
              <a:t>«</a:t>
            </a:r>
            <a:r>
              <a:rPr lang="it-IT" sz="2400" i="1" dirty="0" smtClean="0">
                <a:latin typeface="Arial" pitchFamily="18"/>
                <a:cs typeface="Arial" pitchFamily="2"/>
              </a:rPr>
              <a:t>interpretabile</a:t>
            </a:r>
            <a:r>
              <a:rPr lang="it-IT" sz="2400" dirty="0" smtClean="0">
                <a:latin typeface="Arial" pitchFamily="18"/>
                <a:cs typeface="Arial" pitchFamily="2"/>
              </a:rPr>
              <a:t>» </a:t>
            </a:r>
            <a:r>
              <a:rPr lang="it-IT" sz="2400" dirty="0">
                <a:latin typeface="Arial" pitchFamily="18"/>
                <a:cs typeface="Arial" pitchFamily="2"/>
              </a:rPr>
              <a:t>dalla macchina di von Neumann, diventa il prototipo dei linguaggi di programmazione e </a:t>
            </a:r>
            <a:r>
              <a:rPr lang="it-IT" sz="2400" dirty="0" smtClean="0">
                <a:latin typeface="Arial" pitchFamily="18"/>
                <a:cs typeface="Arial" pitchFamily="2"/>
              </a:rPr>
              <a:t>definisce (con le funzioni ricorsive di Church) </a:t>
            </a:r>
            <a:r>
              <a:rPr lang="it-IT" sz="2400" dirty="0">
                <a:latin typeface="Arial" pitchFamily="18"/>
                <a:cs typeface="Arial" pitchFamily="2"/>
              </a:rPr>
              <a:t>la calcolabilità.</a:t>
            </a:r>
          </a:p>
          <a:p>
            <a:pPr marL="0" lvl="0" indent="0">
              <a:spcBef>
                <a:spcPts val="638"/>
              </a:spcBef>
              <a:spcAft>
                <a:spcPts val="0"/>
              </a:spcAft>
              <a:buNone/>
            </a:pPr>
            <a:endParaRPr lang="it-IT" sz="800" dirty="0">
              <a:latin typeface="Arial" pitchFamily="18"/>
              <a:cs typeface="Arial" pitchFamily="2"/>
            </a:endParaRPr>
          </a:p>
          <a:p>
            <a:pPr marL="0" lvl="0" indent="0">
              <a:spcBef>
                <a:spcPts val="638"/>
              </a:spcBef>
              <a:spcAft>
                <a:spcPts val="0"/>
              </a:spcAft>
              <a:buNone/>
            </a:pPr>
            <a:r>
              <a:rPr lang="it-IT" sz="2400" dirty="0">
                <a:latin typeface="Arial" pitchFamily="18"/>
                <a:cs typeface="Arial" pitchFamily="2"/>
              </a:rPr>
              <a:t>Implicazione su interpretazione e traduzione di testi.</a:t>
            </a:r>
          </a:p>
          <a:p>
            <a:pPr marL="0" lvl="0" indent="0">
              <a:spcBef>
                <a:spcPts val="638"/>
              </a:spcBef>
              <a:spcAft>
                <a:spcPts val="0"/>
              </a:spcAft>
              <a:buNone/>
            </a:pPr>
            <a:r>
              <a:rPr lang="it-IT" sz="2800" dirty="0">
                <a:latin typeface="Arial" pitchFamily="18"/>
                <a:cs typeface="Arial" pitchFamily="2"/>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toria dell’informatica: contenuti">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contenuti</a:t>
            </a:r>
          </a:p>
        </p:txBody>
      </p:sp>
      <p:sp>
        <p:nvSpPr>
          <p:cNvPr id="3" name="Rectangle 3"/>
          <p:cNvSpPr txBox="1">
            <a:spLocks noGrp="1"/>
          </p:cNvSpPr>
          <p:nvPr>
            <p:ph type="body" idx="4294967295"/>
          </p:nvPr>
        </p:nvSpPr>
        <p:spPr>
          <a:xfrm>
            <a:off x="457200" y="981000"/>
            <a:ext cx="8229240" cy="568800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None/>
            </a:pPr>
            <a:r>
              <a:rPr lang="it-IT" sz="3600" b="1" i="1">
                <a:latin typeface="Comic Sans MS" pitchFamily="66"/>
                <a:cs typeface="Arial" pitchFamily="2"/>
              </a:rPr>
              <a:t>Le parole chiave dell’Informatica</a:t>
            </a:r>
          </a:p>
          <a:p>
            <a:pPr marL="0" lvl="0" indent="0" hangingPunct="1">
              <a:lnSpc>
                <a:spcPct val="90000"/>
              </a:lnSpc>
              <a:spcBef>
                <a:spcPts val="638"/>
              </a:spcBef>
              <a:spcAft>
                <a:spcPts val="0"/>
              </a:spcAft>
              <a:buNone/>
            </a:pPr>
            <a:endParaRPr lang="it-IT" sz="1400" b="1" i="1">
              <a:latin typeface="Comic Sans MS" pitchFamily="66"/>
              <a:cs typeface="Arial" pitchFamily="2"/>
            </a:endParaRPr>
          </a:p>
          <a:p>
            <a:pPr marL="0" lvl="0" indent="0" hangingPunct="1">
              <a:lnSpc>
                <a:spcPct val="90000"/>
              </a:lnSpc>
              <a:spcBef>
                <a:spcPts val="638"/>
              </a:spcBef>
              <a:spcAft>
                <a:spcPts val="0"/>
              </a:spcAft>
              <a:buNone/>
            </a:pPr>
            <a:r>
              <a:rPr lang="it-IT" sz="2800">
                <a:latin typeface="Comic Sans MS" pitchFamily="66"/>
                <a:cs typeface="Arial" pitchFamily="2"/>
              </a:rPr>
              <a:t>Problemi, Informazione, Comunicazione, </a:t>
            </a:r>
            <a:r>
              <a:rPr lang="it-IT" sz="2800" b="1" u="sng">
                <a:latin typeface="Comic Sans MS" pitchFamily="66"/>
                <a:cs typeface="Arial" pitchFamily="2"/>
              </a:rPr>
              <a:t>Linguaggio</a:t>
            </a:r>
            <a:r>
              <a:rPr lang="it-IT" sz="2800">
                <a:latin typeface="Comic Sans MS" pitchFamily="66"/>
                <a:cs typeface="Arial" pitchFamily="2"/>
              </a:rPr>
              <a:t> e </a:t>
            </a:r>
            <a:r>
              <a:rPr lang="it-IT" sz="2800" b="1" u="sng">
                <a:latin typeface="Comic Sans MS" pitchFamily="66"/>
                <a:cs typeface="Arial" pitchFamily="2"/>
              </a:rPr>
              <a:t>Computer</a:t>
            </a:r>
          </a:p>
          <a:p>
            <a:pPr marL="0" lvl="0" indent="0" hangingPunct="1">
              <a:lnSpc>
                <a:spcPct val="90000"/>
              </a:lnSpc>
              <a:spcBef>
                <a:spcPts val="638"/>
              </a:spcBef>
              <a:spcAft>
                <a:spcPts val="0"/>
              </a:spcAft>
              <a:buNone/>
            </a:pPr>
            <a:endParaRPr lang="it-IT" sz="1400">
              <a:latin typeface="Comic Sans MS" pitchFamily="66"/>
              <a:cs typeface="Arial" pitchFamily="2"/>
            </a:endParaRPr>
          </a:p>
          <a:p>
            <a:pPr marL="0" lvl="0" indent="0" hangingPunct="1">
              <a:lnSpc>
                <a:spcPct val="90000"/>
              </a:lnSpc>
              <a:spcBef>
                <a:spcPts val="638"/>
              </a:spcBef>
              <a:spcAft>
                <a:spcPts val="0"/>
              </a:spcAft>
              <a:buNone/>
            </a:pPr>
            <a:r>
              <a:rPr lang="it-IT" sz="2800">
                <a:latin typeface="Comic Sans MS" pitchFamily="66"/>
                <a:cs typeface="Arial" pitchFamily="2"/>
              </a:rPr>
              <a:t>Digitale, automatico, effettivo, tecnologico,</a:t>
            </a:r>
          </a:p>
          <a:p>
            <a:pPr marL="0" lvl="0" indent="0" hangingPunct="1">
              <a:lnSpc>
                <a:spcPct val="90000"/>
              </a:lnSpc>
              <a:spcBef>
                <a:spcPts val="638"/>
              </a:spcBef>
              <a:spcAft>
                <a:spcPts val="0"/>
              </a:spcAft>
              <a:buNone/>
            </a:pPr>
            <a:r>
              <a:rPr lang="it-IT" sz="2800">
                <a:latin typeface="Comic Sans MS" pitchFamily="66"/>
                <a:cs typeface="Arial" pitchFamily="2"/>
              </a:rPr>
              <a:t>scientifico e cognitivo</a:t>
            </a:r>
          </a:p>
          <a:p>
            <a:pPr marL="0" lvl="0" indent="0" hangingPunct="1">
              <a:lnSpc>
                <a:spcPct val="90000"/>
              </a:lnSpc>
              <a:spcBef>
                <a:spcPts val="638"/>
              </a:spcBef>
              <a:spcAft>
                <a:spcPts val="0"/>
              </a:spcAft>
              <a:buNone/>
            </a:pPr>
            <a:endParaRPr lang="it-IT" sz="1400">
              <a:latin typeface="Comic Sans MS" pitchFamily="66"/>
              <a:cs typeface="Arial" pitchFamily="2"/>
            </a:endParaRPr>
          </a:p>
          <a:p>
            <a:pPr marL="0" lvl="0" indent="0" hangingPunct="1">
              <a:lnSpc>
                <a:spcPct val="90000"/>
              </a:lnSpc>
              <a:spcBef>
                <a:spcPts val="638"/>
              </a:spcBef>
              <a:spcAft>
                <a:spcPts val="0"/>
              </a:spcAft>
              <a:buNone/>
            </a:pPr>
            <a:r>
              <a:rPr lang="it-IT" sz="2800">
                <a:latin typeface="Comic Sans MS" pitchFamily="66"/>
                <a:cs typeface="Arial" pitchFamily="2"/>
              </a:rPr>
              <a:t>Hardware, software e computational thinking</a:t>
            </a:r>
          </a:p>
          <a:p>
            <a:pPr marL="0" lvl="0" indent="0" hangingPunct="1">
              <a:lnSpc>
                <a:spcPct val="90000"/>
              </a:lnSpc>
              <a:spcBef>
                <a:spcPts val="638"/>
              </a:spcBef>
              <a:spcAft>
                <a:spcPts val="0"/>
              </a:spcAft>
              <a:buNone/>
            </a:pPr>
            <a:endParaRPr lang="it-IT" sz="800">
              <a:latin typeface="Comic Sans MS" pitchFamily="66"/>
              <a:cs typeface="Arial" pitchFamily="2"/>
            </a:endParaRPr>
          </a:p>
          <a:p>
            <a:pPr marL="0" lvl="0" indent="0" hangingPunct="1">
              <a:lnSpc>
                <a:spcPct val="90000"/>
              </a:lnSpc>
              <a:spcBef>
                <a:spcPts val="638"/>
              </a:spcBef>
              <a:spcAft>
                <a:spcPts val="0"/>
              </a:spcAft>
              <a:buNone/>
            </a:pPr>
            <a:r>
              <a:rPr lang="it-IT" sz="3600" b="1">
                <a:latin typeface="Comic Sans MS" pitchFamily="66"/>
                <a:cs typeface="Arial" pitchFamily="2"/>
              </a:rPr>
              <a:t>Storia dell’informatica come unione</a:t>
            </a:r>
          </a:p>
          <a:p>
            <a:pPr marL="0" lvl="0" indent="0" hangingPunct="1">
              <a:lnSpc>
                <a:spcPct val="90000"/>
              </a:lnSpc>
              <a:spcBef>
                <a:spcPts val="638"/>
              </a:spcBef>
              <a:spcAft>
                <a:spcPts val="0"/>
              </a:spcAft>
              <a:buNone/>
            </a:pPr>
            <a:r>
              <a:rPr lang="it-IT" sz="3600" b="1">
                <a:latin typeface="Comic Sans MS" pitchFamily="66"/>
                <a:cs typeface="Arial" pitchFamily="2"/>
              </a:rPr>
              <a:t>delle storie di queste parole chiave.</a:t>
            </a:r>
          </a:p>
          <a:p>
            <a:pPr marL="0" lvl="0" indent="0" hangingPunct="1">
              <a:lnSpc>
                <a:spcPct val="90000"/>
              </a:lnSpc>
              <a:spcBef>
                <a:spcPts val="638"/>
              </a:spcBef>
              <a:spcAft>
                <a:spcPts val="0"/>
              </a:spcAft>
              <a:buNone/>
            </a:pPr>
            <a:endParaRPr lang="it-IT" sz="2800">
              <a:latin typeface="Arial" pitchFamily="18"/>
              <a:cs typeface="Arial" pitchFamily="2"/>
            </a:endParaRPr>
          </a:p>
          <a:p>
            <a:pPr marL="0" lvl="0" indent="0" hangingPunct="1">
              <a:lnSpc>
                <a:spcPct val="90000"/>
              </a:lnSpc>
              <a:spcBef>
                <a:spcPts val="638"/>
              </a:spcBef>
              <a:spcAft>
                <a:spcPts val="0"/>
              </a:spcAft>
              <a:buNone/>
            </a:pPr>
            <a:endParaRPr lang="it-IT">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name="La storia dell’informatica: la fusione">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68360" y="2602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400" b="1">
                <a:latin typeface="Comic Sans MS" pitchFamily="66"/>
              </a:rPr>
              <a:t>La storia dell’informatica: la fusione</a:t>
            </a:r>
          </a:p>
        </p:txBody>
      </p:sp>
      <p:sp>
        <p:nvSpPr>
          <p:cNvPr id="3" name="Rectangle 3"/>
          <p:cNvSpPr txBox="1">
            <a:spLocks noGrp="1"/>
          </p:cNvSpPr>
          <p:nvPr>
            <p:ph type="body" idx="4294967295"/>
          </p:nvPr>
        </p:nvSpPr>
        <p:spPr>
          <a:xfrm>
            <a:off x="457200" y="836640"/>
            <a:ext cx="8686440" cy="6020999"/>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spcBef>
                <a:spcPts val="638"/>
              </a:spcBef>
              <a:spcAft>
                <a:spcPts val="0"/>
              </a:spcAft>
              <a:buNone/>
            </a:pPr>
            <a:r>
              <a:rPr lang="it-IT" sz="2800" b="1" u="sng" dirty="0">
                <a:latin typeface="Arial" pitchFamily="18"/>
                <a:cs typeface="Arial" pitchFamily="2"/>
              </a:rPr>
              <a:t>Logica		Esigenze		Macchine</a:t>
            </a:r>
          </a:p>
          <a:p>
            <a:pPr marL="0" lvl="0" indent="0">
              <a:spcBef>
                <a:spcPts val="638"/>
              </a:spcBef>
              <a:spcAft>
                <a:spcPts val="0"/>
              </a:spcAft>
              <a:buNone/>
            </a:pPr>
            <a:r>
              <a:rPr lang="it-IT" sz="2800" dirty="0">
                <a:latin typeface="Arial" pitchFamily="18"/>
                <a:cs typeface="Arial" pitchFamily="2"/>
              </a:rPr>
              <a:t>Leibniz		astronomia		regoli</a:t>
            </a:r>
          </a:p>
          <a:p>
            <a:pPr marL="0" lvl="0" indent="0">
              <a:spcBef>
                <a:spcPts val="638"/>
              </a:spcBef>
              <a:spcAft>
                <a:spcPts val="0"/>
              </a:spcAft>
              <a:buNone/>
            </a:pPr>
            <a:r>
              <a:rPr lang="it-IT" sz="2800" dirty="0">
                <a:latin typeface="Arial" pitchFamily="18"/>
                <a:cs typeface="Arial" pitchFamily="2"/>
              </a:rPr>
              <a:t>Boole			esplorazioni	calcolatrici</a:t>
            </a:r>
          </a:p>
          <a:p>
            <a:pPr marL="0" lvl="0" indent="0">
              <a:spcBef>
                <a:spcPts val="638"/>
              </a:spcBef>
              <a:spcAft>
                <a:spcPts val="0"/>
              </a:spcAft>
              <a:buNone/>
            </a:pPr>
            <a:r>
              <a:rPr lang="it-IT" sz="2800" dirty="0" err="1">
                <a:latin typeface="Arial" pitchFamily="18"/>
                <a:cs typeface="Arial" pitchFamily="2"/>
              </a:rPr>
              <a:t>Frege</a:t>
            </a:r>
            <a:r>
              <a:rPr lang="it-IT" sz="2800" dirty="0">
                <a:latin typeface="Arial" pitchFamily="18"/>
                <a:cs typeface="Arial" pitchFamily="2"/>
              </a:rPr>
              <a:t>		geografiche	tabulatori</a:t>
            </a:r>
          </a:p>
          <a:p>
            <a:pPr marL="0" lvl="0" indent="0">
              <a:spcBef>
                <a:spcPts val="638"/>
              </a:spcBef>
              <a:spcAft>
                <a:spcPts val="0"/>
              </a:spcAft>
              <a:buNone/>
            </a:pPr>
            <a:r>
              <a:rPr lang="it-IT" sz="2800" dirty="0">
                <a:latin typeface="Arial" pitchFamily="18"/>
                <a:cs typeface="Arial" pitchFamily="2"/>
              </a:rPr>
              <a:t>Russell		censimenti		calcolatori</a:t>
            </a:r>
          </a:p>
          <a:p>
            <a:pPr marL="0" lvl="0" indent="0">
              <a:spcBef>
                <a:spcPts val="638"/>
              </a:spcBef>
              <a:spcAft>
                <a:spcPts val="0"/>
              </a:spcAft>
              <a:buNone/>
            </a:pPr>
            <a:r>
              <a:rPr lang="it-IT" sz="2800" dirty="0">
                <a:latin typeface="Arial" pitchFamily="18"/>
                <a:cs typeface="Arial" pitchFamily="2"/>
              </a:rPr>
              <a:t>Hilbert		contabilità		automatici</a:t>
            </a:r>
          </a:p>
          <a:p>
            <a:pPr marL="0" lvl="0" indent="0">
              <a:spcBef>
                <a:spcPts val="638"/>
              </a:spcBef>
              <a:spcAft>
                <a:spcPts val="0"/>
              </a:spcAft>
              <a:buNone/>
            </a:pPr>
            <a:r>
              <a:rPr lang="it-IT" sz="2800" u="sng" dirty="0">
                <a:latin typeface="Arial" pitchFamily="18"/>
                <a:cs typeface="Arial" pitchFamily="2"/>
              </a:rPr>
              <a:t>Von Neumann</a:t>
            </a:r>
            <a:r>
              <a:rPr lang="it-IT" sz="2800" dirty="0">
                <a:latin typeface="Arial" pitchFamily="18"/>
                <a:cs typeface="Arial" pitchFamily="2"/>
              </a:rPr>
              <a:t>	balistica		programmabili</a:t>
            </a:r>
          </a:p>
          <a:p>
            <a:pPr marL="0" lvl="0" indent="0">
              <a:spcBef>
                <a:spcPts val="638"/>
              </a:spcBef>
              <a:spcAft>
                <a:spcPts val="0"/>
              </a:spcAft>
              <a:buNone/>
            </a:pPr>
            <a:r>
              <a:rPr lang="it-IT" sz="2800" dirty="0" err="1">
                <a:latin typeface="Arial" pitchFamily="18"/>
                <a:cs typeface="Arial" pitchFamily="2"/>
              </a:rPr>
              <a:t>Goedel</a:t>
            </a:r>
            <a:r>
              <a:rPr lang="it-IT" sz="2800" dirty="0">
                <a:latin typeface="Arial" pitchFamily="18"/>
                <a:cs typeface="Arial" pitchFamily="2"/>
              </a:rPr>
              <a:t>		Manhattan		</a:t>
            </a:r>
            <a:r>
              <a:rPr lang="it-IT" sz="2800" dirty="0" err="1">
                <a:latin typeface="Arial" pitchFamily="18"/>
                <a:cs typeface="Arial" pitchFamily="2"/>
              </a:rPr>
              <a:t>Goldstine</a:t>
            </a:r>
            <a:endParaRPr lang="it-IT" sz="2800" dirty="0">
              <a:latin typeface="Arial" pitchFamily="18"/>
              <a:cs typeface="Arial" pitchFamily="2"/>
            </a:endParaRPr>
          </a:p>
          <a:p>
            <a:pPr marL="0" lvl="0" indent="0">
              <a:spcBef>
                <a:spcPts val="638"/>
              </a:spcBef>
              <a:spcAft>
                <a:spcPts val="0"/>
              </a:spcAft>
              <a:buNone/>
            </a:pPr>
            <a:r>
              <a:rPr lang="it-IT" sz="2800" dirty="0">
                <a:latin typeface="Arial" pitchFamily="18"/>
                <a:cs typeface="Arial" pitchFamily="2"/>
              </a:rPr>
              <a:t>Turing		Enigma		</a:t>
            </a:r>
            <a:r>
              <a:rPr lang="it-IT" sz="2800" u="sng" dirty="0">
                <a:latin typeface="Arial" pitchFamily="18"/>
                <a:cs typeface="Arial" pitchFamily="2"/>
              </a:rPr>
              <a:t>Von Neumann</a:t>
            </a:r>
          </a:p>
          <a:p>
            <a:pPr marL="0" lvl="0" indent="0">
              <a:spcBef>
                <a:spcPts val="638"/>
              </a:spcBef>
              <a:spcAft>
                <a:spcPts val="0"/>
              </a:spcAft>
              <a:buNone/>
            </a:pPr>
            <a:r>
              <a:rPr lang="it-IT" sz="2800" dirty="0">
                <a:latin typeface="Arial" pitchFamily="18"/>
                <a:cs typeface="Arial" pitchFamily="2"/>
              </a:rPr>
              <a:t>     </a:t>
            </a:r>
          </a:p>
          <a:p>
            <a:pPr marL="0" lvl="0" indent="0" algn="ctr">
              <a:spcBef>
                <a:spcPts val="638"/>
              </a:spcBef>
              <a:spcAft>
                <a:spcPts val="0"/>
              </a:spcAft>
              <a:buNone/>
            </a:pPr>
            <a:r>
              <a:rPr lang="it-IT" sz="2800" dirty="0">
                <a:latin typeface="Arial" pitchFamily="18"/>
                <a:cs typeface="Arial" pitchFamily="2"/>
              </a:rPr>
              <a:t>Moore School </a:t>
            </a:r>
            <a:r>
              <a:rPr lang="it-IT" sz="2800" dirty="0" err="1">
                <a:latin typeface="Arial" pitchFamily="18"/>
                <a:cs typeface="Arial" pitchFamily="2"/>
              </a:rPr>
              <a:t>Lectures</a:t>
            </a:r>
            <a:r>
              <a:rPr lang="it-IT" sz="2800" dirty="0">
                <a:latin typeface="Arial" pitchFamily="18"/>
                <a:cs typeface="Arial" pitchFamily="2"/>
              </a:rPr>
              <a:t>: </a:t>
            </a:r>
            <a:r>
              <a:rPr lang="it-IT" sz="2800" u="sng" dirty="0">
                <a:latin typeface="Arial" pitchFamily="18"/>
                <a:cs typeface="Arial" pitchFamily="2"/>
              </a:rPr>
              <a:t>Computer</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name="page70">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0"/>
            <a:ext cx="8229240" cy="6919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400" b="1" dirty="0">
                <a:latin typeface="Comic Sans MS" pitchFamily="66"/>
              </a:rPr>
              <a:t>Storia dell’informatica: </a:t>
            </a:r>
            <a:br>
              <a:rPr lang="it-IT" sz="2400" b="1" dirty="0">
                <a:latin typeface="Comic Sans MS" pitchFamily="66"/>
              </a:rPr>
            </a:br>
            <a:r>
              <a:rPr lang="it-IT" sz="2400" b="1" dirty="0"/>
              <a:t>I progetti che hanno dato vita al computer. </a:t>
            </a:r>
            <a:br>
              <a:rPr lang="it-IT" sz="2400" b="1" dirty="0"/>
            </a:br>
            <a:endParaRPr lang="it-IT" sz="2400" b="1" dirty="0"/>
          </a:p>
        </p:txBody>
      </p:sp>
      <p:sp>
        <p:nvSpPr>
          <p:cNvPr id="3" name="Rectangle 3"/>
          <p:cNvSpPr txBox="1">
            <a:spLocks noGrp="1"/>
          </p:cNvSpPr>
          <p:nvPr>
            <p:ph type="body" idx="4294967295"/>
          </p:nvPr>
        </p:nvSpPr>
        <p:spPr>
          <a:xfrm>
            <a:off x="395640" y="1052736"/>
            <a:ext cx="8301960" cy="5804904"/>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sz="2800" b="1" dirty="0" smtClean="0">
                <a:latin typeface="Arial" pitchFamily="18"/>
                <a:cs typeface="Arial" pitchFamily="2"/>
              </a:rPr>
              <a:t>Dalle </a:t>
            </a:r>
            <a:r>
              <a:rPr lang="it-IT" sz="2800" b="1" dirty="0">
                <a:latin typeface="Arial" pitchFamily="18"/>
                <a:cs typeface="Arial" pitchFamily="2"/>
              </a:rPr>
              <a:t>macchine controllate da programma</a:t>
            </a:r>
          </a:p>
          <a:p>
            <a:pPr marL="0" lvl="0" indent="0" hangingPunct="1">
              <a:spcBef>
                <a:spcPts val="638"/>
              </a:spcBef>
              <a:spcAft>
                <a:spcPts val="0"/>
              </a:spcAft>
              <a:buNone/>
            </a:pPr>
            <a:endParaRPr lang="it-IT" sz="800" b="1" dirty="0">
              <a:latin typeface="Arial" pitchFamily="18"/>
              <a:cs typeface="Arial" pitchFamily="2"/>
            </a:endParaRPr>
          </a:p>
          <a:p>
            <a:pPr marL="0" lvl="0" indent="0" hangingPunct="1">
              <a:spcBef>
                <a:spcPts val="638"/>
              </a:spcBef>
              <a:spcAft>
                <a:spcPts val="0"/>
              </a:spcAft>
              <a:buNone/>
            </a:pPr>
            <a:r>
              <a:rPr lang="it-IT" sz="2400" b="1" dirty="0">
                <a:latin typeface="Arial" pitchFamily="18"/>
                <a:cs typeface="Arial" pitchFamily="2"/>
              </a:rPr>
              <a:t>Hollerith Appendice-105</a:t>
            </a:r>
          </a:p>
          <a:p>
            <a:pPr marL="0" lvl="0" indent="0" hangingPunct="1">
              <a:spcBef>
                <a:spcPts val="638"/>
              </a:spcBef>
              <a:spcAft>
                <a:spcPts val="0"/>
              </a:spcAft>
              <a:buNone/>
            </a:pPr>
            <a:r>
              <a:rPr lang="it-IT" sz="2400" b="1" dirty="0">
                <a:latin typeface="Arial" pitchFamily="18"/>
                <a:cs typeface="Arial" pitchFamily="2"/>
              </a:rPr>
              <a:t>Zuse Appendice-108-0 e 108-1</a:t>
            </a:r>
          </a:p>
          <a:p>
            <a:pPr marL="0" lvl="0" indent="0" hangingPunct="1">
              <a:spcBef>
                <a:spcPts val="638"/>
              </a:spcBef>
              <a:spcAft>
                <a:spcPts val="0"/>
              </a:spcAft>
              <a:buNone/>
            </a:pPr>
            <a:r>
              <a:rPr lang="it-IT" sz="2400" b="1" dirty="0" err="1">
                <a:latin typeface="Arial" pitchFamily="18"/>
                <a:cs typeface="Arial" pitchFamily="2"/>
              </a:rPr>
              <a:t>Atanassoff</a:t>
            </a:r>
            <a:r>
              <a:rPr lang="it-IT" sz="2400" b="1" dirty="0">
                <a:latin typeface="Arial" pitchFamily="18"/>
                <a:cs typeface="Arial" pitchFamily="2"/>
              </a:rPr>
              <a:t> Appendice-110</a:t>
            </a:r>
          </a:p>
          <a:p>
            <a:pPr marL="0" lvl="0" indent="0" hangingPunct="1">
              <a:spcBef>
                <a:spcPts val="638"/>
              </a:spcBef>
              <a:spcAft>
                <a:spcPts val="0"/>
              </a:spcAft>
              <a:buNone/>
            </a:pPr>
            <a:r>
              <a:rPr lang="it-IT" sz="2400" b="1" dirty="0">
                <a:latin typeface="Arial" pitchFamily="18"/>
                <a:cs typeface="Arial" pitchFamily="2"/>
              </a:rPr>
              <a:t>Aiken Appendice-115</a:t>
            </a:r>
          </a:p>
          <a:p>
            <a:pPr marL="0" lvl="0" indent="0" hangingPunct="1">
              <a:spcBef>
                <a:spcPts val="638"/>
              </a:spcBef>
              <a:spcAft>
                <a:spcPts val="0"/>
              </a:spcAft>
              <a:buNone/>
            </a:pPr>
            <a:r>
              <a:rPr lang="it-IT" sz="2400" b="1" dirty="0" err="1">
                <a:latin typeface="Arial" pitchFamily="18"/>
                <a:cs typeface="Arial" pitchFamily="2"/>
              </a:rPr>
              <a:t>Stibitz</a:t>
            </a:r>
            <a:r>
              <a:rPr lang="it-IT" sz="2400" b="1" dirty="0">
                <a:latin typeface="Arial" pitchFamily="18"/>
                <a:cs typeface="Arial" pitchFamily="2"/>
              </a:rPr>
              <a:t> Appendice-116</a:t>
            </a:r>
          </a:p>
          <a:p>
            <a:pPr marL="0" lvl="0" indent="0" hangingPunct="1">
              <a:spcBef>
                <a:spcPts val="638"/>
              </a:spcBef>
              <a:spcAft>
                <a:spcPts val="0"/>
              </a:spcAft>
              <a:buNone/>
            </a:pPr>
            <a:r>
              <a:rPr lang="it-IT" sz="2400" b="1" dirty="0">
                <a:latin typeface="Arial" pitchFamily="18"/>
                <a:cs typeface="Arial" pitchFamily="2"/>
              </a:rPr>
              <a:t>ENIAC (</a:t>
            </a:r>
            <a:r>
              <a:rPr lang="it-IT" sz="2400" b="1" dirty="0" err="1">
                <a:latin typeface="Arial" pitchFamily="18"/>
                <a:cs typeface="Arial" pitchFamily="2"/>
              </a:rPr>
              <a:t>Eckert</a:t>
            </a:r>
            <a:r>
              <a:rPr lang="it-IT" sz="2400" b="1" dirty="0">
                <a:latin typeface="Arial" pitchFamily="18"/>
                <a:cs typeface="Arial" pitchFamily="2"/>
              </a:rPr>
              <a:t> Mauchly von Neumann) Appendice-117</a:t>
            </a:r>
          </a:p>
          <a:p>
            <a:pPr marL="0" lvl="0" indent="0" hangingPunct="1">
              <a:spcBef>
                <a:spcPts val="638"/>
              </a:spcBef>
              <a:spcAft>
                <a:spcPts val="0"/>
              </a:spcAft>
              <a:buNone/>
            </a:pPr>
            <a:r>
              <a:rPr lang="it-IT" sz="2400" b="1" dirty="0">
                <a:latin typeface="Arial" pitchFamily="18"/>
                <a:cs typeface="Arial" pitchFamily="2"/>
              </a:rPr>
              <a:t>EDVAC Appendice-118</a:t>
            </a:r>
          </a:p>
          <a:p>
            <a:pPr marL="0" lvl="0" indent="0" hangingPunct="1">
              <a:spcBef>
                <a:spcPts val="638"/>
              </a:spcBef>
              <a:spcAft>
                <a:spcPts val="0"/>
              </a:spcAft>
              <a:buNone/>
            </a:pPr>
            <a:r>
              <a:rPr lang="it-IT" sz="2400" b="1" dirty="0">
                <a:latin typeface="Arial" pitchFamily="18"/>
                <a:cs typeface="Arial" pitchFamily="2"/>
              </a:rPr>
              <a:t>I cespugli Appendice-120</a:t>
            </a:r>
          </a:p>
          <a:p>
            <a:pPr marL="0" lvl="0" indent="0" hangingPunct="1">
              <a:spcBef>
                <a:spcPts val="638"/>
              </a:spcBef>
              <a:spcAft>
                <a:spcPts val="0"/>
              </a:spcAft>
              <a:buNone/>
            </a:pPr>
            <a:endParaRPr lang="it-IT" sz="800" b="1" dirty="0">
              <a:latin typeface="Arial" pitchFamily="18"/>
              <a:cs typeface="Arial" pitchFamily="2"/>
            </a:endParaRPr>
          </a:p>
          <a:p>
            <a:pPr marL="0" lvl="0" indent="0" hangingPunct="1">
              <a:spcBef>
                <a:spcPts val="638"/>
              </a:spcBef>
              <a:spcAft>
                <a:spcPts val="0"/>
              </a:spcAft>
              <a:buNone/>
            </a:pPr>
            <a:r>
              <a:rPr lang="it-IT" sz="2800" b="1" dirty="0">
                <a:latin typeface="Arial" pitchFamily="18"/>
                <a:cs typeface="Arial" pitchFamily="2"/>
              </a:rPr>
              <a:t>Alla macchina a programma memorizzato</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name="Storia dell’informatica: per riassumere">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63288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800" b="1">
                <a:latin typeface="Comic Sans MS" pitchFamily="66"/>
              </a:rPr>
              <a:t>Storia dell’informatica: per riassumere</a:t>
            </a:r>
          </a:p>
        </p:txBody>
      </p:sp>
      <p:sp>
        <p:nvSpPr>
          <p:cNvPr id="3" name="Rectangle 3"/>
          <p:cNvSpPr txBox="1">
            <a:spLocks noGrp="1"/>
          </p:cNvSpPr>
          <p:nvPr>
            <p:ph type="body" idx="4294967295"/>
          </p:nvPr>
        </p:nvSpPr>
        <p:spPr>
          <a:xfrm>
            <a:off x="457200" y="981000"/>
            <a:ext cx="8229240" cy="5144759"/>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lnSpc>
                <a:spcPct val="80000"/>
              </a:lnSpc>
              <a:spcBef>
                <a:spcPts val="638"/>
              </a:spcBef>
              <a:spcAft>
                <a:spcPts val="0"/>
              </a:spcAft>
              <a:buNone/>
            </a:pPr>
            <a:endParaRPr lang="it-IT" sz="20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name="Storia dell’informatica: la nascita del computer">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172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la nascita del computer</a:t>
            </a:r>
          </a:p>
        </p:txBody>
      </p:sp>
      <p:sp>
        <p:nvSpPr>
          <p:cNvPr id="3" name="Rectangle 3"/>
          <p:cNvSpPr txBox="1">
            <a:spLocks noGrp="1"/>
          </p:cNvSpPr>
          <p:nvPr>
            <p:ph type="body" idx="4294967295"/>
          </p:nvPr>
        </p:nvSpPr>
        <p:spPr>
          <a:xfrm>
            <a:off x="457200" y="907919"/>
            <a:ext cx="8229240" cy="540036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dirty="0">
                <a:latin typeface="Arial" pitchFamily="18"/>
                <a:cs typeface="Arial" pitchFamily="2"/>
              </a:rPr>
              <a:t>L’architettura di Von Neumann (</a:t>
            </a:r>
            <a:r>
              <a:rPr lang="it-IT" sz="2800" dirty="0">
                <a:latin typeface="Arial" pitchFamily="18"/>
                <a:cs typeface="Arial" pitchFamily="2"/>
              </a:rPr>
              <a:t>App-121,122</a:t>
            </a:r>
            <a:r>
              <a:rPr lang="it-IT" dirty="0">
                <a:latin typeface="Arial" pitchFamily="18"/>
                <a:cs typeface="Arial" pitchFamily="2"/>
              </a:rPr>
              <a:t>)</a:t>
            </a:r>
          </a:p>
          <a:p>
            <a:pPr marL="0" lvl="0" indent="0" hangingPunct="1">
              <a:spcBef>
                <a:spcPts val="638"/>
              </a:spcBef>
              <a:spcAft>
                <a:spcPts val="0"/>
              </a:spcAft>
              <a:buNone/>
            </a:pPr>
            <a:endParaRPr lang="it-IT" sz="800" dirty="0">
              <a:latin typeface="Arial" pitchFamily="18"/>
              <a:cs typeface="Arial" pitchFamily="2"/>
            </a:endParaRPr>
          </a:p>
          <a:p>
            <a:pPr marL="0" lvl="0" indent="0" hangingPunct="1">
              <a:spcBef>
                <a:spcPts val="638"/>
              </a:spcBef>
              <a:spcAft>
                <a:spcPts val="0"/>
              </a:spcAft>
              <a:buNone/>
            </a:pPr>
            <a:r>
              <a:rPr lang="it-IT" dirty="0">
                <a:latin typeface="Arial" pitchFamily="18"/>
                <a:cs typeface="Arial" pitchFamily="2"/>
              </a:rPr>
              <a:t>Le Moore </a:t>
            </a:r>
            <a:r>
              <a:rPr lang="it-IT" dirty="0" err="1">
                <a:latin typeface="Arial" pitchFamily="18"/>
                <a:cs typeface="Arial" pitchFamily="2"/>
              </a:rPr>
              <a:t>school</a:t>
            </a:r>
            <a:r>
              <a:rPr lang="it-IT" dirty="0">
                <a:latin typeface="Arial" pitchFamily="18"/>
                <a:cs typeface="Arial" pitchFamily="2"/>
              </a:rPr>
              <a:t> </a:t>
            </a:r>
            <a:r>
              <a:rPr lang="it-IT" dirty="0" err="1">
                <a:latin typeface="Arial" pitchFamily="18"/>
                <a:cs typeface="Arial" pitchFamily="2"/>
              </a:rPr>
              <a:t>lectures</a:t>
            </a:r>
            <a:endParaRPr lang="it-IT" dirty="0">
              <a:latin typeface="Arial" pitchFamily="18"/>
              <a:cs typeface="Arial" pitchFamily="2"/>
            </a:endParaRPr>
          </a:p>
          <a:p>
            <a:pPr marL="0" lvl="0" indent="0" hangingPunct="1">
              <a:spcBef>
                <a:spcPts val="638"/>
              </a:spcBef>
              <a:spcAft>
                <a:spcPts val="0"/>
              </a:spcAft>
              <a:buNone/>
            </a:pPr>
            <a:r>
              <a:rPr lang="it-IT" dirty="0">
                <a:latin typeface="Arial" pitchFamily="18"/>
                <a:cs typeface="Arial" pitchFamily="2"/>
              </a:rPr>
              <a:t>(Appendice-125-0, 125-1)</a:t>
            </a:r>
          </a:p>
          <a:p>
            <a:pPr marL="0" lvl="0" indent="0" hangingPunct="1">
              <a:spcBef>
                <a:spcPts val="638"/>
              </a:spcBef>
              <a:spcAft>
                <a:spcPts val="0"/>
              </a:spcAft>
              <a:buNone/>
            </a:pPr>
            <a:endParaRPr lang="it-IT" sz="800" dirty="0">
              <a:latin typeface="Arial" pitchFamily="18"/>
              <a:cs typeface="Arial" pitchFamily="2"/>
            </a:endParaRPr>
          </a:p>
          <a:p>
            <a:pPr marL="0" lvl="0" indent="0" hangingPunct="1">
              <a:spcBef>
                <a:spcPts val="638"/>
              </a:spcBef>
              <a:spcAft>
                <a:spcPts val="0"/>
              </a:spcAft>
              <a:buNone/>
            </a:pPr>
            <a:r>
              <a:rPr lang="it-IT" u="sng" dirty="0">
                <a:latin typeface="Arial" pitchFamily="18"/>
                <a:cs typeface="Arial" pitchFamily="2"/>
              </a:rPr>
              <a:t>La grande fusione: Turing, von Neumann e Shannon </a:t>
            </a:r>
            <a:r>
              <a:rPr lang="it-IT" dirty="0">
                <a:latin typeface="Arial" pitchFamily="18"/>
                <a:cs typeface="Arial" pitchFamily="2"/>
              </a:rPr>
              <a:t>(Appendice-125-2)</a:t>
            </a:r>
          </a:p>
          <a:p>
            <a:pPr marL="0" lvl="0" indent="0" hangingPunct="1">
              <a:spcBef>
                <a:spcPts val="638"/>
              </a:spcBef>
              <a:spcAft>
                <a:spcPts val="0"/>
              </a:spcAft>
              <a:buNone/>
            </a:pPr>
            <a:endParaRPr lang="it-IT" sz="800" dirty="0">
              <a:latin typeface="Arial" pitchFamily="18"/>
              <a:cs typeface="Arial" pitchFamily="2"/>
            </a:endParaRPr>
          </a:p>
          <a:p>
            <a:pPr marL="0" lvl="0" indent="0" hangingPunct="1">
              <a:spcBef>
                <a:spcPts val="638"/>
              </a:spcBef>
              <a:spcAft>
                <a:spcPts val="0"/>
              </a:spcAft>
              <a:buNone/>
            </a:pPr>
            <a:r>
              <a:rPr lang="it-IT" dirty="0">
                <a:latin typeface="Arial" pitchFamily="18"/>
                <a:cs typeface="Arial" pitchFamily="2"/>
              </a:rPr>
              <a:t>Il computer (Appendice-130 e 131)</a:t>
            </a:r>
          </a:p>
          <a:p>
            <a:pPr marL="0" lvl="0" indent="0" hangingPunct="1">
              <a:spcBef>
                <a:spcPts val="638"/>
              </a:spcBef>
              <a:spcAft>
                <a:spcPts val="0"/>
              </a:spcAft>
              <a:buNone/>
            </a:pPr>
            <a:endParaRPr lang="it-IT" sz="800" dirty="0">
              <a:latin typeface="Arial" pitchFamily="18"/>
              <a:cs typeface="Arial" pitchFamily="2"/>
            </a:endParaRPr>
          </a:p>
          <a:p>
            <a:pPr marL="0" lvl="0" indent="0" hangingPunct="1">
              <a:spcBef>
                <a:spcPts val="638"/>
              </a:spcBef>
              <a:spcAft>
                <a:spcPts val="0"/>
              </a:spcAft>
              <a:buNone/>
            </a:pPr>
            <a:r>
              <a:rPr lang="it-IT" dirty="0">
                <a:latin typeface="Arial" pitchFamily="18"/>
                <a:cs typeface="Arial" pitchFamily="2"/>
              </a:rPr>
              <a:t>Uno sguardo retrospettivo (Appendice-150)</a:t>
            </a:r>
          </a:p>
          <a:p>
            <a:pPr marL="0" lvl="0" indent="0" hangingPunct="1">
              <a:spcBef>
                <a:spcPts val="638"/>
              </a:spcBef>
              <a:spcAft>
                <a:spcPts val="0"/>
              </a:spcAft>
              <a:buNone/>
            </a:pPr>
            <a:endParaRPr lang="it-IT" sz="800" dirty="0">
              <a:latin typeface="Arial" pitchFamily="18"/>
              <a:cs typeface="Arial" pitchFamily="2"/>
            </a:endParaRPr>
          </a:p>
          <a:p>
            <a:pPr marL="0" lvl="0" indent="0" hangingPunct="1">
              <a:spcBef>
                <a:spcPts val="638"/>
              </a:spcBef>
              <a:spcAft>
                <a:spcPts val="0"/>
              </a:spcAft>
              <a:buNone/>
            </a:pPr>
            <a:r>
              <a:rPr lang="it-IT" dirty="0">
                <a:latin typeface="Arial" pitchFamily="18"/>
                <a:cs typeface="Arial" pitchFamily="2"/>
              </a:rPr>
              <a:t>Uno sguardo prospettico (</a:t>
            </a:r>
            <a:r>
              <a:rPr lang="it-IT" dirty="0" smtClean="0">
                <a:latin typeface="Arial" pitchFamily="18"/>
                <a:cs typeface="Arial" pitchFamily="2"/>
              </a:rPr>
              <a:t>Appendice-151)</a:t>
            </a:r>
            <a:endParaRPr lang="it-IT" dirty="0">
              <a:latin typeface="Arial" pitchFamily="18"/>
              <a:cs typeface="Arial" pitchFamily="2"/>
            </a:endParaRPr>
          </a:p>
          <a:p>
            <a:pPr marL="0" lvl="0" indent="0" hangingPunct="1">
              <a:spcBef>
                <a:spcPts val="638"/>
              </a:spcBef>
              <a:spcAft>
                <a:spcPts val="0"/>
              </a:spcAft>
              <a:buNone/>
            </a:pPr>
            <a:endParaRPr lang="it-IT"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name="Storia dell’informatica: l’albero delle macchine!!!&#10;">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l’albero delle macchine!!!</a:t>
            </a:r>
            <a:br>
              <a:rPr lang="it-IT" sz="1800" b="1">
                <a:latin typeface="Comic Sans MS" pitchFamily="66"/>
              </a:rPr>
            </a:br>
            <a:endParaRPr lang="it-IT" sz="1800" b="1">
              <a:latin typeface="Comic Sans MS" pitchFamily="66"/>
            </a:endParaRPr>
          </a:p>
        </p:txBody>
      </p:sp>
      <p:sp>
        <p:nvSpPr>
          <p:cNvPr id="3" name="Rectangle 3"/>
          <p:cNvSpPr txBox="1">
            <a:spLocks noGrp="1"/>
          </p:cNvSpPr>
          <p:nvPr>
            <p:ph type="body" idx="4294967295"/>
          </p:nvPr>
        </p:nvSpPr>
        <p:spPr>
          <a:xfrm>
            <a:off x="457200" y="836640"/>
            <a:ext cx="8229240" cy="6020999"/>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80000"/>
              </a:lnSpc>
              <a:spcBef>
                <a:spcPts val="638"/>
              </a:spcBef>
              <a:spcAft>
                <a:spcPts val="0"/>
              </a:spcAft>
              <a:buNone/>
            </a:pPr>
            <a:endParaRPr lang="it-IT" sz="1200" b="1" dirty="0">
              <a:latin typeface="Arial Unicode MS" pitchFamily="34"/>
              <a:cs typeface="Arial" pitchFamily="2"/>
            </a:endParaRPr>
          </a:p>
          <a:p>
            <a:pPr marL="0" lvl="0" indent="0" hangingPunct="1">
              <a:lnSpc>
                <a:spcPct val="80000"/>
              </a:lnSpc>
              <a:spcBef>
                <a:spcPts val="638"/>
              </a:spcBef>
              <a:spcAft>
                <a:spcPts val="0"/>
              </a:spcAft>
              <a:buNone/>
            </a:pPr>
            <a:r>
              <a:rPr lang="it-IT" sz="2000" b="1" dirty="0">
                <a:latin typeface="Arial" pitchFamily="18"/>
                <a:cs typeface="Arial" pitchFamily="2"/>
              </a:rPr>
              <a:t>Le macchine elementari</a:t>
            </a:r>
            <a:r>
              <a:rPr lang="it-IT" sz="2000" dirty="0">
                <a:latin typeface="Arial" pitchFamily="18"/>
                <a:cs typeface="Arial" pitchFamily="2"/>
              </a:rPr>
              <a:t>:</a:t>
            </a:r>
          </a:p>
          <a:p>
            <a:pPr marL="0" lvl="0" indent="0">
              <a:lnSpc>
                <a:spcPct val="80000"/>
              </a:lnSpc>
              <a:buNone/>
            </a:pPr>
            <a:r>
              <a:rPr lang="it-IT" sz="2000" dirty="0">
                <a:latin typeface="Arial" pitchFamily="18"/>
                <a:cs typeface="Arial" pitchFamily="2"/>
              </a:rPr>
              <a:t>leva, martello,</a:t>
            </a:r>
          </a:p>
          <a:p>
            <a:pPr marL="0" lvl="0" indent="0" hangingPunct="1">
              <a:lnSpc>
                <a:spcPct val="80000"/>
              </a:lnSpc>
              <a:spcBef>
                <a:spcPts val="638"/>
              </a:spcBef>
              <a:spcAft>
                <a:spcPts val="0"/>
              </a:spcAft>
              <a:buNone/>
            </a:pPr>
            <a:r>
              <a:rPr lang="it-IT" sz="2400" b="1" dirty="0">
                <a:latin typeface="Arial" pitchFamily="18"/>
                <a:cs typeface="Arial" pitchFamily="2"/>
              </a:rPr>
              <a:t>Le macchine composte da più pezzi</a:t>
            </a:r>
            <a:r>
              <a:rPr lang="it-IT" sz="2400" dirty="0">
                <a:latin typeface="Arial" pitchFamily="18"/>
                <a:cs typeface="Arial" pitchFamily="2"/>
              </a:rPr>
              <a:t>:</a:t>
            </a:r>
          </a:p>
          <a:p>
            <a:pPr marL="0" lvl="0" indent="0">
              <a:lnSpc>
                <a:spcPct val="80000"/>
              </a:lnSpc>
              <a:buNone/>
            </a:pPr>
            <a:r>
              <a:rPr lang="it-IT" sz="2400" dirty="0">
                <a:latin typeface="Arial" pitchFamily="18"/>
                <a:cs typeface="Arial" pitchFamily="2"/>
              </a:rPr>
              <a:t>l’argano, orologio meccanico, la bicicletta, …</a:t>
            </a:r>
          </a:p>
          <a:p>
            <a:pPr marL="0" lvl="0" indent="0" hangingPunct="1">
              <a:lnSpc>
                <a:spcPct val="80000"/>
              </a:lnSpc>
              <a:spcBef>
                <a:spcPts val="638"/>
              </a:spcBef>
              <a:spcAft>
                <a:spcPts val="0"/>
              </a:spcAft>
              <a:buNone/>
            </a:pPr>
            <a:r>
              <a:rPr lang="it-IT" sz="2800" b="1" dirty="0">
                <a:latin typeface="Arial" pitchFamily="18"/>
                <a:cs typeface="Arial" pitchFamily="2"/>
              </a:rPr>
              <a:t>Le macchine automatiche</a:t>
            </a:r>
            <a:r>
              <a:rPr lang="it-IT" sz="2800" dirty="0">
                <a:latin typeface="Arial" pitchFamily="18"/>
                <a:cs typeface="Arial" pitchFamily="2"/>
              </a:rPr>
              <a:t>:</a:t>
            </a:r>
          </a:p>
          <a:p>
            <a:pPr marL="0" lvl="0" indent="0">
              <a:lnSpc>
                <a:spcPct val="80000"/>
              </a:lnSpc>
              <a:buNone/>
            </a:pPr>
            <a:r>
              <a:rPr lang="it-IT" sz="2800" dirty="0">
                <a:latin typeface="Arial" pitchFamily="18"/>
                <a:cs typeface="Arial" pitchFamily="2"/>
              </a:rPr>
              <a:t>carillon, telaio , macchina alle differenze…</a:t>
            </a:r>
          </a:p>
          <a:p>
            <a:pPr marL="0" lvl="0" indent="0" hangingPunct="1">
              <a:lnSpc>
                <a:spcPct val="80000"/>
              </a:lnSpc>
              <a:spcBef>
                <a:spcPts val="638"/>
              </a:spcBef>
              <a:spcAft>
                <a:spcPts val="0"/>
              </a:spcAft>
              <a:buNone/>
            </a:pPr>
            <a:r>
              <a:rPr lang="it-IT" b="1" dirty="0">
                <a:latin typeface="Arial" pitchFamily="18"/>
                <a:cs typeface="Arial" pitchFamily="2"/>
              </a:rPr>
              <a:t>Le macchine impostabili, programmabili</a:t>
            </a:r>
            <a:r>
              <a:rPr lang="it-IT" dirty="0">
                <a:latin typeface="Arial" pitchFamily="18"/>
                <a:cs typeface="Arial" pitchFamily="2"/>
              </a:rPr>
              <a:t>:</a:t>
            </a:r>
          </a:p>
          <a:p>
            <a:pPr marL="0" lvl="0" indent="0">
              <a:lnSpc>
                <a:spcPct val="80000"/>
              </a:lnSpc>
              <a:buNone/>
            </a:pPr>
            <a:r>
              <a:rPr lang="it-IT" dirty="0">
                <a:latin typeface="Arial" pitchFamily="18"/>
                <a:cs typeface="Arial" pitchFamily="2"/>
              </a:rPr>
              <a:t>la macchina analitica, Hollerith1-2, Zuse, </a:t>
            </a:r>
            <a:r>
              <a:rPr lang="it-IT" dirty="0" smtClean="0">
                <a:latin typeface="Arial" pitchFamily="18"/>
                <a:cs typeface="Arial" pitchFamily="2"/>
              </a:rPr>
              <a:t>ENIAC  Appendice-180</a:t>
            </a:r>
            <a:endParaRPr lang="it-IT" dirty="0">
              <a:latin typeface="Arial" pitchFamily="18"/>
              <a:cs typeface="Arial" pitchFamily="2"/>
            </a:endParaRPr>
          </a:p>
          <a:p>
            <a:pPr marL="0" lvl="0" indent="0" hangingPunct="1">
              <a:lnSpc>
                <a:spcPct val="80000"/>
              </a:lnSpc>
              <a:spcBef>
                <a:spcPts val="638"/>
              </a:spcBef>
              <a:spcAft>
                <a:spcPts val="0"/>
              </a:spcAft>
              <a:buNone/>
            </a:pPr>
            <a:r>
              <a:rPr lang="it-IT" sz="4000" b="1" dirty="0">
                <a:latin typeface="Comic Sans MS" pitchFamily="66"/>
                <a:cs typeface="Arial" pitchFamily="2"/>
              </a:rPr>
              <a:t>La macchina che apprende:</a:t>
            </a:r>
          </a:p>
          <a:p>
            <a:pPr marL="343080" lvl="0" indent="-342720">
              <a:lnSpc>
                <a:spcPct val="80000"/>
              </a:lnSpc>
              <a:buNone/>
            </a:pPr>
            <a:r>
              <a:rPr lang="it-IT" sz="4000" b="1" dirty="0">
                <a:latin typeface="Comic Sans MS" pitchFamily="66"/>
                <a:cs typeface="Arial" pitchFamily="2"/>
              </a:rPr>
              <a:t>Il Computer </a:t>
            </a:r>
            <a:r>
              <a:rPr lang="it-IT" dirty="0">
                <a:latin typeface="Comic Sans MS" pitchFamily="66"/>
                <a:cs typeface="Arial" pitchFamily="2"/>
              </a:rPr>
              <a:t>Appendice-190-citazioni</a:t>
            </a:r>
          </a:p>
          <a:p>
            <a:pPr marL="0" lvl="0" indent="0">
              <a:lnSpc>
                <a:spcPct val="80000"/>
              </a:lnSpc>
              <a:buNone/>
            </a:pPr>
            <a:endParaRPr lang="it-IT" dirty="0">
              <a:latin typeface="Comic Sans MS" pitchFamily="66"/>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name="Storia dell’informatica: dai laboratori al mercato&#10;">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1800" b="1">
                <a:latin typeface="Comic Sans MS" pitchFamily="66"/>
              </a:rPr>
              <a:t>Storia dell’informatica: dai laboratori al mercato</a:t>
            </a:r>
            <a:br>
              <a:rPr lang="it-IT" sz="1800" b="1">
                <a:latin typeface="Comic Sans MS" pitchFamily="66"/>
              </a:rPr>
            </a:br>
            <a:endParaRPr lang="it-IT" sz="1800" b="1">
              <a:latin typeface="Comic Sans MS" pitchFamily="66"/>
            </a:endParaRPr>
          </a:p>
        </p:txBody>
      </p:sp>
      <p:sp>
        <p:nvSpPr>
          <p:cNvPr id="3" name="Rectangle 3"/>
          <p:cNvSpPr txBox="1">
            <a:spLocks noGrp="1"/>
          </p:cNvSpPr>
          <p:nvPr>
            <p:ph type="body" idx="4294967295"/>
          </p:nvPr>
        </p:nvSpPr>
        <p:spPr>
          <a:xfrm>
            <a:off x="457200" y="981000"/>
            <a:ext cx="8229240" cy="5144759"/>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endParaRPr lang="it-IT" dirty="0">
              <a:latin typeface="Arial" pitchFamily="18"/>
              <a:cs typeface="Arial" pitchFamily="2"/>
            </a:endParaRPr>
          </a:p>
          <a:p>
            <a:pPr marL="0" lvl="0" indent="0" hangingPunct="1">
              <a:spcBef>
                <a:spcPts val="638"/>
              </a:spcBef>
              <a:spcAft>
                <a:spcPts val="0"/>
              </a:spcAft>
              <a:buNone/>
            </a:pPr>
            <a:r>
              <a:rPr lang="it-IT" dirty="0">
                <a:latin typeface="Arial" pitchFamily="18"/>
                <a:cs typeface="Arial" pitchFamily="2"/>
              </a:rPr>
              <a:t>I primi fornitori del mercato (Appendice-200)</a:t>
            </a:r>
          </a:p>
          <a:p>
            <a:pPr marL="0" lvl="0" indent="0" hangingPunct="1">
              <a:spcBef>
                <a:spcPts val="638"/>
              </a:spcBef>
              <a:spcAft>
                <a:spcPts val="0"/>
              </a:spcAft>
              <a:buNone/>
            </a:pPr>
            <a:endParaRPr lang="it-IT" sz="1200" dirty="0">
              <a:latin typeface="Arial" pitchFamily="18"/>
              <a:cs typeface="Arial" pitchFamily="2"/>
            </a:endParaRPr>
          </a:p>
          <a:p>
            <a:pPr marL="0" lvl="0" indent="0" hangingPunct="1">
              <a:spcBef>
                <a:spcPts val="638"/>
              </a:spcBef>
              <a:spcAft>
                <a:spcPts val="0"/>
              </a:spcAft>
              <a:buNone/>
            </a:pPr>
            <a:r>
              <a:rPr lang="it-IT" dirty="0">
                <a:latin typeface="Arial" pitchFamily="18"/>
                <a:cs typeface="Arial" pitchFamily="2"/>
              </a:rPr>
              <a:t>L’UNIVAC  (Appendice-205)</a:t>
            </a:r>
          </a:p>
          <a:p>
            <a:pPr marL="0" lvl="0" indent="0" hangingPunct="1">
              <a:spcBef>
                <a:spcPts val="638"/>
              </a:spcBef>
              <a:spcAft>
                <a:spcPts val="0"/>
              </a:spcAft>
              <a:buNone/>
            </a:pPr>
            <a:endParaRPr lang="it-IT" sz="1200" dirty="0">
              <a:latin typeface="Arial" pitchFamily="18"/>
              <a:cs typeface="Arial" pitchFamily="2"/>
            </a:endParaRPr>
          </a:p>
          <a:p>
            <a:pPr marL="0" lvl="0" indent="0" hangingPunct="1">
              <a:spcBef>
                <a:spcPts val="638"/>
              </a:spcBef>
              <a:spcAft>
                <a:spcPts val="0"/>
              </a:spcAft>
              <a:buNone/>
            </a:pPr>
            <a:r>
              <a:rPr lang="it-IT" dirty="0">
                <a:latin typeface="Arial" pitchFamily="18"/>
                <a:cs typeface="Arial" pitchFamily="2"/>
              </a:rPr>
              <a:t>IBM serie 600 (Appendice-209-210- 210-0, 210-1, 210-2, 210-3, 210-4, 210-5, 210-6)</a:t>
            </a:r>
          </a:p>
          <a:p>
            <a:pPr marL="0" lvl="0" indent="0" hangingPunct="1">
              <a:spcBef>
                <a:spcPts val="638"/>
              </a:spcBef>
              <a:spcAft>
                <a:spcPts val="0"/>
              </a:spcAft>
              <a:buNone/>
            </a:pPr>
            <a:endParaRPr lang="it-IT" sz="1200" dirty="0">
              <a:latin typeface="Arial" pitchFamily="18"/>
              <a:cs typeface="Arial" pitchFamily="2"/>
            </a:endParaRPr>
          </a:p>
          <a:p>
            <a:pPr marL="0" lvl="0" indent="0" hangingPunct="1">
              <a:spcBef>
                <a:spcPts val="638"/>
              </a:spcBef>
              <a:spcAft>
                <a:spcPts val="0"/>
              </a:spcAft>
              <a:buNone/>
            </a:pPr>
            <a:r>
              <a:rPr lang="it-IT" dirty="0">
                <a:latin typeface="Arial" pitchFamily="18"/>
                <a:cs typeface="Arial" pitchFamily="2"/>
              </a:rPr>
              <a:t>IBM serie 700 (Appendice 210-8</a:t>
            </a:r>
            <a:r>
              <a:rPr lang="it-IT" dirty="0" smtClean="0">
                <a:latin typeface="Arial" pitchFamily="18"/>
                <a:cs typeface="Arial" pitchFamily="2"/>
              </a:rPr>
              <a:t>) </a:t>
            </a:r>
            <a:endParaRPr lang="it-IT"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name="Storia dell’informatica: le nuove professioni&#10;">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7059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b="1">
                <a:latin typeface="Comic Sans MS" pitchFamily="66"/>
              </a:rPr>
              <a:t>Storia dell’informatica: le nuove professioni</a:t>
            </a:r>
            <a:br>
              <a:rPr lang="it-IT" sz="2000" b="1">
                <a:latin typeface="Comic Sans MS" pitchFamily="66"/>
              </a:rPr>
            </a:br>
            <a:endParaRPr lang="it-IT" sz="2000" b="1">
              <a:latin typeface="Comic Sans MS" pitchFamily="66"/>
            </a:endParaRPr>
          </a:p>
        </p:txBody>
      </p:sp>
      <p:sp>
        <p:nvSpPr>
          <p:cNvPr id="3" name="Rectangle 3"/>
          <p:cNvSpPr txBox="1">
            <a:spLocks noGrp="1"/>
          </p:cNvSpPr>
          <p:nvPr>
            <p:ph type="body" idx="4294967295"/>
          </p:nvPr>
        </p:nvSpPr>
        <p:spPr>
          <a:xfrm>
            <a:off x="468360" y="1268280"/>
            <a:ext cx="8229240" cy="521316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a:spcBef>
                <a:spcPts val="638"/>
              </a:spcBef>
              <a:spcAft>
                <a:spcPts val="0"/>
              </a:spcAft>
              <a:buNone/>
            </a:pPr>
            <a:r>
              <a:rPr lang="it-IT" dirty="0">
                <a:latin typeface="Arial" pitchFamily="18"/>
                <a:cs typeface="Arial" pitchFamily="2"/>
              </a:rPr>
              <a:t>Una nuova figura professionale</a:t>
            </a:r>
          </a:p>
          <a:p>
            <a:pPr marL="0" lvl="0" indent="0">
              <a:spcBef>
                <a:spcPts val="638"/>
              </a:spcBef>
              <a:spcAft>
                <a:spcPts val="0"/>
              </a:spcAft>
              <a:buNone/>
            </a:pPr>
            <a:endParaRPr lang="it-IT" dirty="0">
              <a:latin typeface="Arial" pitchFamily="18"/>
              <a:cs typeface="Arial" pitchFamily="2"/>
            </a:endParaRPr>
          </a:p>
          <a:p>
            <a:pPr marL="0" lvl="0" indent="0">
              <a:spcBef>
                <a:spcPts val="638"/>
              </a:spcBef>
              <a:spcAft>
                <a:spcPts val="0"/>
              </a:spcAft>
              <a:buNone/>
            </a:pPr>
            <a:r>
              <a:rPr lang="it-IT" dirty="0">
                <a:latin typeface="Arial" pitchFamily="18"/>
                <a:cs typeface="Arial" pitchFamily="2"/>
              </a:rPr>
              <a:t>Auto </a:t>
            </a:r>
            <a:r>
              <a:rPr lang="it-IT" dirty="0">
                <a:latin typeface="Wingdings" pitchFamily="18"/>
                <a:cs typeface="Arial" pitchFamily="2"/>
              </a:rPr>
              <a:t></a:t>
            </a:r>
            <a:r>
              <a:rPr lang="it-IT" dirty="0">
                <a:latin typeface="Arial" pitchFamily="18"/>
                <a:cs typeface="Arial" pitchFamily="2"/>
              </a:rPr>
              <a:t> Autista-meccanico</a:t>
            </a:r>
          </a:p>
          <a:p>
            <a:pPr marL="0" lvl="0" indent="0">
              <a:spcBef>
                <a:spcPts val="638"/>
              </a:spcBef>
              <a:spcAft>
                <a:spcPts val="0"/>
              </a:spcAft>
              <a:buNone/>
            </a:pPr>
            <a:endParaRPr lang="it-IT" sz="1000" dirty="0">
              <a:latin typeface="Arial" pitchFamily="18"/>
              <a:cs typeface="Arial" pitchFamily="2"/>
            </a:endParaRPr>
          </a:p>
          <a:p>
            <a:pPr marL="0" lvl="0" indent="0">
              <a:spcBef>
                <a:spcPts val="638"/>
              </a:spcBef>
              <a:spcAft>
                <a:spcPts val="0"/>
              </a:spcAft>
              <a:buNone/>
            </a:pPr>
            <a:r>
              <a:rPr lang="it-IT" dirty="0">
                <a:latin typeface="Arial" pitchFamily="18"/>
                <a:cs typeface="Arial" pitchFamily="2"/>
              </a:rPr>
              <a:t>Computer </a:t>
            </a:r>
            <a:r>
              <a:rPr lang="it-IT" dirty="0">
                <a:latin typeface="Wingdings" pitchFamily="18"/>
                <a:cs typeface="Arial" pitchFamily="2"/>
              </a:rPr>
              <a:t></a:t>
            </a:r>
            <a:r>
              <a:rPr lang="it-IT" dirty="0">
                <a:latin typeface="Arial" pitchFamily="18"/>
                <a:cs typeface="Arial" pitchFamily="2"/>
              </a:rPr>
              <a:t> Programmatore-sistemista</a:t>
            </a:r>
          </a:p>
          <a:p>
            <a:pPr marL="0" lvl="0" indent="0">
              <a:spcBef>
                <a:spcPts val="638"/>
              </a:spcBef>
              <a:spcAft>
                <a:spcPts val="0"/>
              </a:spcAft>
              <a:buNone/>
            </a:pPr>
            <a:endParaRPr lang="it-IT" sz="1000" dirty="0">
              <a:latin typeface="Arial" pitchFamily="18"/>
              <a:cs typeface="Arial" pitchFamily="2"/>
            </a:endParaRPr>
          </a:p>
          <a:p>
            <a:pPr marL="0" lvl="0" indent="0">
              <a:spcBef>
                <a:spcPts val="638"/>
              </a:spcBef>
              <a:spcAft>
                <a:spcPts val="0"/>
              </a:spcAft>
              <a:buNone/>
            </a:pPr>
            <a:r>
              <a:rPr lang="it-IT" dirty="0">
                <a:latin typeface="Arial" pitchFamily="18"/>
                <a:cs typeface="Arial" pitchFamily="2"/>
              </a:rPr>
              <a:t>Programmatore </a:t>
            </a:r>
            <a:r>
              <a:rPr lang="it-IT" dirty="0">
                <a:latin typeface="Wingdings" pitchFamily="18"/>
                <a:cs typeface="Arial" pitchFamily="2"/>
              </a:rPr>
              <a:t></a:t>
            </a:r>
            <a:r>
              <a:rPr lang="it-IT" dirty="0">
                <a:latin typeface="Arial" pitchFamily="18"/>
                <a:cs typeface="Arial" pitchFamily="2"/>
              </a:rPr>
              <a:t> Interpreti e Compilatori</a:t>
            </a:r>
          </a:p>
          <a:p>
            <a:pPr marL="0" lvl="0" indent="0">
              <a:spcBef>
                <a:spcPts val="638"/>
              </a:spcBef>
              <a:spcAft>
                <a:spcPts val="0"/>
              </a:spcAft>
              <a:buNone/>
            </a:pPr>
            <a:endParaRPr lang="it-IT" sz="1000" dirty="0">
              <a:latin typeface="Arial" pitchFamily="18"/>
              <a:cs typeface="Arial" pitchFamily="2"/>
            </a:endParaRPr>
          </a:p>
          <a:p>
            <a:pPr marL="0" lvl="0" indent="0">
              <a:spcBef>
                <a:spcPts val="638"/>
              </a:spcBef>
              <a:spcAft>
                <a:spcPts val="0"/>
              </a:spcAft>
              <a:buNone/>
            </a:pPr>
            <a:r>
              <a:rPr lang="it-IT" dirty="0">
                <a:latin typeface="Arial" pitchFamily="18"/>
                <a:cs typeface="Arial" pitchFamily="2"/>
              </a:rPr>
              <a:t>Sistemista </a:t>
            </a:r>
            <a:r>
              <a:rPr lang="it-IT" dirty="0">
                <a:latin typeface="Wingdings" pitchFamily="18"/>
                <a:cs typeface="Arial" pitchFamily="2"/>
              </a:rPr>
              <a:t></a:t>
            </a:r>
            <a:r>
              <a:rPr lang="it-IT" dirty="0">
                <a:latin typeface="Arial" pitchFamily="18"/>
                <a:cs typeface="Arial" pitchFamily="2"/>
              </a:rPr>
              <a:t> Sistemi </a:t>
            </a:r>
            <a:r>
              <a:rPr lang="it-IT" dirty="0" smtClean="0">
                <a:latin typeface="Arial" pitchFamily="18"/>
                <a:cs typeface="Arial" pitchFamily="2"/>
              </a:rPr>
              <a:t>operativi, DBMS, reti.</a:t>
            </a:r>
            <a:endParaRPr lang="it-IT"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name="Storia dell’informatica: emergenza software">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a:latin typeface="Comic Sans MS" pitchFamily="66"/>
              </a:rPr>
              <a:t>Storia dell’informatica: emergenza software</a:t>
            </a:r>
          </a:p>
        </p:txBody>
      </p:sp>
      <p:sp>
        <p:nvSpPr>
          <p:cNvPr id="3" name="Rectangle 3"/>
          <p:cNvSpPr txBox="1">
            <a:spLocks noGrp="1"/>
          </p:cNvSpPr>
          <p:nvPr>
            <p:ph type="body" idx="4294967295"/>
          </p:nvPr>
        </p:nvSpPr>
        <p:spPr>
          <a:xfrm>
            <a:off x="457200" y="836640"/>
            <a:ext cx="8229240" cy="576072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a:latin typeface="Arial" pitchFamily="18"/>
                <a:cs typeface="Arial" pitchFamily="2"/>
              </a:rPr>
              <a:t>Gli inizi  (</a:t>
            </a:r>
            <a:r>
              <a:rPr lang="it-IT" smtClean="0">
                <a:latin typeface="Arial" pitchFamily="18"/>
                <a:cs typeface="Arial" pitchFamily="2"/>
              </a:rPr>
              <a:t>Appendice-220 e 230)</a:t>
            </a:r>
            <a:endParaRPr lang="it-IT">
              <a:latin typeface="Arial" pitchFamily="18"/>
              <a:cs typeface="Arial" pitchFamily="2"/>
            </a:endParaRPr>
          </a:p>
          <a:p>
            <a:pPr marL="0" lvl="0" indent="0" hangingPunct="1">
              <a:spcBef>
                <a:spcPts val="638"/>
              </a:spcBef>
              <a:spcAft>
                <a:spcPts val="0"/>
              </a:spcAft>
              <a:buNone/>
            </a:pPr>
            <a:endParaRPr lang="it-IT" sz="1000" dirty="0">
              <a:latin typeface="Arial" pitchFamily="18"/>
              <a:cs typeface="Arial" pitchFamily="2"/>
            </a:endParaRPr>
          </a:p>
          <a:p>
            <a:pPr marL="0" lvl="0" indent="0" hangingPunct="1">
              <a:spcBef>
                <a:spcPts val="638"/>
              </a:spcBef>
              <a:spcAft>
                <a:spcPts val="0"/>
              </a:spcAft>
              <a:buNone/>
            </a:pPr>
            <a:r>
              <a:rPr lang="it-IT" dirty="0">
                <a:latin typeface="Arial" pitchFamily="18"/>
                <a:cs typeface="Arial" pitchFamily="2"/>
              </a:rPr>
              <a:t>Una nuova professione: il programmatore</a:t>
            </a:r>
          </a:p>
          <a:p>
            <a:pPr marL="0" lvl="0" indent="0" hangingPunct="1">
              <a:spcBef>
                <a:spcPts val="638"/>
              </a:spcBef>
              <a:spcAft>
                <a:spcPts val="0"/>
              </a:spcAft>
              <a:buNone/>
            </a:pPr>
            <a:endParaRPr lang="it-IT" sz="1000" dirty="0">
              <a:latin typeface="Arial" pitchFamily="18"/>
              <a:cs typeface="Arial" pitchFamily="2"/>
            </a:endParaRPr>
          </a:p>
          <a:p>
            <a:pPr marL="0" lvl="0" indent="0" hangingPunct="1">
              <a:spcBef>
                <a:spcPts val="638"/>
              </a:spcBef>
              <a:spcAft>
                <a:spcPts val="0"/>
              </a:spcAft>
              <a:buNone/>
            </a:pPr>
            <a:r>
              <a:rPr lang="it-IT" dirty="0">
                <a:latin typeface="Arial" pitchFamily="18"/>
                <a:cs typeface="Arial" pitchFamily="2"/>
              </a:rPr>
              <a:t>Il software diventa un prodotto industriale prodotto e venduto separato da </a:t>
            </a:r>
            <a:r>
              <a:rPr lang="it-IT" dirty="0" err="1">
                <a:latin typeface="Arial" pitchFamily="18"/>
                <a:cs typeface="Arial" pitchFamily="2"/>
              </a:rPr>
              <a:t>hw</a:t>
            </a:r>
            <a:endParaRPr lang="it-IT" dirty="0">
              <a:latin typeface="Arial" pitchFamily="18"/>
              <a:cs typeface="Arial" pitchFamily="2"/>
            </a:endParaRPr>
          </a:p>
          <a:p>
            <a:pPr marL="0" lvl="0" indent="0" hangingPunct="1">
              <a:spcBef>
                <a:spcPts val="638"/>
              </a:spcBef>
              <a:spcAft>
                <a:spcPts val="0"/>
              </a:spcAft>
              <a:buNone/>
            </a:pPr>
            <a:endParaRPr lang="it-IT" sz="1000" dirty="0">
              <a:latin typeface="Arial" pitchFamily="18"/>
              <a:cs typeface="Arial" pitchFamily="2"/>
            </a:endParaRPr>
          </a:p>
          <a:p>
            <a:pPr marL="0" lvl="0" indent="0" hangingPunct="1">
              <a:spcBef>
                <a:spcPts val="638"/>
              </a:spcBef>
              <a:spcAft>
                <a:spcPts val="0"/>
              </a:spcAft>
              <a:buNone/>
            </a:pPr>
            <a:r>
              <a:rPr lang="it-IT" dirty="0">
                <a:latin typeface="Arial" pitchFamily="18"/>
                <a:cs typeface="Arial" pitchFamily="2"/>
              </a:rPr>
              <a:t>La programmazione viene formalizzata</a:t>
            </a:r>
          </a:p>
          <a:p>
            <a:pPr marL="0" lvl="0" indent="0" hangingPunct="1">
              <a:spcBef>
                <a:spcPts val="638"/>
              </a:spcBef>
              <a:spcAft>
                <a:spcPts val="0"/>
              </a:spcAft>
              <a:buNone/>
            </a:pPr>
            <a:r>
              <a:rPr lang="it-IT" dirty="0">
                <a:latin typeface="Arial" pitchFamily="18"/>
                <a:cs typeface="Arial" pitchFamily="2"/>
              </a:rPr>
              <a:t>    Ingegneria del software</a:t>
            </a:r>
          </a:p>
          <a:p>
            <a:pPr marL="0" lvl="0" indent="0" hangingPunct="1">
              <a:spcBef>
                <a:spcPts val="638"/>
              </a:spcBef>
              <a:spcAft>
                <a:spcPts val="0"/>
              </a:spcAft>
              <a:buNone/>
            </a:pPr>
            <a:endParaRPr lang="it-IT" sz="1000" dirty="0">
              <a:latin typeface="Arial" pitchFamily="18"/>
              <a:cs typeface="Arial" pitchFamily="2"/>
            </a:endParaRPr>
          </a:p>
          <a:p>
            <a:pPr marL="0" lvl="0" indent="0" hangingPunct="1">
              <a:spcBef>
                <a:spcPts val="638"/>
              </a:spcBef>
              <a:spcAft>
                <a:spcPts val="0"/>
              </a:spcAft>
              <a:buNone/>
            </a:pPr>
            <a:r>
              <a:rPr lang="it-IT" dirty="0">
                <a:latin typeface="Arial" pitchFamily="18"/>
                <a:cs typeface="Arial" pitchFamily="2"/>
              </a:rPr>
              <a:t>Il programmatore cambia mestiere</a:t>
            </a:r>
          </a:p>
          <a:p>
            <a:pPr marL="0" lvl="0" indent="0" hangingPunct="1">
              <a:spcBef>
                <a:spcPts val="638"/>
              </a:spcBef>
              <a:spcAft>
                <a:spcPts val="0"/>
              </a:spcAft>
              <a:buNone/>
            </a:pPr>
            <a:r>
              <a:rPr lang="it-IT" dirty="0">
                <a:latin typeface="Arial" pitchFamily="18"/>
                <a:cs typeface="Arial" pitchFamily="2"/>
              </a:rPr>
              <a:t>   artista, artigiano, operaio (specializzato)</a:t>
            </a:r>
          </a:p>
          <a:p>
            <a:pPr marL="0" lvl="0" indent="0" hangingPunct="1">
              <a:spcBef>
                <a:spcPts val="638"/>
              </a:spcBef>
              <a:spcAft>
                <a:spcPts val="0"/>
              </a:spcAft>
              <a:buNone/>
            </a:pPr>
            <a:endParaRPr lang="it-IT"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name="page77">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490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it-IT" sz="2000" b="1">
                <a:latin typeface="Comic Sans MS" pitchFamily="66"/>
              </a:rPr>
              <a:t>Storia dell’informatica: la grande espansione nelle organizzazioni</a:t>
            </a:r>
          </a:p>
        </p:txBody>
      </p:sp>
      <p:sp>
        <p:nvSpPr>
          <p:cNvPr id="3" name="Rectangle 3"/>
          <p:cNvSpPr txBox="1">
            <a:spLocks noGrp="1"/>
          </p:cNvSpPr>
          <p:nvPr>
            <p:ph type="body" idx="4294967295"/>
          </p:nvPr>
        </p:nvSpPr>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spcBef>
                <a:spcPts val="638"/>
              </a:spcBef>
              <a:spcAft>
                <a:spcPts val="0"/>
              </a:spcAft>
              <a:buNone/>
            </a:pPr>
            <a:r>
              <a:rPr lang="it-IT">
                <a:latin typeface="Arial" pitchFamily="18"/>
                <a:cs typeface="Arial" pitchFamily="2"/>
              </a:rPr>
              <a:t>I progetti militari</a:t>
            </a:r>
          </a:p>
          <a:p>
            <a:pPr marL="0" lvl="0" indent="0" hangingPunct="1">
              <a:spcBef>
                <a:spcPts val="638"/>
              </a:spcBef>
              <a:spcAft>
                <a:spcPts val="0"/>
              </a:spcAft>
              <a:buNone/>
            </a:pPr>
            <a:r>
              <a:rPr lang="it-IT">
                <a:latin typeface="Arial" pitchFamily="18"/>
                <a:cs typeface="Arial" pitchFamily="2"/>
              </a:rPr>
              <a:t>La grande espansione</a:t>
            </a:r>
          </a:p>
          <a:p>
            <a:pPr marL="0" lvl="0" indent="0" hangingPunct="1">
              <a:spcBef>
                <a:spcPts val="638"/>
              </a:spcBef>
              <a:spcAft>
                <a:spcPts val="0"/>
              </a:spcAft>
              <a:buNone/>
            </a:pPr>
            <a:r>
              <a:rPr lang="it-IT">
                <a:latin typeface="Arial" pitchFamily="18"/>
                <a:cs typeface="Arial" pitchFamily="2"/>
              </a:rPr>
              <a:t>Le generazioni dei mainframe</a:t>
            </a:r>
          </a:p>
          <a:p>
            <a:pPr marL="0" lvl="0" indent="0" hangingPunct="1">
              <a:spcBef>
                <a:spcPts val="638"/>
              </a:spcBef>
              <a:spcAft>
                <a:spcPts val="0"/>
              </a:spcAft>
              <a:buNone/>
            </a:pPr>
            <a:r>
              <a:rPr lang="it-IT">
                <a:latin typeface="Arial" pitchFamily="18"/>
                <a:cs typeface="Arial" pitchFamily="2"/>
              </a:rPr>
              <a:t>L’automazione dei sistemi informativi aziendali</a:t>
            </a:r>
          </a:p>
          <a:p>
            <a:pPr marL="0" lvl="0" indent="0" hangingPunct="1">
              <a:spcBef>
                <a:spcPts val="638"/>
              </a:spcBef>
              <a:spcAft>
                <a:spcPts val="0"/>
              </a:spcAft>
              <a:buNone/>
            </a:pPr>
            <a:r>
              <a:rPr lang="it-IT">
                <a:latin typeface="Arial" pitchFamily="18"/>
                <a:cs typeface="Arial" pitchFamily="2"/>
              </a:rPr>
              <a:t>L’automazione delle fabbriche CAD/CAM</a:t>
            </a:r>
          </a:p>
          <a:p>
            <a:pPr marL="0" lvl="0" indent="0" hangingPunct="1">
              <a:spcBef>
                <a:spcPts val="638"/>
              </a:spcBef>
              <a:spcAft>
                <a:spcPts val="0"/>
              </a:spcAft>
              <a:buNone/>
            </a:pPr>
            <a:r>
              <a:rPr lang="it-IT">
                <a:latin typeface="Arial" pitchFamily="18"/>
                <a:cs typeface="Arial" pitchFamily="2"/>
              </a:rPr>
              <a:t>La simulazione come strumento per conoscere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name="Storia dell’informatica: calendario a decenni.">
    <p:spTree>
      <p:nvGrpSpPr>
        <p:cNvPr id="1" name=""/>
        <p:cNvGrpSpPr/>
        <p:nvPr/>
      </p:nvGrpSpPr>
      <p:grpSpPr>
        <a:xfrm>
          <a:off x="0" y="0"/>
          <a:ext cx="0" cy="0"/>
          <a:chOff x="0" y="0"/>
          <a:chExt cx="0" cy="0"/>
        </a:xfrm>
      </p:grpSpPr>
      <p:sp>
        <p:nvSpPr>
          <p:cNvPr id="2" name="Rectangle 2"/>
          <p:cNvSpPr txBox="1">
            <a:spLocks noGrp="1"/>
          </p:cNvSpPr>
          <p:nvPr>
            <p:ph type="title" idx="4294967295"/>
          </p:nvPr>
        </p:nvSpPr>
        <p:spPr>
          <a:xfrm>
            <a:off x="457200" y="274680"/>
            <a:ext cx="8229240" cy="7059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b="1">
                <a:latin typeface="Comic Sans MS" pitchFamily="66"/>
              </a:rPr>
              <a:t>Storia dell’informatica: calendario a decenni.</a:t>
            </a:r>
          </a:p>
        </p:txBody>
      </p:sp>
      <p:sp>
        <p:nvSpPr>
          <p:cNvPr id="3" name="Rectangle 3"/>
          <p:cNvSpPr txBox="1">
            <a:spLocks noGrp="1"/>
          </p:cNvSpPr>
          <p:nvPr>
            <p:ph type="body" idx="4294967295"/>
          </p:nvPr>
        </p:nvSpPr>
        <p:spPr>
          <a:xfrm>
            <a:off x="457200" y="1125360"/>
            <a:ext cx="8229240" cy="5000400"/>
          </a:xfrm>
        </p:spPr>
        <p:txBody>
          <a:bodyPr/>
          <a:lstStyle>
            <a:defPPr marL="432000" lvl="0" indent="-324000" algn="l" rtl="0" hangingPunct="0">
              <a:spcBef>
                <a:spcPts val="0"/>
              </a:spcBef>
              <a:spcAft>
                <a:spcPts val="1417"/>
              </a:spcAft>
              <a:buSzPct val="45000"/>
              <a:buFont typeface="StarSymbol"/>
              <a:buNone/>
              <a:defRPr lang="it-IT" sz="3200" b="0" i="0" u="none" strike="noStrike" kern="1200" spc="0">
                <a:ln>
                  <a:noFill/>
                </a:ln>
                <a:solidFill>
                  <a:srgbClr val="000000"/>
                </a:solidFill>
                <a:latin typeface="Arial"/>
                <a:ea typeface="Microsoft YaHei" pitchFamily="2"/>
                <a:cs typeface="Arial"/>
              </a:defRPr>
            </a:defPPr>
            <a:lvl1pPr marL="432000" lvl="0" indent="-324000" algn="l" rtl="0" hangingPunct="0">
              <a:spcBef>
                <a:spcPts val="0"/>
              </a:spcBef>
              <a:spcAft>
                <a:spcPts val="1417"/>
              </a:spcAft>
              <a:buSzPct val="45000"/>
              <a:buFont typeface="StarSymbol"/>
              <a:buChar char="●"/>
              <a:defRPr lang="it-IT" sz="3200" b="0" i="0" u="none" strike="noStrike" kern="1200" spc="0">
                <a:ln>
                  <a:noFill/>
                </a:ln>
                <a:solidFill>
                  <a:srgbClr val="000000"/>
                </a:solidFill>
                <a:latin typeface="Arial"/>
                <a:ea typeface="Microsoft YaHei" pitchFamily="2"/>
                <a:cs typeface="Arial"/>
              </a:defRPr>
            </a:lvl1pPr>
            <a:lvl2pPr marL="864000" lvl="1" indent="-324000" algn="l" rtl="0" hangingPunct="0">
              <a:spcBef>
                <a:spcPts val="0"/>
              </a:spcBef>
              <a:spcAft>
                <a:spcPts val="1134"/>
              </a:spcAft>
              <a:buSzPct val="75000"/>
              <a:buFont typeface="StarSymbol"/>
              <a:buChar char="–"/>
              <a:defRPr lang="it-IT" sz="2400" b="0" i="0" u="none" strike="noStrike" kern="1200" spc="0">
                <a:ln>
                  <a:noFill/>
                </a:ln>
                <a:solidFill>
                  <a:srgbClr val="000000"/>
                </a:solidFill>
                <a:latin typeface="Arial"/>
                <a:ea typeface="Microsoft YaHei" pitchFamily="2"/>
                <a:cs typeface="Arial"/>
              </a:defRPr>
            </a:lvl2pPr>
            <a:lvl3pPr marL="1295999" lvl="2" indent="-288000" algn="l" rtl="0" hangingPunct="0">
              <a:spcBef>
                <a:spcPts val="0"/>
              </a:spcBef>
              <a:spcAft>
                <a:spcPts val="850"/>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3pPr>
            <a:lvl4pPr marL="1728000" lvl="3" indent="-216000" algn="l" rtl="0" hangingPunct="0">
              <a:spcBef>
                <a:spcPts val="0"/>
              </a:spcBef>
              <a:spcAft>
                <a:spcPts val="567"/>
              </a:spcAft>
              <a:buSzPct val="75000"/>
              <a:buFont typeface="StarSymbol"/>
              <a:buChar char="–"/>
              <a:defRPr lang="it-IT" sz="2000" b="0" i="0" u="none" strike="noStrike" kern="1200" spc="0">
                <a:ln>
                  <a:noFill/>
                </a:ln>
                <a:solidFill>
                  <a:srgbClr val="000000"/>
                </a:solidFill>
                <a:latin typeface="Arial"/>
                <a:ea typeface="Microsoft YaHei" pitchFamily="2"/>
                <a:cs typeface="Arial"/>
              </a:defRPr>
            </a:lvl4pPr>
            <a:lvl5pPr marL="2160000" lvl="4"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5pPr>
            <a:lvl6pPr marL="2592000" lvl="5"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6pPr>
            <a:lvl7pPr marL="3024000" lvl="6"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7pPr>
            <a:lvl8pPr marL="3456000" lvl="7"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8pPr>
            <a:lvl9pPr marL="3887999" lvl="8" indent="-216000" algn="l" rtl="0" hangingPunct="0">
              <a:spcBef>
                <a:spcPts val="0"/>
              </a:spcBef>
              <a:spcAft>
                <a:spcPts val="283"/>
              </a:spcAft>
              <a:buSzPct val="45000"/>
              <a:buFont typeface="StarSymbol"/>
              <a:buChar char="●"/>
              <a:defRPr lang="it-IT" sz="2000" b="0" i="0" u="none" strike="noStrike" kern="1200" spc="0">
                <a:ln>
                  <a:noFill/>
                </a:ln>
                <a:solidFill>
                  <a:srgbClr val="000000"/>
                </a:solidFill>
                <a:latin typeface="Arial"/>
                <a:ea typeface="Microsoft YaHei" pitchFamily="2"/>
                <a:cs typeface="Arial"/>
              </a:defRPr>
            </a:lvl9pPr>
          </a:lstStyle>
          <a:p>
            <a:pPr marL="0" lvl="0" indent="0" hangingPunct="1">
              <a:lnSpc>
                <a:spcPct val="90000"/>
              </a:lnSpc>
              <a:spcBef>
                <a:spcPts val="638"/>
              </a:spcBef>
              <a:spcAft>
                <a:spcPts val="0"/>
              </a:spcAft>
              <a:buNone/>
            </a:pPr>
            <a:r>
              <a:rPr lang="it-IT" sz="2400" dirty="0">
                <a:latin typeface="Arial" pitchFamily="18"/>
                <a:cs typeface="Arial" pitchFamily="2"/>
              </a:rPr>
              <a:t>1950 - 1960: Hardware, Analisi numerica e Software</a:t>
            </a:r>
          </a:p>
          <a:p>
            <a:pPr marL="0" lvl="0" indent="0" hangingPunct="1">
              <a:lnSpc>
                <a:spcPct val="90000"/>
              </a:lnSpc>
              <a:spcBef>
                <a:spcPts val="638"/>
              </a:spcBef>
              <a:spcAft>
                <a:spcPts val="0"/>
              </a:spcAft>
              <a:buNone/>
            </a:pPr>
            <a:endParaRPr lang="it-IT" sz="2400" dirty="0">
              <a:latin typeface="Arial" pitchFamily="18"/>
              <a:cs typeface="Arial" pitchFamily="2"/>
            </a:endParaRPr>
          </a:p>
          <a:p>
            <a:pPr marL="0" lvl="0" indent="0" hangingPunct="1">
              <a:lnSpc>
                <a:spcPct val="90000"/>
              </a:lnSpc>
              <a:spcBef>
                <a:spcPts val="638"/>
              </a:spcBef>
              <a:spcAft>
                <a:spcPts val="0"/>
              </a:spcAft>
              <a:buNone/>
            </a:pPr>
            <a:r>
              <a:rPr lang="it-IT" sz="2400" dirty="0">
                <a:latin typeface="Arial" pitchFamily="18"/>
                <a:cs typeface="Arial" pitchFamily="2"/>
              </a:rPr>
              <a:t>1960 – 1970: Linguaggi di programmazione</a:t>
            </a:r>
          </a:p>
          <a:p>
            <a:pPr marL="0" lvl="0" indent="0" hangingPunct="1">
              <a:lnSpc>
                <a:spcPct val="90000"/>
              </a:lnSpc>
              <a:spcBef>
                <a:spcPts val="638"/>
              </a:spcBef>
              <a:spcAft>
                <a:spcPts val="0"/>
              </a:spcAft>
              <a:buNone/>
            </a:pPr>
            <a:r>
              <a:rPr lang="it-IT" sz="2400" dirty="0">
                <a:latin typeface="Arial" pitchFamily="18"/>
                <a:cs typeface="Arial" pitchFamily="2"/>
              </a:rPr>
              <a:t>                      </a:t>
            </a:r>
          </a:p>
          <a:p>
            <a:pPr marL="0" lvl="0" indent="0" hangingPunct="1">
              <a:lnSpc>
                <a:spcPct val="90000"/>
              </a:lnSpc>
              <a:spcBef>
                <a:spcPts val="638"/>
              </a:spcBef>
              <a:spcAft>
                <a:spcPts val="0"/>
              </a:spcAft>
              <a:buNone/>
            </a:pPr>
            <a:r>
              <a:rPr lang="it-IT" sz="2400" dirty="0">
                <a:latin typeface="Arial" pitchFamily="18"/>
                <a:cs typeface="Arial" pitchFamily="2"/>
              </a:rPr>
              <a:t>1970 – 1980: </a:t>
            </a:r>
            <a:r>
              <a:rPr lang="it-IT" sz="2400" dirty="0" err="1">
                <a:latin typeface="Arial" pitchFamily="18"/>
                <a:cs typeface="Arial" pitchFamily="2"/>
              </a:rPr>
              <a:t>Mainframes</a:t>
            </a:r>
            <a:r>
              <a:rPr lang="it-IT" sz="2400" dirty="0">
                <a:latin typeface="Arial" pitchFamily="18"/>
                <a:cs typeface="Arial" pitchFamily="2"/>
              </a:rPr>
              <a:t> e Data Processing</a:t>
            </a:r>
          </a:p>
          <a:p>
            <a:pPr marL="0" lvl="0" indent="0" hangingPunct="1">
              <a:lnSpc>
                <a:spcPct val="90000"/>
              </a:lnSpc>
              <a:spcBef>
                <a:spcPts val="638"/>
              </a:spcBef>
              <a:spcAft>
                <a:spcPts val="0"/>
              </a:spcAft>
              <a:buNone/>
            </a:pPr>
            <a:endParaRPr lang="it-IT" sz="2400" dirty="0">
              <a:latin typeface="Arial" pitchFamily="18"/>
              <a:cs typeface="Arial" pitchFamily="2"/>
            </a:endParaRPr>
          </a:p>
          <a:p>
            <a:pPr marL="0" lvl="0" indent="0" hangingPunct="1">
              <a:lnSpc>
                <a:spcPct val="90000"/>
              </a:lnSpc>
              <a:spcBef>
                <a:spcPts val="638"/>
              </a:spcBef>
              <a:spcAft>
                <a:spcPts val="0"/>
              </a:spcAft>
              <a:buNone/>
            </a:pPr>
            <a:r>
              <a:rPr lang="it-IT" sz="2400" dirty="0">
                <a:latin typeface="Arial" pitchFamily="18"/>
                <a:cs typeface="Arial" pitchFamily="2"/>
              </a:rPr>
              <a:t>1980 – 1990: Microprocessori e personal computer</a:t>
            </a:r>
          </a:p>
          <a:p>
            <a:pPr marL="0" lvl="0" indent="0" hangingPunct="1">
              <a:lnSpc>
                <a:spcPct val="90000"/>
              </a:lnSpc>
              <a:spcBef>
                <a:spcPts val="638"/>
              </a:spcBef>
              <a:spcAft>
                <a:spcPts val="0"/>
              </a:spcAft>
              <a:buNone/>
            </a:pPr>
            <a:endParaRPr lang="it-IT" sz="2400" dirty="0">
              <a:latin typeface="Arial" pitchFamily="18"/>
              <a:cs typeface="Arial" pitchFamily="2"/>
            </a:endParaRPr>
          </a:p>
          <a:p>
            <a:pPr marL="0" lvl="0" indent="0" hangingPunct="1">
              <a:lnSpc>
                <a:spcPct val="90000"/>
              </a:lnSpc>
              <a:spcBef>
                <a:spcPts val="638"/>
              </a:spcBef>
              <a:spcAft>
                <a:spcPts val="0"/>
              </a:spcAft>
              <a:buNone/>
            </a:pPr>
            <a:r>
              <a:rPr lang="it-IT" sz="2400" dirty="0" smtClean="0">
                <a:latin typeface="Arial" pitchFamily="18"/>
                <a:cs typeface="Arial" pitchFamily="2"/>
              </a:rPr>
              <a:t>1960 </a:t>
            </a:r>
            <a:r>
              <a:rPr lang="it-IT" sz="2400" dirty="0">
                <a:latin typeface="Arial" pitchFamily="18"/>
                <a:cs typeface="Arial" pitchFamily="2"/>
              </a:rPr>
              <a:t>– 2000: Reti, comunicazioni e WWW</a:t>
            </a:r>
          </a:p>
          <a:p>
            <a:pPr marL="0" lvl="0" indent="0" hangingPunct="1">
              <a:lnSpc>
                <a:spcPct val="90000"/>
              </a:lnSpc>
              <a:spcBef>
                <a:spcPts val="638"/>
              </a:spcBef>
              <a:spcAft>
                <a:spcPts val="0"/>
              </a:spcAft>
              <a:buNone/>
            </a:pPr>
            <a:endParaRPr lang="it-IT" sz="2400" dirty="0">
              <a:latin typeface="Arial" pitchFamily="18"/>
              <a:cs typeface="Arial" pitchFamily="2"/>
            </a:endParaRPr>
          </a:p>
          <a:p>
            <a:pPr marL="0" lvl="0" indent="0" hangingPunct="1">
              <a:lnSpc>
                <a:spcPct val="90000"/>
              </a:lnSpc>
              <a:spcBef>
                <a:spcPts val="638"/>
              </a:spcBef>
              <a:spcAft>
                <a:spcPts val="0"/>
              </a:spcAft>
              <a:buNone/>
            </a:pPr>
            <a:r>
              <a:rPr lang="it-IT" sz="2400" dirty="0">
                <a:latin typeface="Arial" pitchFamily="18"/>
                <a:cs typeface="Arial" pitchFamily="2"/>
              </a:rPr>
              <a:t>2000 – oggi: Informatica diffusa</a:t>
            </a:r>
          </a:p>
          <a:p>
            <a:pPr marL="0" lvl="0" indent="0" hangingPunct="1">
              <a:lnSpc>
                <a:spcPct val="90000"/>
              </a:lnSpc>
              <a:spcBef>
                <a:spcPts val="638"/>
              </a:spcBef>
              <a:spcAft>
                <a:spcPts val="0"/>
              </a:spcAft>
              <a:buNone/>
            </a:pPr>
            <a:endParaRPr lang="it-IT" sz="2400" dirty="0">
              <a:latin typeface="Arial" pitchFamily="18"/>
              <a:cs typeface="Arial" pitchFamily="2"/>
            </a:endParaRPr>
          </a:p>
          <a:p>
            <a:pPr marL="0" lvl="0" indent="0">
              <a:lnSpc>
                <a:spcPct val="90000"/>
              </a:lnSpc>
              <a:spcBef>
                <a:spcPts val="638"/>
              </a:spcBef>
              <a:spcAft>
                <a:spcPts val="0"/>
              </a:spcAft>
              <a:buNone/>
            </a:pPr>
            <a:endParaRPr lang="it-IT" sz="2400" dirty="0">
              <a:latin typeface="Arial" pitchFamily="18"/>
              <a:cs typeface="Arial" pitchFamily="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definito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redefinito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1181</TotalTime>
  <Words>5780</Words>
  <Application>Microsoft Office PowerPoint</Application>
  <PresentationFormat>Presentazione su schermo (4:3)</PresentationFormat>
  <Paragraphs>910</Paragraphs>
  <Slides>106</Slides>
  <Notes>85</Notes>
  <HiddenSlides>0</HiddenSlides>
  <MMClips>0</MMClips>
  <ScaleCrop>false</ScaleCrop>
  <HeadingPairs>
    <vt:vector size="4" baseType="variant">
      <vt:variant>
        <vt:lpstr>Tema</vt:lpstr>
      </vt:variant>
      <vt:variant>
        <vt:i4>3</vt:i4>
      </vt:variant>
      <vt:variant>
        <vt:lpstr>Titoli diapositive</vt:lpstr>
      </vt:variant>
      <vt:variant>
        <vt:i4>106</vt:i4>
      </vt:variant>
    </vt:vector>
  </HeadingPairs>
  <TitlesOfParts>
    <vt:vector size="109" baseType="lpstr">
      <vt:lpstr>Predefinito</vt:lpstr>
      <vt:lpstr>Predefinito 1</vt:lpstr>
      <vt:lpstr>Predefinito 2</vt:lpstr>
      <vt:lpstr>Storia dell’informatica marzo 2017</vt:lpstr>
      <vt:lpstr>La rivoluzione dell’informatica</vt:lpstr>
      <vt:lpstr>Presentazione standard di PowerPoint</vt:lpstr>
      <vt:lpstr>La rivoluzione dell’informatica</vt:lpstr>
      <vt:lpstr>Reazione a catena di fissioni e fusioni</vt:lpstr>
      <vt:lpstr>Che cosa tratta il corso</vt:lpstr>
      <vt:lpstr>Storia dell’informatica: obiettivi del corso</vt:lpstr>
      <vt:lpstr>Storia dell’informatica: obiettivi del corso</vt:lpstr>
      <vt:lpstr>Storia dell’informatica: contenuti</vt:lpstr>
      <vt:lpstr>Storia dell’informatica: verifica</vt:lpstr>
      <vt:lpstr>Storia dell’informatica: Bibliografia</vt:lpstr>
      <vt:lpstr>Storia dell’informatica 2015/16</vt:lpstr>
      <vt:lpstr>I punti singolari di questa storia</vt:lpstr>
      <vt:lpstr>Presentazione standard di PowerPoint</vt:lpstr>
      <vt:lpstr>Presentazione standard di PowerPoint</vt:lpstr>
      <vt:lpstr>Storia dell’informatica: il periodo antico</vt:lpstr>
      <vt:lpstr>Storia dell’informatica: l’homo sapiens</vt:lpstr>
      <vt:lpstr>Storia dell’informatica: prospettiva linguistica</vt:lpstr>
      <vt:lpstr>Storia dell’informatica: prospettiva linguistica</vt:lpstr>
      <vt:lpstr>Storia dell’informatica: evoluzione accelerata</vt:lpstr>
      <vt:lpstr>Storia dell’informatica: preistoria, storia, cronaca e prospettiva</vt:lpstr>
      <vt:lpstr>Storia dell’informatica: la difficoltà di fare previsioni</vt:lpstr>
      <vt:lpstr>Storia dell’informatica: l’espansione totale</vt:lpstr>
      <vt:lpstr>Storia dell’informatica: capire perché</vt:lpstr>
      <vt:lpstr>Storia dell’informatica: valutazione oggettiva</vt:lpstr>
      <vt:lpstr>Storia dell’informatica: necessità di un metodo</vt:lpstr>
      <vt:lpstr>Storia dell’informatica: i primi problemi</vt:lpstr>
      <vt:lpstr>Storia dell’informatica: per riassumere</vt:lpstr>
      <vt:lpstr>Storia dell’informatica: il ruolo del linguaggio</vt:lpstr>
      <vt:lpstr>Storia dell’informatica: il ruolo della scrittura</vt:lpstr>
      <vt:lpstr>Storia dell’informatica: la rivoluzione della scrittura</vt:lpstr>
      <vt:lpstr>Storia dell’informatica: i primi sistemi di scrittura</vt:lpstr>
      <vt:lpstr>Storia dell’informatica: i primi informatici ante litteram</vt:lpstr>
      <vt:lpstr>Presentazione standard di PowerPoint</vt:lpstr>
      <vt:lpstr>Storia dell’informatica: il numero</vt:lpstr>
      <vt:lpstr>Presentazione standard di PowerPoint</vt:lpstr>
      <vt:lpstr>Storia dell’informatica: le prime macchine</vt:lpstr>
      <vt:lpstr>Storia dell’informatica: l’eredità classica</vt:lpstr>
      <vt:lpstr>Riassumendo</vt:lpstr>
      <vt:lpstr>Presentazione standard di PowerPoint</vt:lpstr>
      <vt:lpstr>Presentazione standard di PowerPoint</vt:lpstr>
      <vt:lpstr>Dalla memorizzazione alla elaborazione</vt:lpstr>
      <vt:lpstr>Storia dell’informatica: consapevolezza del cambiamento</vt:lpstr>
      <vt:lpstr>Storia dell’informatica: l’eredità classica </vt:lpstr>
      <vt:lpstr>Dialettica, retorica, logica  e informatica Appendice 17-1</vt:lpstr>
      <vt:lpstr>Storia dell’informatica: comparsa dei sistemi formali</vt:lpstr>
      <vt:lpstr>Le parole chiave alla fine del periodo antico</vt:lpstr>
      <vt:lpstr>Storia dell’informatica: procedimenti di calcolo e algoritmi</vt:lpstr>
      <vt:lpstr>Storia dell’informatica: Dalla scrittura al calculemus 2</vt:lpstr>
      <vt:lpstr>Storia dell’informatica: per riassumere</vt:lpstr>
      <vt:lpstr>Storia dell’informatica: per riassumere</vt:lpstr>
      <vt:lpstr>Storia dell’informatica: nascita dell’informatica</vt:lpstr>
      <vt:lpstr>Dal Medioevo al Rinascimento</vt:lpstr>
      <vt:lpstr>L’informatica non nasce dal nulla in un ambiente isolato.</vt:lpstr>
      <vt:lpstr>Le competenze di Leibniz</vt:lpstr>
      <vt:lpstr>Macchine a vapore</vt:lpstr>
      <vt:lpstr>Primi esperimenti di macchine a vapore</vt:lpstr>
      <vt:lpstr>Presentazione standard di PowerPoint</vt:lpstr>
      <vt:lpstr>La rivoluzione industriale</vt:lpstr>
      <vt:lpstr>Storia dell’informatica: per anticipare</vt:lpstr>
      <vt:lpstr>Storia dell’informatica: le esigenze di fare calcoli</vt:lpstr>
      <vt:lpstr>Storia dell’informatica: da computer-1 a computer-2</vt:lpstr>
      <vt:lpstr>Storia dell’informatica:  Una fusione che evidenzia la comparsa dell’informatica 1) macchine automatiche                . 2) modo automatico umano di fare conti</vt:lpstr>
      <vt:lpstr>L’algebra di Boole: le leggi del pensiero. </vt:lpstr>
      <vt:lpstr>L’algebra di Boole: le leggi del pensiero. </vt:lpstr>
      <vt:lpstr>L’algebra di Boole: le leggi del pensiero. </vt:lpstr>
      <vt:lpstr>L’algebra di Boole: le leggi del pensiero. </vt:lpstr>
      <vt:lpstr>  Storia dell’informatica:  L’automazione del lavoro negli uffici Elaborazione automatica dell’informazione  </vt:lpstr>
      <vt:lpstr>La storia dell’informatica: le esigenze</vt:lpstr>
      <vt:lpstr>Prima fase Strumenti concettuali e macchine per singole operazioni azionate a mano, con acqua o con pesi.</vt:lpstr>
      <vt:lpstr>Seconda fase Macchine automatiche meccaniche: eseguono sequenze di operazioni aritmetiche registrate su schede perforate</vt:lpstr>
      <vt:lpstr>Terza fase Tecnologia elettromeccanica Dal calcolo alla elaborazione dell’informazione</vt:lpstr>
      <vt:lpstr> Hollerith introduce (1884-89) macchine selezionatrici e tabulatrici automatiche   I dati sono registrati su schede e il  programma è inizialmente in hardware costruito con la macchina (analogamente alla macchina alle differenze di Babbage)  Viene infine introdotto un pannello per realizzare con opportuni collegamenti elaborazioni diverse con la medesima macchina (diffusione mondiale)          .   La macchina viene completata con una calcolatrice tipo Leibniz-Poleni in modo da renderla capace non solo di selezionare e contare schede, ma anche di saper eseguire calcoli con dati contenuti sulle schede                       .  Ha inizio l’automazione del lavoro d’ufficio con dati su schede e macchine elettromeccaniche a programma memorizzato. (Appendice-105)                               . </vt:lpstr>
      <vt:lpstr>Le parole chiave nel 1935</vt:lpstr>
      <vt:lpstr>La storia dell’informatica: la logica</vt:lpstr>
      <vt:lpstr>L’algebra di Boole</vt:lpstr>
      <vt:lpstr>Il calculemus di Boole</vt:lpstr>
      <vt:lpstr>Storia linguistica dell’informatica</vt:lpstr>
      <vt:lpstr>Storia linguistica dell’informatica: Frege</vt:lpstr>
      <vt:lpstr>Storia linguistica dell’informatica: Frege</vt:lpstr>
      <vt:lpstr>Storia linguistica dell’informatica: Frege</vt:lpstr>
      <vt:lpstr>Storia linguistica dell’informatica: Russel</vt:lpstr>
      <vt:lpstr>Storia linguistica dell’informatica: Hilbert (e von Neumann)</vt:lpstr>
      <vt:lpstr>Storia linguistica dell’informatica: Goedel</vt:lpstr>
      <vt:lpstr>Storia linguistica dell’informatica: Turing</vt:lpstr>
      <vt:lpstr>Storia linguistica dell’informatica: Turing</vt:lpstr>
      <vt:lpstr>Storia linguistica dell’informatica: Hilbert (e von Neumann)</vt:lpstr>
      <vt:lpstr> </vt:lpstr>
      <vt:lpstr>Informatica e linguaggi</vt:lpstr>
      <vt:lpstr>La storia dell’informatica: la fusione</vt:lpstr>
      <vt:lpstr>Storia dell’informatica:  I progetti che hanno dato vita al computer.  </vt:lpstr>
      <vt:lpstr>Storia dell’informatica: per riassumere</vt:lpstr>
      <vt:lpstr>Storia dell’informatica: la nascita del computer</vt:lpstr>
      <vt:lpstr>Storia dell’informatica: l’albero delle macchine!!! </vt:lpstr>
      <vt:lpstr>Storia dell’informatica: dai laboratori al mercato </vt:lpstr>
      <vt:lpstr>Storia dell’informatica: le nuove professioni </vt:lpstr>
      <vt:lpstr>Storia dell’informatica: emergenza software</vt:lpstr>
      <vt:lpstr>Storia dell’informatica: la grande espansione nelle organizzazioni</vt:lpstr>
      <vt:lpstr>Storia dell’informatica: calendario a decenni.</vt:lpstr>
      <vt:lpstr>Storia dell’informatica: espansione ubiquitaria</vt:lpstr>
      <vt:lpstr>Storia dell’informatica: la telematica</vt:lpstr>
      <vt:lpstr>Storia dell’informatica: incontro con la scienza cognitiva</vt:lpstr>
      <vt:lpstr>Storia dell’informatica: il cambio di paradigma</vt:lpstr>
      <vt:lpstr>Storia dell’informatica: riassunto 1</vt:lpstr>
      <vt:lpstr>Storia dell’informatica: riassunto 3</vt:lpstr>
      <vt:lpstr>Storia dell’informatica: il computer cognitivo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Storia dell’informatica marzo 2016</dc:title>
  <dc:creator>giorgio casadei</dc:creator>
  <cp:lastModifiedBy>Giorgio</cp:lastModifiedBy>
  <cp:revision>130</cp:revision>
  <dcterms:modified xsi:type="dcterms:W3CDTF">2017-04-26T06:58:24Z</dcterms:modified>
</cp:coreProperties>
</file>