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4" r:id="rId4"/>
    <p:sldId id="277" r:id="rId5"/>
    <p:sldId id="275" r:id="rId6"/>
    <p:sldId id="257" r:id="rId7"/>
    <p:sldId id="258" r:id="rId8"/>
    <p:sldId id="278" r:id="rId9"/>
    <p:sldId id="279" r:id="rId10"/>
    <p:sldId id="259" r:id="rId11"/>
    <p:sldId id="260" r:id="rId12"/>
    <p:sldId id="273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6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64BD933-92D0-4F30-8AFE-FFC081BC8C14}" type="slidenum"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5630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F9D00B5-6F82-4842-ABA3-D4823A1A6B4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60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CCE122-AAB9-4B74-95F3-DB0AB257627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01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70151-A354-45A3-A8E9-68E66C050C4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9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9AD1F9-DCAC-4EE5-9605-60252D1D8E0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8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7F744A-762D-4484-BBD5-5BE36EEB182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30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DCAADE-E02A-4A19-A639-6029F38ECC2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66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3BE149-209C-4A5A-8671-56D6DD35511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0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F44874-0CF5-4DCF-9C5F-6D0B109F510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5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2BAD5A-6079-42F0-B682-DF3A81F4E95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28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070858-46AE-449C-A41D-EDDDEC8D747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99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A30117-1015-4651-BB2B-D33C48C1FAD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44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09E345-0C95-4316-A2B5-10E2E3E2B4C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95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EEB91D-820D-40D9-96C8-B85240558A4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01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A850FE-E2A0-432D-A0CB-27DE3AFF9D7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69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319965-2CA6-4241-964A-C8F8BC76FA4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98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DC0A8CD-7364-4095-A3C4-3919978696C9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1C6BED-FEB8-4B5B-8AB0-3E180939CD7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90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C45A7A-3C52-4765-BCE3-7D281FE9AAA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F8FA7A-35AD-41F8-8C41-8B0A2C02150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63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418373-D26D-466F-85FC-EA786F7DA61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37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B6F03E-CA07-41FC-9431-24B8D3ED009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67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12DE3A-D3E3-4EA6-9170-CBBC4675066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20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06FBB2-BF85-4206-B0C2-3801BDDDE9D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36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0E7B6EB-D535-4F75-A0AC-8EFD68731E2E}" type="datetime1">
              <a:rPr lang="it-IT" smtClean="0"/>
              <a:pPr lvl="0"/>
              <a:t>25/03/2017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666F63-CA16-4023-A4BE-FBBE8E5D65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5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it-IT"/>
              <a:t>Fate clic per modificare il formato del testo del titoloFare clic per modificare lo stile del titolo</a:t>
            </a:r>
          </a:p>
        </p:txBody>
      </p:sp>
      <p:sp>
        <p:nvSpPr>
          <p:cNvPr id="3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0E7B6EB-D535-4F75-A0AC-8EFD68731E2E}" type="datetime1">
              <a:rPr lang="it-IT"/>
              <a:pPr lvl="0"/>
              <a:t>25/03/2017</a:t>
            </a:fld>
            <a:endParaRPr lang="it-IT"/>
          </a:p>
        </p:txBody>
      </p:sp>
      <p:sp>
        <p:nvSpPr>
          <p:cNvPr id="4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it-IT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E122D3A-C05D-406A-B601-5F5DD98552A8}" type="slidenum">
              <a:t>‹N›</a:t>
            </a:fld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it-IT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it-IT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it-IT"/>
              <a:t>Fate clic per modificare il formato del testo del titoloFare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lvl="0"/>
            <a:r>
              <a:rPr lang="it-IT"/>
              <a:t>Fate clic per modificare il formato del testo della struttura</a:t>
            </a:r>
          </a:p>
          <a:p>
            <a:pPr lvl="1"/>
            <a:r>
              <a:rPr lang="it-IT"/>
              <a:t>Secondo livello struttura</a:t>
            </a:r>
          </a:p>
          <a:p>
            <a:pPr lvl="2"/>
            <a:r>
              <a:rPr lang="it-IT"/>
              <a:t>Terzo livello struttura</a:t>
            </a:r>
          </a:p>
          <a:p>
            <a:pPr lvl="3"/>
            <a:r>
              <a:rPr lang="it-IT"/>
              <a:t>Quarto livello struttura</a:t>
            </a:r>
          </a:p>
          <a:p>
            <a:pPr lvl="4"/>
            <a:r>
              <a:rPr lang="it-IT"/>
              <a:t>Quinto livello struttura</a:t>
            </a:r>
          </a:p>
          <a:p>
            <a:pPr lvl="5"/>
            <a:r>
              <a:rPr lang="it-IT"/>
              <a:t>Sesto livello struttura</a:t>
            </a:r>
          </a:p>
          <a:p>
            <a:pPr lvl="6"/>
            <a:r>
              <a:rPr lang="it-IT"/>
              <a:t>Settimo livello struttura</a:t>
            </a:r>
          </a:p>
          <a:p>
            <a:pPr lvl="7"/>
            <a:r>
              <a:rPr lang="it-IT"/>
              <a:t>Ottavo livello struttura</a:t>
            </a:r>
          </a:p>
          <a:p>
            <a:pPr lvl="0"/>
            <a:r>
              <a:rPr lang="it-IT"/>
              <a:t>Nono livello strutturaFare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DC0A8CD-7364-4095-A3C4-3919978696C9}" type="datetime1">
              <a:rPr lang="it-IT"/>
              <a:pPr lvl="0"/>
              <a:t>25/03/2017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it-IT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78AD795-615F-49B3-88B4-28FB2DB94688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it-IT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1pPr>
    </p:titleStyle>
    <p:bodyStyle>
      <a:lvl1pPr lvl="0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it-IT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Dialetti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OLIMPIADI DI PROBLEM SOLVING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4294967295"/>
          </p:nvPr>
        </p:nvSpPr>
        <p:spPr>
          <a:xfrm>
            <a:off x="827584" y="3356992"/>
            <a:ext cx="7848871" cy="2952328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it-IT" sz="4000" dirty="0" smtClean="0">
                <a:latin typeface="Calibri" pitchFamily="18"/>
              </a:rPr>
              <a:t>Strumenti  per comunicare, calcolare e pensare in  modo effettivo.</a:t>
            </a:r>
            <a:endParaRPr lang="it-IT" sz="4000" dirty="0">
              <a:latin typeface="Calibri" pitchFamily="18"/>
            </a:endParaRPr>
          </a:p>
          <a:p>
            <a:pPr marL="0" lvl="0" indent="0">
              <a:spcAft>
                <a:spcPts val="0"/>
              </a:spcAft>
              <a:buNone/>
            </a:pPr>
            <a:endParaRPr lang="it-IT" sz="1400" dirty="0" smtClean="0">
              <a:latin typeface="Comic Sans MS" pitchFamily="66"/>
            </a:endParaRPr>
          </a:p>
          <a:p>
            <a:pPr marL="0" lvl="0" indent="0">
              <a:spcAft>
                <a:spcPts val="0"/>
              </a:spcAft>
              <a:buNone/>
            </a:pPr>
            <a:endParaRPr lang="it-IT" sz="1400" dirty="0">
              <a:latin typeface="Comic Sans MS" pitchFamily="66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it-IT" sz="1400" dirty="0" smtClean="0">
                <a:latin typeface="Comic Sans MS" pitchFamily="66"/>
              </a:rPr>
              <a:t>Giorgio Casadei  Storia dell’informatica  Università di Bologna  giorgio.casadei@unibo.it</a:t>
            </a:r>
            <a:endParaRPr lang="it-IT" sz="1400" dirty="0">
              <a:latin typeface="Comic Sans MS" pitchFamily="66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17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980640"/>
            <a:ext cx="8229240" cy="532868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Il pensiero </a:t>
            </a:r>
            <a:r>
              <a:rPr lang="it-IT" sz="2400" dirty="0" smtClean="0">
                <a:latin typeface="Calibri" pitchFamily="18"/>
              </a:rPr>
              <a:t>computazionale non compare con il computer, ma ha, come l’informatica, </a:t>
            </a:r>
            <a:r>
              <a:rPr lang="it-IT" sz="2400" dirty="0">
                <a:latin typeface="Calibri" pitchFamily="18"/>
              </a:rPr>
              <a:t>una lunga storia!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>
                <a:latin typeface="Calibri" pitchFamily="18"/>
              </a:rPr>
              <a:t>Hammurabi (</a:t>
            </a:r>
            <a:r>
              <a:rPr lang="it-IT" sz="2000" dirty="0" smtClean="0">
                <a:latin typeface="Calibri" pitchFamily="18"/>
              </a:rPr>
              <a:t>1800 </a:t>
            </a:r>
            <a:r>
              <a:rPr lang="it-IT" sz="2000" dirty="0">
                <a:latin typeface="Calibri" pitchFamily="18"/>
              </a:rPr>
              <a:t>A.C</a:t>
            </a:r>
            <a:r>
              <a:rPr lang="it-IT" sz="2000" dirty="0" smtClean="0">
                <a:latin typeface="Calibri" pitchFamily="18"/>
              </a:rPr>
              <a:t>. circa)</a:t>
            </a:r>
            <a:endParaRPr lang="it-IT" sz="20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 smtClean="0">
                <a:latin typeface="Calibri" pitchFamily="18"/>
              </a:rPr>
              <a:t>	Platone</a:t>
            </a:r>
            <a:r>
              <a:rPr lang="it-IT" sz="2000" dirty="0">
                <a:latin typeface="Calibri" pitchFamily="18"/>
              </a:rPr>
              <a:t>,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 smtClean="0">
                <a:latin typeface="Calibri" pitchFamily="18"/>
              </a:rPr>
              <a:t>		Aristotele</a:t>
            </a:r>
            <a:r>
              <a:rPr lang="it-IT" sz="2000" dirty="0">
                <a:latin typeface="Calibri" pitchFamily="18"/>
              </a:rPr>
              <a:t>,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 smtClean="0">
                <a:latin typeface="Calibri" pitchFamily="18"/>
              </a:rPr>
              <a:t>			Leibniz</a:t>
            </a:r>
            <a:r>
              <a:rPr lang="it-IT" sz="2000" dirty="0">
                <a:latin typeface="Calibri" pitchFamily="18"/>
              </a:rPr>
              <a:t>,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>
                <a:latin typeface="Calibri" pitchFamily="18"/>
              </a:rPr>
              <a:t>Simon, </a:t>
            </a:r>
            <a:endParaRPr lang="it-IT" sz="20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>
                <a:latin typeface="Calibri" pitchFamily="18"/>
              </a:rPr>
              <a:t>	 Iverson. </a:t>
            </a:r>
            <a:endParaRPr lang="it-IT" sz="20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>
                <a:latin typeface="Calibri" pitchFamily="18"/>
              </a:rPr>
              <a:t>	</a:t>
            </a:r>
            <a:r>
              <a:rPr lang="it-IT" sz="2000" dirty="0" smtClean="0">
                <a:latin typeface="Calibri" pitchFamily="18"/>
              </a:rPr>
              <a:t>	Chaitin</a:t>
            </a:r>
            <a:r>
              <a:rPr lang="it-IT" sz="2000" dirty="0">
                <a:latin typeface="Calibri" pitchFamily="18"/>
              </a:rPr>
              <a:t>,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 smtClean="0">
                <a:latin typeface="Calibri" pitchFamily="18"/>
              </a:rPr>
              <a:t>			Penco</a:t>
            </a:r>
            <a:r>
              <a:rPr lang="it-IT" sz="2000" dirty="0">
                <a:latin typeface="Calibri" pitchFamily="18"/>
              </a:rPr>
              <a:t>,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 smtClean="0">
                <a:latin typeface="Calibri" pitchFamily="18"/>
              </a:rPr>
              <a:t>		</a:t>
            </a:r>
            <a:endParaRPr lang="it-IT" sz="20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000" dirty="0" smtClean="0">
                <a:latin typeface="Calibri" pitchFamily="18"/>
              </a:rPr>
              <a:t>			</a:t>
            </a:r>
            <a:endParaRPr lang="it-IT" sz="20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14242"/>
            <a:ext cx="8229240" cy="490914"/>
          </a:xfrm>
        </p:spPr>
        <p:txBody>
          <a:bodyPr/>
          <a:lstStyle/>
          <a:p>
            <a:pPr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240" cy="5832648"/>
          </a:xfrm>
        </p:spPr>
        <p:txBody>
          <a:bodyPr/>
          <a:lstStyle/>
          <a:p>
            <a:pPr marL="108000" indent="0">
              <a:buNone/>
            </a:pPr>
            <a:r>
              <a:rPr lang="it-IT" sz="2400" dirty="0" smtClean="0"/>
              <a:t>Hammurabi: prima applicazione documentata di pensiero computazionale per amministrare la giustizia</a:t>
            </a:r>
            <a:r>
              <a:rPr lang="it-IT" sz="2800" dirty="0" smtClean="0"/>
              <a:t>. (Farsi in 4).</a:t>
            </a:r>
            <a:endParaRPr lang="it-IT" sz="800" dirty="0" smtClean="0"/>
          </a:p>
          <a:p>
            <a:pPr marL="108000" indent="0">
              <a:buNone/>
            </a:pPr>
            <a:r>
              <a:rPr lang="it-IT" sz="2400" dirty="0" smtClean="0"/>
              <a:t>Le leggi sono scritte in pseudo-linguaggio di programmazione.</a:t>
            </a:r>
          </a:p>
          <a:p>
            <a:pPr marL="108000" indent="0">
              <a:buNone/>
            </a:pPr>
            <a:r>
              <a:rPr lang="it-IT" sz="2400" i="1" dirty="0" smtClean="0"/>
              <a:t>Se &lt;A accusa B&gt; e &lt;A dice il vero&gt;</a:t>
            </a:r>
          </a:p>
          <a:p>
            <a:pPr marL="108000" indent="0">
              <a:buNone/>
            </a:pPr>
            <a:r>
              <a:rPr lang="it-IT" sz="2400" i="1" dirty="0"/>
              <a:t>	</a:t>
            </a:r>
            <a:r>
              <a:rPr lang="it-IT" sz="2400" i="1" dirty="0" smtClean="0"/>
              <a:t>	allora        B sia condannato</a:t>
            </a:r>
          </a:p>
          <a:p>
            <a:pPr marL="108000" indent="0">
              <a:buNone/>
            </a:pPr>
            <a:r>
              <a:rPr lang="it-IT" sz="2400" i="1" dirty="0"/>
              <a:t>	</a:t>
            </a:r>
            <a:r>
              <a:rPr lang="it-IT" sz="2400" i="1" dirty="0" smtClean="0"/>
              <a:t>	altrimenti A sia condannato </a:t>
            </a:r>
          </a:p>
          <a:p>
            <a:pPr marL="108000" indent="0">
              <a:buNone/>
            </a:pPr>
            <a:r>
              <a:rPr lang="it-IT" sz="2400" i="1" dirty="0" smtClean="0"/>
              <a:t>Fine.</a:t>
            </a:r>
          </a:p>
          <a:p>
            <a:pPr marL="108000" indent="0">
              <a:buNone/>
            </a:pPr>
            <a:r>
              <a:rPr lang="it-IT" sz="2400" dirty="0" smtClean="0"/>
              <a:t>I predicati &lt;…&gt; sono tutti decidibili,  le leggi sono i programmi </a:t>
            </a:r>
          </a:p>
          <a:p>
            <a:pPr marL="108000" indent="0">
              <a:buNone/>
            </a:pPr>
            <a:r>
              <a:rPr lang="it-IT" sz="2400" dirty="0" smtClean="0"/>
              <a:t>i funzionari del Re (i giudici) sono i </a:t>
            </a:r>
            <a:r>
              <a:rPr lang="it-IT" sz="2400" i="1" dirty="0" smtClean="0"/>
              <a:t>computer (alla de </a:t>
            </a:r>
            <a:r>
              <a:rPr lang="it-IT" sz="2400" i="1" dirty="0" err="1" smtClean="0"/>
              <a:t>Prony</a:t>
            </a:r>
            <a:r>
              <a:rPr lang="it-IT" sz="2400" i="1" dirty="0" smtClean="0"/>
              <a:t>)</a:t>
            </a:r>
          </a:p>
          <a:p>
            <a:pPr marL="108000" indent="0">
              <a:buNone/>
            </a:pPr>
            <a:r>
              <a:rPr lang="it-IT" sz="2400" dirty="0" smtClean="0"/>
              <a:t>Il caso da trattare  fornisce di volta in volta i dati di input.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9013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89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1080000"/>
            <a:ext cx="8435280" cy="547200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800" dirty="0">
                <a:latin typeface="Calibri" pitchFamily="18"/>
              </a:rPr>
              <a:t>Da Platone, Filebo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>
                <a:latin typeface="Calibri" pitchFamily="18"/>
              </a:rPr>
              <a:t>Tra tutte queste scienze (ἐπ</a:t>
            </a:r>
            <a:r>
              <a:rPr lang="it-IT" sz="2800" dirty="0" err="1">
                <a:latin typeface="Calibri" pitchFamily="18"/>
              </a:rPr>
              <a:t>ιστήμη</a:t>
            </a:r>
            <a:r>
              <a:rPr lang="it-IT" sz="2800" dirty="0">
                <a:latin typeface="Calibri" pitchFamily="18"/>
              </a:rPr>
              <a:t>) il primato spetta alla </a:t>
            </a:r>
            <a:r>
              <a:rPr lang="it-IT" sz="2800" u="sng" dirty="0">
                <a:latin typeface="Calibri" pitchFamily="18"/>
                <a:hlinkClick r:id="rId3"/>
              </a:rPr>
              <a:t>dialettica</a:t>
            </a:r>
            <a:r>
              <a:rPr lang="it-IT" sz="2800" dirty="0">
                <a:latin typeface="Calibri" pitchFamily="18"/>
              </a:rPr>
              <a:t>, la più alta forma di conoscenza, «in grado di investigare la chiarezza, la precisione, e il massimo grado di verità</a:t>
            </a:r>
            <a:r>
              <a:rPr lang="it-IT" sz="2800" dirty="0" smtClean="0">
                <a:latin typeface="Calibri" pitchFamily="18"/>
              </a:rPr>
              <a:t>». Convincere con il ragionamento.</a:t>
            </a:r>
            <a:endParaRPr lang="it-IT" sz="28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>
                <a:latin typeface="Calibri" pitchFamily="18"/>
              </a:rPr>
              <a:t>Ma, </a:t>
            </a:r>
            <a:r>
              <a:rPr lang="it-IT" sz="2800" b="1" u="sng" dirty="0">
                <a:latin typeface="Calibri" pitchFamily="18"/>
              </a:rPr>
              <a:t>se non sai calcolare</a:t>
            </a:r>
            <a:r>
              <a:rPr lang="it-IT" sz="2800" dirty="0">
                <a:latin typeface="Calibri" pitchFamily="18"/>
              </a:rPr>
              <a:t> non riuscirai a discutere del bene e del male e la tua vita non sarà quella di un uomo, ma quella di un’ostrica o di una medusa</a:t>
            </a:r>
            <a:r>
              <a:rPr lang="it-IT" sz="2800" dirty="0" smtClean="0">
                <a:latin typeface="Calibri" pitchFamily="18"/>
              </a:rPr>
              <a:t>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i="1" dirty="0" smtClean="0">
                <a:latin typeface="Calibri" pitchFamily="18"/>
              </a:rPr>
              <a:t>Computational thinking </a:t>
            </a:r>
            <a:r>
              <a:rPr lang="it-IT" sz="2800" dirty="0" err="1" smtClean="0">
                <a:latin typeface="Calibri" pitchFamily="18"/>
              </a:rPr>
              <a:t>antelitteram</a:t>
            </a:r>
            <a:r>
              <a:rPr lang="it-IT" sz="2800" dirty="0" smtClean="0">
                <a:latin typeface="Calibri" pitchFamily="18"/>
              </a:rPr>
              <a:t>.</a:t>
            </a:r>
            <a:endParaRPr lang="it-IT" sz="2800" i="1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17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10760" y="908720"/>
            <a:ext cx="8229240" cy="5688632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800" dirty="0">
                <a:latin typeface="Calibri" pitchFamily="18"/>
              </a:rPr>
              <a:t>Il sogno di Aristotele: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i="1" dirty="0" smtClean="0">
                <a:latin typeface="Calibri" pitchFamily="18"/>
              </a:rPr>
              <a:t>Supponi </a:t>
            </a:r>
            <a:r>
              <a:rPr lang="it-IT" sz="2800" i="1" dirty="0">
                <a:latin typeface="Calibri" pitchFamily="18"/>
              </a:rPr>
              <a:t>che uno strumento con un comando potesse svolgere la sua funzione da solo in modo indipendente; ovvero supponete che </a:t>
            </a:r>
            <a:r>
              <a:rPr lang="it-IT" sz="2800" i="1" u="sng" dirty="0">
                <a:latin typeface="Calibri" pitchFamily="18"/>
              </a:rPr>
              <a:t>le spolette di un telaio potessero essere autonome nel tessere</a:t>
            </a:r>
            <a:r>
              <a:rPr lang="it-IT" sz="2800" i="1" dirty="0">
                <a:latin typeface="Calibri" pitchFamily="18"/>
              </a:rPr>
              <a:t> </a:t>
            </a:r>
            <a:r>
              <a:rPr lang="it-IT" sz="2800" i="1" dirty="0" smtClean="0">
                <a:latin typeface="Calibri" pitchFamily="18"/>
              </a:rPr>
              <a:t>(Jacquard!) </a:t>
            </a:r>
            <a:r>
              <a:rPr lang="it-IT" sz="2800" i="1" dirty="0">
                <a:latin typeface="Calibri" pitchFamily="18"/>
              </a:rPr>
              <a:t>e il plettro potesse pizzicare da solo le corde della cetra; in questo caso non ci sarebbe bisogno di alcun lavoro manuale e non ci sarebbe più la necessità di avere schiavi</a:t>
            </a:r>
            <a:r>
              <a:rPr lang="it-IT" sz="2800" i="1" dirty="0" smtClean="0">
                <a:latin typeface="Calibri" pitchFamily="18"/>
              </a:rPr>
              <a:t>!!!</a:t>
            </a:r>
            <a:r>
              <a:rPr lang="it-IT" sz="2800" dirty="0" smtClean="0">
                <a:latin typeface="Calibri" pitchFamily="18"/>
              </a:rPr>
              <a:t>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La prima macchina automatica programmabile, costruita 2000 dopo, è stata proprio un telaio!!!</a:t>
            </a:r>
            <a:endParaRPr lang="it-IT" sz="28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1152000"/>
            <a:ext cx="8229240" cy="49737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800" dirty="0">
                <a:latin typeface="Calibri" pitchFamily="18"/>
              </a:rPr>
              <a:t>Leibniz formalizza il sogno dell’Informatica</a:t>
            </a:r>
            <a:r>
              <a:rPr lang="it-IT" sz="2800" dirty="0" smtClean="0">
                <a:latin typeface="Calibri" pitchFamily="18"/>
              </a:rPr>
              <a:t>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u="sng" dirty="0" smtClean="0">
                <a:latin typeface="Calibri" pitchFamily="18"/>
              </a:rPr>
              <a:t>Quo </a:t>
            </a:r>
            <a:r>
              <a:rPr lang="it-IT" sz="2800" u="sng" dirty="0">
                <a:latin typeface="Calibri" pitchFamily="18"/>
              </a:rPr>
              <a:t>facto</a:t>
            </a:r>
            <a:r>
              <a:rPr lang="it-IT" sz="2800" dirty="0">
                <a:latin typeface="Calibri" pitchFamily="18"/>
              </a:rPr>
              <a:t>, quando orientur controversiae, non magis disputatione opus erit inter duos philosophos, quam inter duos computistas. </a:t>
            </a:r>
            <a:r>
              <a:rPr lang="it-IT" sz="2800" u="sng" dirty="0">
                <a:latin typeface="Calibri" pitchFamily="18"/>
              </a:rPr>
              <a:t>Sufficiet</a:t>
            </a:r>
            <a:r>
              <a:rPr lang="it-IT" sz="2800" dirty="0">
                <a:latin typeface="Calibri" pitchFamily="18"/>
              </a:rPr>
              <a:t> enim calamos in manus sumere sedereque ad abacos, et sibi mutuo (accito si placet amico) </a:t>
            </a:r>
            <a:r>
              <a:rPr lang="it-IT" sz="2800" u="sng" dirty="0" err="1">
                <a:latin typeface="Calibri" pitchFamily="18"/>
              </a:rPr>
              <a:t>dicere</a:t>
            </a:r>
            <a:r>
              <a:rPr lang="it-IT" sz="2800" u="sng" dirty="0">
                <a:latin typeface="Calibri" pitchFamily="18"/>
              </a:rPr>
              <a:t>: </a:t>
            </a:r>
            <a:r>
              <a:rPr lang="it-IT" sz="2800" u="sng" dirty="0" err="1">
                <a:latin typeface="Calibri" pitchFamily="18"/>
              </a:rPr>
              <a:t>calculemus</a:t>
            </a:r>
            <a:r>
              <a:rPr lang="it-IT" sz="2800" dirty="0" smtClean="0">
                <a:latin typeface="Calibri" pitchFamily="18"/>
              </a:rPr>
              <a:t>. (</a:t>
            </a:r>
            <a:r>
              <a:rPr lang="it-IT" sz="2800" i="1" dirty="0">
                <a:latin typeface="Calibri" pitchFamily="18"/>
              </a:rPr>
              <a:t>De scientia universalis seu calculo philosophico</a:t>
            </a:r>
            <a:r>
              <a:rPr lang="it-IT" sz="2800" dirty="0">
                <a:latin typeface="Calibri" pitchFamily="18"/>
              </a:rPr>
              <a:t>)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Definire un linguaggio che consenta di descrivere e usare i concetti così come l’aritmetica descrive e usa i numeri!</a:t>
            </a:r>
            <a:endParaRPr lang="it-IT" sz="2800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dirty="0">
                <a:latin typeface="Calibri" pitchFamily="18"/>
              </a:rPr>
              <a:t>Chaitin: </a:t>
            </a:r>
            <a:r>
              <a:rPr lang="it-IT" i="1" dirty="0">
                <a:latin typeface="Calibri" pitchFamily="18"/>
              </a:rPr>
              <a:t>“A mio giudizio, si capisce qualcosa solo se si è capaci  (</a:t>
            </a:r>
            <a:r>
              <a:rPr lang="it-IT" i="1" u="sng" dirty="0">
                <a:latin typeface="Calibri" pitchFamily="18"/>
              </a:rPr>
              <a:t>noi stessi e non altri</a:t>
            </a:r>
            <a:r>
              <a:rPr lang="it-IT" i="1" dirty="0">
                <a:latin typeface="Calibri" pitchFamily="18"/>
              </a:rPr>
              <a:t>) di scrivere il programma; altrimenti non si ha una vera comprensione, si crede soltanto di aver capito!”</a:t>
            </a: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1052736"/>
            <a:ext cx="8229240" cy="5256584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i="1" dirty="0">
                <a:latin typeface="Calibri" pitchFamily="18"/>
              </a:rPr>
              <a:t>Penco: </a:t>
            </a:r>
            <a:endParaRPr lang="it-IT" i="1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i="1" dirty="0" smtClean="0">
                <a:latin typeface="Calibri" pitchFamily="18"/>
              </a:rPr>
              <a:t>“… </a:t>
            </a:r>
            <a:r>
              <a:rPr lang="it-IT" i="1" dirty="0">
                <a:latin typeface="Calibri" pitchFamily="18"/>
              </a:rPr>
              <a:t>Oggi non è nemmeno pensabile studiare lingue naturali e teorie scientifiche senza l’ausilio di qualche formalismo logico-matematico. </a:t>
            </a:r>
            <a:endParaRPr lang="it-IT" i="1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i="1" dirty="0" smtClean="0">
                <a:latin typeface="Calibri" pitchFamily="18"/>
              </a:rPr>
              <a:t>I </a:t>
            </a:r>
            <a:r>
              <a:rPr lang="it-IT" i="1" dirty="0">
                <a:latin typeface="Calibri" pitchFamily="18"/>
              </a:rPr>
              <a:t>linguaggi di programmazione sono diventati uno strumento indispensabile non solo per l’analisi, ma anche per la riproduzione di certe funzioni delle lingue naturali.</a:t>
            </a: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540000" y="77184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Herbert Simon, uno dei fondatori della disciplina Intelligenza Artificiale. 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“Il mio scopo non è stupire o sbalordire, ma è dire che ora nel mondo esistono </a:t>
            </a:r>
            <a:r>
              <a:rPr lang="it-IT" sz="2400" u="sng" dirty="0">
                <a:latin typeface="Calibri" pitchFamily="18"/>
              </a:rPr>
              <a:t>macchine</a:t>
            </a:r>
            <a:r>
              <a:rPr lang="it-IT" sz="2400" dirty="0">
                <a:latin typeface="Calibri" pitchFamily="18"/>
              </a:rPr>
              <a:t> che possono </a:t>
            </a:r>
            <a:r>
              <a:rPr lang="it-IT" sz="2400" u="sng" dirty="0">
                <a:latin typeface="Calibri" pitchFamily="18"/>
              </a:rPr>
              <a:t>pensare, imparare e creare.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Inoltre, la loro abilità nel fare queste cose aumenterà rapidamente finché, in un prossimo futuro, </a:t>
            </a:r>
            <a:r>
              <a:rPr lang="it-IT" sz="2400" u="sng" dirty="0">
                <a:latin typeface="Calibri" pitchFamily="18"/>
              </a:rPr>
              <a:t>il campo dei problemi che esse potranno gestire</a:t>
            </a:r>
            <a:r>
              <a:rPr lang="it-IT" sz="2400" dirty="0">
                <a:latin typeface="Calibri" pitchFamily="18"/>
              </a:rPr>
              <a:t> avrà la stessa estensione di quello a cui si  applica la mente umana.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u="sng" dirty="0">
                <a:latin typeface="Calibri" pitchFamily="18"/>
              </a:rPr>
              <a:t>Il computer può essere istruito e può apprendere dall’esperienza; per questo è più rivoluzionario come idea che come insieme di servizi.</a:t>
            </a:r>
          </a:p>
          <a:p>
            <a:pPr marL="0" lvl="0" indent="0">
              <a:spcBef>
                <a:spcPts val="638"/>
              </a:spcBef>
              <a:buNone/>
            </a:pPr>
            <a:endParaRPr lang="it-IT" sz="2800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1080000"/>
            <a:ext cx="8229240" cy="5517352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it-IT" sz="2400" b="1" dirty="0">
                <a:latin typeface="Calibri" pitchFamily="18"/>
              </a:rPr>
              <a:t>K. Iverson, </a:t>
            </a:r>
            <a:r>
              <a:rPr lang="it-IT" sz="2400" b="1" i="1" dirty="0" err="1">
                <a:latin typeface="Calibri" pitchFamily="18"/>
              </a:rPr>
              <a:t>Notation</a:t>
            </a:r>
            <a:r>
              <a:rPr lang="it-IT" sz="2400" b="1" i="1" dirty="0">
                <a:latin typeface="Calibri" pitchFamily="18"/>
              </a:rPr>
              <a:t> </a:t>
            </a:r>
            <a:r>
              <a:rPr lang="it-IT" sz="2400" b="1" i="1" dirty="0" err="1">
                <a:latin typeface="Calibri" pitchFamily="18"/>
              </a:rPr>
              <a:t>as</a:t>
            </a:r>
            <a:r>
              <a:rPr lang="it-IT" sz="2400" b="1" i="1" dirty="0">
                <a:latin typeface="Calibri" pitchFamily="18"/>
              </a:rPr>
              <a:t> a </a:t>
            </a:r>
            <a:r>
              <a:rPr lang="it-IT" sz="2400" b="1" i="1" dirty="0" err="1">
                <a:latin typeface="Calibri" pitchFamily="18"/>
              </a:rPr>
              <a:t>tool</a:t>
            </a:r>
            <a:r>
              <a:rPr lang="it-IT" sz="2400" b="1" i="1" dirty="0">
                <a:latin typeface="Calibri" pitchFamily="18"/>
              </a:rPr>
              <a:t> for </a:t>
            </a:r>
            <a:r>
              <a:rPr lang="it-IT" sz="2400" b="1" i="1" dirty="0" err="1">
                <a:latin typeface="Calibri" pitchFamily="18"/>
              </a:rPr>
              <a:t>thought</a:t>
            </a:r>
            <a:r>
              <a:rPr lang="it-IT" sz="2400" b="1" dirty="0">
                <a:latin typeface="Calibri" pitchFamily="18"/>
              </a:rPr>
              <a:t>, Comm. of ACM, Vol. 33(8) pp. 444-465 (1980).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«I linguaggi di </a:t>
            </a:r>
            <a:r>
              <a:rPr lang="it-IT" sz="2400" dirty="0" smtClean="0">
                <a:latin typeface="Calibri" pitchFamily="18"/>
              </a:rPr>
              <a:t>programmazione offrono </a:t>
            </a:r>
            <a:r>
              <a:rPr lang="it-IT" sz="2400" dirty="0">
                <a:latin typeface="Calibri" pitchFamily="18"/>
              </a:rPr>
              <a:t>importanti vantaggi in quanto strumenti del pensiero. </a:t>
            </a:r>
            <a:endParaRPr lang="it-IT" sz="24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 smtClean="0">
                <a:latin typeface="Calibri" pitchFamily="18"/>
              </a:rPr>
              <a:t>Non </a:t>
            </a:r>
            <a:r>
              <a:rPr lang="it-IT" sz="2400" dirty="0">
                <a:latin typeface="Calibri" pitchFamily="18"/>
              </a:rPr>
              <a:t>solo sono universali (</a:t>
            </a:r>
            <a:r>
              <a:rPr lang="it-IT" sz="2400" i="1" dirty="0">
                <a:latin typeface="Calibri" pitchFamily="18"/>
              </a:rPr>
              <a:t>general </a:t>
            </a:r>
            <a:r>
              <a:rPr lang="it-IT" sz="2400" i="1" dirty="0" err="1">
                <a:latin typeface="Calibri" pitchFamily="18"/>
              </a:rPr>
              <a:t>purpose</a:t>
            </a:r>
            <a:r>
              <a:rPr lang="it-IT" sz="2400" dirty="0">
                <a:latin typeface="Calibri" pitchFamily="18"/>
              </a:rPr>
              <a:t>), ma sono anche eseguibili e non ambigui. </a:t>
            </a:r>
            <a:endParaRPr lang="it-IT" sz="24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 smtClean="0">
                <a:latin typeface="Calibri" pitchFamily="18"/>
              </a:rPr>
              <a:t>L’eseguibilità </a:t>
            </a:r>
            <a:r>
              <a:rPr lang="it-IT" sz="2400" dirty="0">
                <a:latin typeface="Calibri" pitchFamily="18"/>
              </a:rPr>
              <a:t>implica che è possibile utilizzare i calcolatori per effettuare esperimenti su idee espresse in un linguaggio di </a:t>
            </a:r>
            <a:r>
              <a:rPr lang="it-IT" sz="2400" dirty="0" smtClean="0">
                <a:latin typeface="Calibri" pitchFamily="18"/>
              </a:rPr>
              <a:t>programmazione»</a:t>
            </a:r>
            <a:endParaRPr lang="it-IT" sz="24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 smtClean="0">
                <a:latin typeface="Calibri" pitchFamily="18"/>
              </a:rPr>
              <a:t>La realizzazione di simulazioni aumenta e potenzia gli strumenti per pensare e apprendere.</a:t>
            </a:r>
            <a:endParaRPr lang="it-IT" sz="24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06048"/>
          </a:xfrm>
        </p:spPr>
        <p:txBody>
          <a:bodyPr/>
          <a:lstStyle/>
          <a:p>
            <a:pPr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it-IT" dirty="0"/>
              <a:t>Pensiero computazionale</a:t>
            </a:r>
            <a:r>
              <a:rPr lang="it-IT" dirty="0" smtClean="0"/>
              <a:t>:</a:t>
            </a:r>
          </a:p>
          <a:p>
            <a:pPr marL="108000" indent="0">
              <a:buNone/>
            </a:pPr>
            <a:endParaRPr lang="it-IT" sz="1000" dirty="0"/>
          </a:p>
          <a:p>
            <a:pPr marL="540000" lvl="1" indent="0">
              <a:buNone/>
            </a:pPr>
            <a:r>
              <a:rPr lang="it-IT" dirty="0" smtClean="0"/>
              <a:t>saper </a:t>
            </a:r>
            <a:r>
              <a:rPr lang="it-IT" dirty="0"/>
              <a:t>leggere la trama algoritmica (“effettiva”) della </a:t>
            </a:r>
            <a:r>
              <a:rPr lang="it-IT" dirty="0" smtClean="0"/>
              <a:t>realtà</a:t>
            </a:r>
            <a:endParaRPr lang="it-IT" sz="800" dirty="0"/>
          </a:p>
          <a:p>
            <a:pPr marL="540000" lvl="1" indent="0">
              <a:buNone/>
            </a:pPr>
            <a:r>
              <a:rPr lang="it-IT" dirty="0"/>
              <a:t>saper descrivere tale trama in un linguaggio opportuno</a:t>
            </a:r>
          </a:p>
          <a:p>
            <a:pPr marL="540000" lvl="1" indent="0">
              <a:buNone/>
            </a:pPr>
            <a:r>
              <a:rPr lang="it-IT" dirty="0"/>
              <a:t>in modo che tale descrizione sia eseguibile</a:t>
            </a:r>
          </a:p>
          <a:p>
            <a:pPr marL="540000" lvl="1" indent="0">
              <a:buNone/>
            </a:pPr>
            <a:r>
              <a:rPr lang="it-IT" dirty="0" smtClean="0"/>
              <a:t>da </a:t>
            </a:r>
            <a:r>
              <a:rPr lang="it-IT" dirty="0"/>
              <a:t>macchine reali </a:t>
            </a:r>
            <a:r>
              <a:rPr lang="it-IT" dirty="0" smtClean="0"/>
              <a:t>(computer) o astratte (funzionari umani).</a:t>
            </a:r>
            <a:endParaRPr lang="it-IT" dirty="0"/>
          </a:p>
          <a:p>
            <a:pPr marL="1080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38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240" cy="6453336"/>
          </a:xfrm>
        </p:spPr>
        <p:txBody>
          <a:bodyPr/>
          <a:lstStyle/>
          <a:p>
            <a:pPr marL="0" lvl="0" indent="0" algn="l">
              <a:spcBef>
                <a:spcPts val="638"/>
              </a:spcBef>
              <a:buNone/>
            </a:pPr>
            <a:r>
              <a:rPr lang="it-IT" sz="3200" dirty="0"/>
              <a:t>Competenze generali di problem solving sono un obiettivo educativo riconosciuto e </a:t>
            </a:r>
            <a:r>
              <a:rPr lang="it-IT" sz="3200" dirty="0" smtClean="0"/>
              <a:t>che viene perseguito </a:t>
            </a:r>
            <a:r>
              <a:rPr lang="it-IT" sz="3200" dirty="0"/>
              <a:t>nella scuola in diverse discipline:</a:t>
            </a:r>
            <a:br>
              <a:rPr lang="it-IT" sz="32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3200" dirty="0" smtClean="0"/>
              <a:t>Lingua </a:t>
            </a:r>
            <a:r>
              <a:rPr lang="it-IT" sz="3200" dirty="0"/>
              <a:t>madre,</a:t>
            </a:r>
            <a:br>
              <a:rPr lang="it-IT" sz="3200" dirty="0"/>
            </a:br>
            <a:r>
              <a:rPr lang="it-IT" sz="3200" dirty="0"/>
              <a:t>Lingue straniere (latino!),</a:t>
            </a:r>
            <a:br>
              <a:rPr lang="it-IT" sz="3200" dirty="0"/>
            </a:br>
            <a:r>
              <a:rPr lang="it-IT" sz="3200" dirty="0"/>
              <a:t>Matematica,</a:t>
            </a:r>
            <a:br>
              <a:rPr lang="it-IT" sz="3200" dirty="0"/>
            </a:br>
            <a:r>
              <a:rPr lang="it-IT" sz="3200" dirty="0"/>
              <a:t>Filosofia,</a:t>
            </a:r>
            <a:br>
              <a:rPr lang="it-IT" sz="3200" dirty="0"/>
            </a:br>
            <a:r>
              <a:rPr lang="it-IT" sz="3200" dirty="0"/>
              <a:t>Scienze (fisica!),</a:t>
            </a:r>
            <a:br>
              <a:rPr lang="it-IT" sz="3200" dirty="0"/>
            </a:br>
            <a:r>
              <a:rPr lang="it-IT" sz="3200" dirty="0"/>
              <a:t>…</a:t>
            </a:r>
            <a:br>
              <a:rPr lang="it-IT" sz="3200" dirty="0"/>
            </a:br>
            <a:r>
              <a:rPr lang="it-IT" sz="3200" dirty="0"/>
              <a:t>Ci sono problemi?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949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18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1052736"/>
            <a:ext cx="8435280" cy="5073024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800" dirty="0">
                <a:latin typeface="Calibri" pitchFamily="18"/>
              </a:rPr>
              <a:t>Il pensiero computazionale nei processi educativi: insegnamento e </a:t>
            </a:r>
            <a:r>
              <a:rPr lang="it-IT" sz="2800" dirty="0" smtClean="0">
                <a:latin typeface="Calibri" pitchFamily="18"/>
              </a:rPr>
              <a:t>apprendimento</a:t>
            </a:r>
            <a:r>
              <a:rPr lang="it-IT" dirty="0" smtClean="0">
                <a:latin typeface="Calibri" pitchFamily="18"/>
              </a:rPr>
              <a:t>.</a:t>
            </a:r>
            <a:endParaRPr lang="it-IT" sz="8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L’acquisizione </a:t>
            </a:r>
            <a:r>
              <a:rPr lang="it-IT" sz="2800" dirty="0">
                <a:latin typeface="Calibri" pitchFamily="18"/>
              </a:rPr>
              <a:t>culturale e concettuale di lettura, scrittura e far di conto ha influito sui processi educativi; così dovrà avvenire con l’acquisizione del pensiero </a:t>
            </a:r>
            <a:r>
              <a:rPr lang="it-IT" sz="2800" dirty="0" smtClean="0">
                <a:latin typeface="Calibri" pitchFamily="18"/>
              </a:rPr>
              <a:t>computazionale</a:t>
            </a:r>
            <a:r>
              <a:rPr lang="it-IT" dirty="0" smtClean="0">
                <a:latin typeface="Calibri" pitchFamily="18"/>
              </a:rPr>
              <a:t>.</a:t>
            </a:r>
            <a:r>
              <a:rPr lang="it-IT" sz="800" dirty="0">
                <a:latin typeface="Calibri" pitchFamily="18"/>
              </a:rPr>
              <a:t> </a:t>
            </a:r>
            <a:endParaRPr lang="it-IT" sz="8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Dalla dettatura di appunti alla adozione dei libri di testo.</a:t>
            </a:r>
          </a:p>
          <a:p>
            <a:pPr marL="0" indent="0">
              <a:spcBef>
                <a:spcPts val="638"/>
              </a:spcBef>
              <a:buNone/>
            </a:pPr>
            <a:r>
              <a:rPr lang="it-IT" sz="3600" dirty="0" smtClean="0">
                <a:latin typeface="Calibri" pitchFamily="18"/>
              </a:rPr>
              <a:t>Dal sapere e </a:t>
            </a:r>
            <a:r>
              <a:rPr lang="it-IT" sz="3600" dirty="0">
                <a:latin typeface="Calibri" pitchFamily="18"/>
              </a:rPr>
              <a:t>saper fare, </a:t>
            </a:r>
            <a:r>
              <a:rPr lang="it-IT" sz="3600" dirty="0" smtClean="0">
                <a:latin typeface="Calibri" pitchFamily="18"/>
              </a:rPr>
              <a:t>al </a:t>
            </a:r>
            <a:r>
              <a:rPr lang="it-IT" sz="3600" b="1" dirty="0" smtClean="0">
                <a:latin typeface="Calibri" pitchFamily="18"/>
              </a:rPr>
              <a:t>saper </a:t>
            </a:r>
            <a:r>
              <a:rPr lang="it-IT" sz="3600" b="1" dirty="0">
                <a:latin typeface="Calibri" pitchFamily="18"/>
              </a:rPr>
              <a:t>far fare.</a:t>
            </a:r>
          </a:p>
          <a:p>
            <a:pPr marL="0" lvl="0" indent="0">
              <a:spcBef>
                <a:spcPts val="638"/>
              </a:spcBef>
              <a:buNone/>
            </a:pPr>
            <a:endParaRPr lang="it-IT" sz="28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sz="8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57200" y="144000"/>
            <a:ext cx="8229240" cy="360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400" dirty="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648000"/>
            <a:ext cx="8229240" cy="54777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Pensiero computazionale.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Saper leggere la trama algoritmica (“effettiva”) della </a:t>
            </a:r>
            <a:r>
              <a:rPr lang="it-IT" sz="2400" dirty="0" smtClean="0">
                <a:latin typeface="Calibri" pitchFamily="18"/>
              </a:rPr>
              <a:t>realtà  e saper </a:t>
            </a:r>
            <a:r>
              <a:rPr lang="it-IT" sz="2400" dirty="0">
                <a:latin typeface="Calibri" pitchFamily="18"/>
              </a:rPr>
              <a:t>descrivere tale trama in un linguaggio opportuno in modo che tale descrizione sia eseguibile su computer.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Il pensiero computazionale fornisce un mezzo per descrivere l’uno all’altro quello che sappiamo fare.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È un principio di organizzazione intellettuale per comprendere e descrivere il passato, e render conto delle competenze che si svilupparono e giunsero a maturità. </a:t>
            </a:r>
            <a:r>
              <a:rPr lang="it-IT" sz="1600" dirty="0">
                <a:latin typeface="Calibri" pitchFamily="18"/>
              </a:rPr>
              <a:t>[H. Mairson, </a:t>
            </a:r>
            <a:r>
              <a:rPr lang="it-IT" sz="1600" dirty="0" err="1">
                <a:latin typeface="Calibri" pitchFamily="18"/>
              </a:rPr>
              <a:t>Functional</a:t>
            </a:r>
            <a:r>
              <a:rPr lang="it-IT" sz="1600" dirty="0">
                <a:latin typeface="Calibri" pitchFamily="18"/>
              </a:rPr>
              <a:t> </a:t>
            </a:r>
            <a:r>
              <a:rPr lang="it-IT" sz="1600" dirty="0" err="1">
                <a:latin typeface="Calibri" pitchFamily="18"/>
              </a:rPr>
              <a:t>Geometry</a:t>
            </a:r>
            <a:r>
              <a:rPr lang="it-IT" sz="1600" dirty="0">
                <a:latin typeface="Calibri" pitchFamily="18"/>
              </a:rPr>
              <a:t> and the Traité de Lutherie. ICFP 2013]</a:t>
            </a:r>
          </a:p>
          <a:p>
            <a:pPr marL="0" lvl="0" indent="0">
              <a:spcBef>
                <a:spcPts val="638"/>
              </a:spcBef>
              <a:buNone/>
            </a:pPr>
            <a:endParaRPr lang="it-IT" sz="9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490024"/>
          </a:xfrm>
        </p:spPr>
        <p:txBody>
          <a:bodyPr/>
          <a:lstStyle/>
          <a:p>
            <a:pPr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240" cy="5145032"/>
          </a:xfrm>
        </p:spPr>
        <p:txBody>
          <a:bodyPr/>
          <a:lstStyle/>
          <a:p>
            <a:pPr marL="108000" indent="0">
              <a:buNone/>
            </a:pPr>
            <a:r>
              <a:rPr lang="it-IT" dirty="0" smtClean="0"/>
              <a:t>Il pensiero computazionale arricchisce l’insieme delle competenze di problem solving già presenti con le discipline curricolari (consente </a:t>
            </a:r>
            <a:r>
              <a:rPr lang="it-IT" i="1" u="sng" dirty="0" smtClean="0"/>
              <a:t>simulazioni</a:t>
            </a:r>
            <a:r>
              <a:rPr lang="it-IT" dirty="0" smtClean="0"/>
              <a:t> in fisica, economia e scienze sociali).</a:t>
            </a:r>
          </a:p>
          <a:p>
            <a:pPr marL="108000" indent="0">
              <a:buNone/>
            </a:pPr>
            <a:r>
              <a:rPr lang="it-IT" dirty="0" smtClean="0"/>
              <a:t>Fornisce strumenti concettuali per descrivere in modo effettivo le informazioni </a:t>
            </a:r>
            <a:r>
              <a:rPr lang="it-IT" dirty="0"/>
              <a:t>rilevanti (dati e </a:t>
            </a:r>
            <a:r>
              <a:rPr lang="it-IT" i="1" u="sng" dirty="0"/>
              <a:t>procedimenti</a:t>
            </a:r>
            <a:r>
              <a:rPr lang="it-IT" dirty="0"/>
              <a:t>) </a:t>
            </a:r>
            <a:r>
              <a:rPr lang="it-IT" dirty="0" smtClean="0"/>
              <a:t>per risolvere i problemi. </a:t>
            </a:r>
          </a:p>
          <a:p>
            <a:pPr marL="108000" indent="0">
              <a:buNone/>
            </a:pPr>
            <a:r>
              <a:rPr lang="it-IT" dirty="0"/>
              <a:t>Suggerisce metodi per </a:t>
            </a:r>
            <a:r>
              <a:rPr lang="it-IT" i="1" u="sng" dirty="0"/>
              <a:t>trovare procedimenti </a:t>
            </a:r>
            <a:r>
              <a:rPr lang="it-IT" dirty="0"/>
              <a:t>e non solo per fare calcoli.</a:t>
            </a:r>
          </a:p>
          <a:p>
            <a:pPr marL="1080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12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490024"/>
          </a:xfrm>
        </p:spPr>
        <p:txBody>
          <a:bodyPr/>
          <a:lstStyle/>
          <a:p>
            <a:pPr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240" cy="5145032"/>
          </a:xfrm>
        </p:spPr>
        <p:txBody>
          <a:bodyPr/>
          <a:lstStyle/>
          <a:p>
            <a:pPr marL="108000" indent="0">
              <a:buNone/>
            </a:pPr>
            <a:r>
              <a:rPr lang="it-IT" dirty="0" smtClean="0"/>
              <a:t>Le Olimpiadi di Problem Solving offrono una occasione esplicita e operativa per fare esperienze di «pensiero computazionale». </a:t>
            </a:r>
          </a:p>
          <a:p>
            <a:pPr marL="108000" indent="0">
              <a:buNone/>
            </a:pPr>
            <a:endParaRPr lang="it-IT" sz="1100" dirty="0"/>
          </a:p>
          <a:p>
            <a:pPr marL="108000" indent="0">
              <a:buNone/>
            </a:pPr>
            <a:r>
              <a:rPr lang="it-IT" dirty="0" smtClean="0"/>
              <a:t>Sono previste 4/5 prove mensili di allenamento, una selezione regionale e le migliori squadre di ogni regione sono invitate alla finalissima. </a:t>
            </a:r>
            <a:endParaRPr lang="it-IT" sz="1100" dirty="0" smtClean="0"/>
          </a:p>
          <a:p>
            <a:pPr marL="108000" indent="0">
              <a:buNone/>
            </a:pPr>
            <a:endParaRPr lang="it-IT" sz="1100" dirty="0" smtClean="0"/>
          </a:p>
          <a:p>
            <a:pPr marL="108000" indent="0">
              <a:buNone/>
            </a:pPr>
            <a:r>
              <a:rPr lang="it-IT" dirty="0" smtClean="0"/>
              <a:t>Ogni prova contiene un problema di italiano, due di lingua inglese, nove di «</a:t>
            </a:r>
            <a:r>
              <a:rPr lang="it-IT" dirty="0" err="1" smtClean="0"/>
              <a:t>informatichese</a:t>
            </a:r>
            <a:r>
              <a:rPr lang="it-IT" dirty="0" smtClean="0"/>
              <a:t>»</a:t>
            </a:r>
          </a:p>
          <a:p>
            <a:pPr marL="1080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4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490024"/>
          </a:xfrm>
        </p:spPr>
        <p:txBody>
          <a:bodyPr/>
          <a:lstStyle/>
          <a:p>
            <a:pPr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240" cy="5145032"/>
          </a:xfrm>
        </p:spPr>
        <p:txBody>
          <a:bodyPr/>
          <a:lstStyle/>
          <a:p>
            <a:pPr marL="108000" indent="0">
              <a:buNone/>
            </a:pPr>
            <a:r>
              <a:rPr lang="it-IT" sz="2800" dirty="0" smtClean="0"/>
              <a:t>I primi tre problemi sono relativi alla comunicazione tra persone</a:t>
            </a:r>
            <a:r>
              <a:rPr lang="it-IT" dirty="0" smtClean="0"/>
              <a:t>. </a:t>
            </a:r>
            <a:endParaRPr lang="it-IT" sz="1100" dirty="0" smtClean="0"/>
          </a:p>
          <a:p>
            <a:pPr marL="108000" indent="0">
              <a:buNone/>
            </a:pPr>
            <a:endParaRPr lang="it-IT" sz="1100" dirty="0"/>
          </a:p>
          <a:p>
            <a:pPr marL="108000" indent="0">
              <a:buNone/>
            </a:pPr>
            <a:r>
              <a:rPr lang="it-IT" sz="2800" dirty="0" smtClean="0"/>
              <a:t>I restanti nove (scelti di volta in volta da una quindicina di tipologie diverse) sono la dimostrazione evidente della efficacia del pensiero computazionale</a:t>
            </a:r>
            <a:r>
              <a:rPr lang="it-IT" dirty="0" smtClean="0"/>
              <a:t>. </a:t>
            </a:r>
            <a:endParaRPr lang="it-IT" sz="1100" dirty="0" smtClean="0"/>
          </a:p>
          <a:p>
            <a:pPr marL="108000" indent="0">
              <a:buNone/>
            </a:pPr>
            <a:endParaRPr lang="it-IT" sz="1100" dirty="0"/>
          </a:p>
          <a:p>
            <a:pPr marL="108000" indent="0">
              <a:buNone/>
            </a:pPr>
            <a:r>
              <a:rPr lang="it-IT" sz="2800" dirty="0" smtClean="0"/>
              <a:t>E’ infatti possibile scrivere un programma che, ricevuto in input il testo di uno qualunque di questi problemi,  produce i risultato!</a:t>
            </a:r>
          </a:p>
          <a:p>
            <a:pPr marL="1080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035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6669360"/>
          </a:xfrm>
        </p:spPr>
        <p:txBody>
          <a:bodyPr/>
          <a:lstStyle/>
          <a:p>
            <a:pPr marL="0" lvl="0" indent="0" algn="l">
              <a:spcBef>
                <a:spcPts val="638"/>
              </a:spcBef>
              <a:buNone/>
            </a:pPr>
            <a:r>
              <a:rPr lang="it-IT" sz="2800" dirty="0"/>
              <a:t>Olimpiadi di problem </a:t>
            </a:r>
            <a:r>
              <a:rPr lang="it-IT" sz="2800" dirty="0" smtClean="0"/>
              <a:t>solving</a:t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3200" dirty="0"/>
              <a:t>Si, ci sono problemi.</a:t>
            </a:r>
            <a:br>
              <a:rPr lang="it-IT" sz="3200" dirty="0"/>
            </a:br>
            <a:r>
              <a:rPr lang="it-IT" sz="3200" dirty="0"/>
              <a:t>Ogni disciplina </a:t>
            </a:r>
            <a:r>
              <a:rPr lang="it-IT" sz="3200" dirty="0" smtClean="0"/>
              <a:t>usa </a:t>
            </a:r>
            <a:r>
              <a:rPr lang="it-IT" sz="3200" dirty="0"/>
              <a:t>linguaggi e metodi propri applicati e sperimentati su esempi e problemi specifici di quella disciplina</a:t>
            </a:r>
            <a:r>
              <a:rPr lang="it-IT" sz="3200" dirty="0" smtClean="0"/>
              <a:t>.</a:t>
            </a:r>
            <a:br>
              <a:rPr lang="it-IT" sz="3200" dirty="0" smtClean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Le competenze di problem solving acquisite in una disciplina non </a:t>
            </a:r>
            <a:r>
              <a:rPr lang="it-IT" sz="3200" dirty="0" smtClean="0"/>
              <a:t>sempre si </a:t>
            </a:r>
            <a:r>
              <a:rPr lang="it-IT" sz="3200" dirty="0"/>
              <a:t>amalgamano con quelle acquisite in altre. </a:t>
            </a:r>
            <a:br>
              <a:rPr lang="it-IT" sz="32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Di </a:t>
            </a:r>
            <a:r>
              <a:rPr lang="it-IT" sz="3200" dirty="0"/>
              <a:t>uno studente </a:t>
            </a:r>
            <a:r>
              <a:rPr lang="it-IT" sz="3200" b="1" dirty="0"/>
              <a:t>bravo</a:t>
            </a:r>
            <a:r>
              <a:rPr lang="it-IT" sz="3200" dirty="0"/>
              <a:t> si sente dire: </a:t>
            </a:r>
            <a:r>
              <a:rPr lang="it-IT" sz="3200" i="1" dirty="0"/>
              <a:t>non è portato per …</a:t>
            </a:r>
            <a:br>
              <a:rPr lang="it-IT" sz="3200" i="1" dirty="0"/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687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62032"/>
          </a:xfrm>
        </p:spPr>
        <p:txBody>
          <a:bodyPr/>
          <a:lstStyle/>
          <a:p>
            <a:pPr>
              <a:buNone/>
            </a:pPr>
            <a:r>
              <a:rPr lang="it-IT" sz="2800" dirty="0" smtClean="0"/>
              <a:t>La via informatica al </a:t>
            </a:r>
            <a:r>
              <a:rPr lang="it-IT" sz="2800" dirty="0"/>
              <a:t>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949280"/>
          </a:xfrm>
        </p:spPr>
        <p:txBody>
          <a:bodyPr/>
          <a:lstStyle/>
          <a:p>
            <a:pPr marL="108000" indent="0">
              <a:buNone/>
            </a:pPr>
            <a:r>
              <a:rPr lang="it-IT" sz="2800" b="1" dirty="0" smtClean="0"/>
              <a:t>     </a:t>
            </a:r>
            <a:r>
              <a:rPr lang="it-IT" sz="2800" dirty="0" smtClean="0"/>
              <a:t>                                                                      </a:t>
            </a:r>
          </a:p>
          <a:p>
            <a:pPr marL="108000" indent="0">
              <a:buNone/>
            </a:pPr>
            <a:r>
              <a:rPr lang="it-IT" sz="2800" dirty="0"/>
              <a:t>Alle tradizionali competenze di </a:t>
            </a:r>
            <a:r>
              <a:rPr lang="it-IT" sz="2800" b="1" dirty="0"/>
              <a:t>problem solving</a:t>
            </a:r>
            <a:r>
              <a:rPr lang="it-IT" sz="2800" dirty="0"/>
              <a:t> </a:t>
            </a:r>
          </a:p>
          <a:p>
            <a:r>
              <a:rPr lang="it-IT" sz="2800" dirty="0"/>
              <a:t>	leggere</a:t>
            </a:r>
          </a:p>
          <a:p>
            <a:r>
              <a:rPr lang="it-IT" sz="2800" dirty="0"/>
              <a:t>	scrivere</a:t>
            </a:r>
          </a:p>
          <a:p>
            <a:r>
              <a:rPr lang="it-IT" sz="2800" dirty="0"/>
              <a:t>	fare i conti</a:t>
            </a:r>
          </a:p>
          <a:p>
            <a:pPr marL="108000" indent="0">
              <a:buNone/>
            </a:pPr>
            <a:r>
              <a:rPr lang="it-IT" sz="2800" dirty="0"/>
              <a:t>dobbiamo aggiungere </a:t>
            </a:r>
            <a:r>
              <a:rPr lang="it-IT" sz="2800" b="1" dirty="0"/>
              <a:t>il pensiero computazionale,</a:t>
            </a:r>
            <a:endParaRPr lang="it-IT" sz="2800" dirty="0"/>
          </a:p>
          <a:p>
            <a:pPr marL="108000" indent="0">
              <a:buNone/>
            </a:pPr>
            <a:r>
              <a:rPr lang="it-IT" sz="2800" dirty="0" smtClean="0"/>
              <a:t>il </a:t>
            </a:r>
            <a:r>
              <a:rPr lang="it-IT" sz="2800" i="1" u="sng" dirty="0"/>
              <a:t>nuovo</a:t>
            </a:r>
            <a:r>
              <a:rPr lang="it-IT" sz="2800" dirty="0"/>
              <a:t> modo di pensare indotto dall’informatica. </a:t>
            </a:r>
          </a:p>
          <a:p>
            <a:pPr marL="108000" indent="0">
              <a:buNone/>
            </a:pPr>
            <a:endParaRPr lang="it-IT" sz="2800" dirty="0" smtClean="0"/>
          </a:p>
          <a:p>
            <a:pPr marL="108000" indent="0">
              <a:buNone/>
            </a:pPr>
            <a:endParaRPr lang="it-IT" sz="800" dirty="0"/>
          </a:p>
          <a:p>
            <a:pPr marL="108000" indent="0">
              <a:buNone/>
            </a:pPr>
            <a:endParaRPr lang="it-IT" sz="2800" dirty="0" smtClean="0"/>
          </a:p>
          <a:p>
            <a:pPr marL="1080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12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17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908640"/>
            <a:ext cx="8229240" cy="59493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108000" indent="0">
              <a:buNone/>
            </a:pPr>
            <a:r>
              <a:rPr lang="it-IT" sz="2800" b="1" dirty="0" smtClean="0"/>
              <a:t>L’</a:t>
            </a:r>
            <a:r>
              <a:rPr lang="it-IT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Informatica</a:t>
            </a:r>
            <a:r>
              <a:rPr lang="it-IT" sz="2800" b="1" dirty="0" smtClean="0"/>
              <a:t> </a:t>
            </a:r>
            <a:r>
              <a:rPr lang="it-IT" sz="2800" b="1" dirty="0"/>
              <a:t>non è solo una tecnologia      </a:t>
            </a:r>
            <a:r>
              <a:rPr lang="it-IT" sz="2800" dirty="0"/>
              <a:t>                                                                      </a:t>
            </a:r>
          </a:p>
          <a:p>
            <a:r>
              <a:rPr lang="it-IT" sz="2800" dirty="0" smtClean="0"/>
              <a:t>come </a:t>
            </a:r>
            <a:r>
              <a:rPr lang="it-IT" sz="2800" dirty="0"/>
              <a:t>disciplina è stata «intuita» da migliaia di anni,</a:t>
            </a:r>
          </a:p>
          <a:p>
            <a:r>
              <a:rPr lang="it-IT" sz="2800" dirty="0" smtClean="0"/>
              <a:t>come </a:t>
            </a:r>
            <a:r>
              <a:rPr lang="it-IT" sz="2800" dirty="0"/>
              <a:t>tecnologia è presente da </a:t>
            </a:r>
            <a:r>
              <a:rPr lang="it-IT" sz="2800" dirty="0" smtClean="0"/>
              <a:t>200 </a:t>
            </a:r>
            <a:r>
              <a:rPr lang="it-IT" sz="2800" dirty="0"/>
              <a:t>anni,</a:t>
            </a:r>
          </a:p>
          <a:p>
            <a:r>
              <a:rPr lang="it-IT" sz="2800" dirty="0" smtClean="0"/>
              <a:t>come </a:t>
            </a:r>
            <a:r>
              <a:rPr lang="it-IT" sz="2800" dirty="0"/>
              <a:t>idea rivoluzionaria ci stimola da 70 anni. </a:t>
            </a:r>
          </a:p>
          <a:p>
            <a:pPr marL="108000" indent="0">
              <a:buNone/>
            </a:pPr>
            <a:r>
              <a:rPr lang="it-IT" sz="2800" b="1" dirty="0"/>
              <a:t>Il </a:t>
            </a:r>
            <a:r>
              <a:rPr lang="it-IT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</a:t>
            </a:r>
            <a:r>
              <a:rPr lang="it-IT" sz="2800" b="1" dirty="0"/>
              <a:t> è una macchina singolare perché possiede un linguaggio col quale può essere istruito per:</a:t>
            </a:r>
            <a:endParaRPr lang="it-IT" sz="2800" dirty="0"/>
          </a:p>
          <a:p>
            <a:r>
              <a:rPr lang="it-IT" sz="2800" dirty="0"/>
              <a:t>      </a:t>
            </a:r>
            <a:r>
              <a:rPr lang="it-IT" sz="2800" i="1" dirty="0"/>
              <a:t>elaborare l’informazione</a:t>
            </a:r>
            <a:endParaRPr lang="it-IT" sz="2800" dirty="0"/>
          </a:p>
          <a:p>
            <a:r>
              <a:rPr lang="it-IT" sz="2800" i="1" dirty="0"/>
              <a:t>      svolgere professioni, </a:t>
            </a:r>
            <a:endParaRPr lang="it-IT" sz="2800" dirty="0"/>
          </a:p>
          <a:p>
            <a:r>
              <a:rPr lang="it-IT" sz="2800" i="1" dirty="0"/>
              <a:t>      imparare dall’esperienza. </a:t>
            </a:r>
            <a:endParaRPr lang="it-IT" sz="2800" dirty="0"/>
          </a:p>
          <a:p>
            <a:pPr marL="0" lvl="0" indent="0">
              <a:spcBef>
                <a:spcPts val="638"/>
              </a:spcBef>
              <a:buNone/>
            </a:pPr>
            <a:endParaRPr lang="it-IT" sz="2800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17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1124640"/>
            <a:ext cx="8229240" cy="500112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108000" indent="0">
              <a:buNone/>
            </a:pPr>
            <a:r>
              <a:rPr lang="it-IT" sz="3600" dirty="0"/>
              <a:t>Senza trovare nuovi modi</a:t>
            </a:r>
            <a:r>
              <a:rPr lang="it-IT" sz="3600" b="1" dirty="0"/>
              <a:t> </a:t>
            </a:r>
            <a:r>
              <a:rPr lang="it-IT" sz="3600" dirty="0"/>
              <a:t>di</a:t>
            </a:r>
            <a:r>
              <a:rPr lang="it-IT" sz="3600" b="1" dirty="0"/>
              <a:t> pensare</a:t>
            </a:r>
            <a:r>
              <a:rPr lang="it-IT" sz="3600" dirty="0"/>
              <a:t> non saremo in grado di </a:t>
            </a:r>
            <a:r>
              <a:rPr lang="it-IT" sz="3600" b="1" dirty="0"/>
              <a:t>risolvere problemi </a:t>
            </a:r>
            <a:r>
              <a:rPr lang="it-IT" sz="3600" dirty="0"/>
              <a:t>che abbiamo creato usando il nostro attuale modo di pensare. (Albert Einstein). </a:t>
            </a:r>
          </a:p>
          <a:p>
            <a:pPr marL="108000" indent="0">
              <a:buNone/>
            </a:pPr>
            <a:r>
              <a:rPr lang="it-IT" sz="3600" dirty="0"/>
              <a:t>Le esperienze di problem solving stimolano nuove competenze e nuovo modo di pensare:</a:t>
            </a:r>
          </a:p>
          <a:p>
            <a:pPr marL="108000" indent="0" algn="ctr">
              <a:buNone/>
            </a:pPr>
            <a:r>
              <a:rPr lang="it-IT" sz="3600" b="1" dirty="0"/>
              <a:t>Il pensiero computazionale</a:t>
            </a:r>
            <a:endParaRPr lang="it-IT" sz="3600" i="1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620688"/>
          </a:xfrm>
        </p:spPr>
        <p:txBody>
          <a:bodyPr/>
          <a:lstStyle/>
          <a:p>
            <a:pPr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240" cy="6048672"/>
          </a:xfrm>
        </p:spPr>
        <p:txBody>
          <a:bodyPr/>
          <a:lstStyle/>
          <a:p>
            <a:pPr marL="108000" indent="0">
              <a:buNone/>
            </a:pPr>
            <a:r>
              <a:rPr lang="it-IT" dirty="0"/>
              <a:t>Il pensiero computazionale arricchisce l’insieme delle competenze di problem solving già presenti con le discipline curricolari (consente </a:t>
            </a:r>
            <a:r>
              <a:rPr lang="it-IT" i="1" u="sng" dirty="0"/>
              <a:t>simulazioni</a:t>
            </a:r>
            <a:r>
              <a:rPr lang="it-IT" dirty="0"/>
              <a:t> in fisica, economia e scienze sociali).</a:t>
            </a:r>
          </a:p>
          <a:p>
            <a:pPr marL="108000" indent="0">
              <a:buNone/>
            </a:pPr>
            <a:r>
              <a:rPr lang="it-IT" dirty="0"/>
              <a:t>Fornisce strumenti concettuali per descrivere in modo effettivo le informazioni rilevanti (dati e </a:t>
            </a:r>
            <a:r>
              <a:rPr lang="it-IT" i="1" u="sng" dirty="0"/>
              <a:t>procedimenti</a:t>
            </a:r>
            <a:r>
              <a:rPr lang="it-IT" dirty="0"/>
              <a:t>) per risolvere i problemi. </a:t>
            </a:r>
            <a:endParaRPr lang="it-IT" dirty="0" smtClean="0"/>
          </a:p>
          <a:p>
            <a:pPr marL="108000" indent="0">
              <a:buNone/>
            </a:pPr>
            <a:endParaRPr lang="it-IT" sz="800" dirty="0"/>
          </a:p>
          <a:p>
            <a:pPr marL="108000" indent="0">
              <a:buNone/>
            </a:pPr>
            <a:r>
              <a:rPr lang="it-IT" b="1" dirty="0"/>
              <a:t>Suggerisce metodi per </a:t>
            </a:r>
            <a:r>
              <a:rPr lang="it-IT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trovare procedimenti </a:t>
            </a:r>
            <a:r>
              <a:rPr lang="it-IT" b="1" dirty="0"/>
              <a:t>e non solo per fare calcoli.</a:t>
            </a:r>
          </a:p>
          <a:p>
            <a:pPr marL="1080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184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692696"/>
          </a:xfrm>
        </p:spPr>
        <p:txBody>
          <a:bodyPr/>
          <a:lstStyle/>
          <a:p>
            <a:pPr>
              <a:buNone/>
            </a:pPr>
            <a:r>
              <a:rPr lang="it-IT" sz="2800" dirty="0"/>
              <a:t>Olimpiadi di problem solving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6336704"/>
          </a:xfrm>
        </p:spPr>
        <p:txBody>
          <a:bodyPr/>
          <a:lstStyle/>
          <a:p>
            <a:pPr marL="0" lv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Prima rivoluzione culturale: 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18"/>
              </a:rPr>
              <a:t>dall’oralità alla scrittura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Dalla </a:t>
            </a:r>
            <a:r>
              <a:rPr lang="it-IT" sz="2800" dirty="0">
                <a:latin typeface="Calibri" pitchFamily="18"/>
              </a:rPr>
              <a:t>dettatura di appunti alla adozione dei libri di testo</a:t>
            </a:r>
            <a:r>
              <a:rPr lang="it-IT" sz="2800" dirty="0" smtClean="0">
                <a:latin typeface="Calibri" pitchFamily="18"/>
              </a:rPr>
              <a:t>.</a:t>
            </a:r>
            <a:endParaRPr lang="it-IT" sz="800" dirty="0" smtClean="0">
              <a:latin typeface="Calibri" pitchFamily="18"/>
            </a:endParaRPr>
          </a:p>
          <a:p>
            <a:pPr marL="0" indent="0">
              <a:spcBef>
                <a:spcPts val="638"/>
              </a:spcBef>
              <a:buNone/>
            </a:pPr>
            <a:r>
              <a:rPr lang="it-IT" sz="2400" dirty="0" smtClean="0">
                <a:latin typeface="Calibri" pitchFamily="18"/>
              </a:rPr>
              <a:t>L’acquisizione </a:t>
            </a:r>
            <a:r>
              <a:rPr lang="it-IT" sz="2400" dirty="0">
                <a:latin typeface="Calibri" pitchFamily="18"/>
              </a:rPr>
              <a:t>culturale e concettuale di lettura, scrittura e far di conto ha influito sui processi educativi; </a:t>
            </a:r>
            <a:r>
              <a:rPr lang="it-IT" sz="2400" dirty="0" smtClean="0">
                <a:latin typeface="Calibri" pitchFamily="18"/>
              </a:rPr>
              <a:t>Socrate e il rogo dei libri.</a:t>
            </a:r>
          </a:p>
          <a:p>
            <a:pPr mar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Attuale rivoluzione culturale: 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18"/>
              </a:rPr>
              <a:t>computer e informatica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u="sng" dirty="0">
                <a:latin typeface="Calibri" pitchFamily="18"/>
              </a:rPr>
              <a:t>Il computer può essere istruito e può apprendere dall’esperienza; per questo è più rivoluzionario come idea che come insieme di servizi.</a:t>
            </a:r>
          </a:p>
          <a:p>
            <a:pPr mar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Dal sapere e saper fare al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18"/>
              </a:rPr>
              <a:t>saper insegnare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18"/>
            </a:endParaRPr>
          </a:p>
          <a:p>
            <a:pPr mar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Dal </a:t>
            </a:r>
            <a:r>
              <a:rPr lang="it-IT" sz="2800" dirty="0">
                <a:latin typeface="Calibri" pitchFamily="18"/>
              </a:rPr>
              <a:t>sapere e saper fare, al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18"/>
              </a:rPr>
              <a:t>saper far fare</a:t>
            </a:r>
            <a:r>
              <a:rPr lang="it-IT" sz="2800" b="1" dirty="0">
                <a:latin typeface="Calibri" pitchFamily="18"/>
              </a:rPr>
              <a:t>.</a:t>
            </a:r>
          </a:p>
          <a:p>
            <a:pPr marL="1080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207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limpiadi di problem solv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17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200"/>
              <a:t>Olimpiadi di problem solving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body" idx="4294967295"/>
          </p:nvPr>
        </p:nvSpPr>
        <p:spPr>
          <a:xfrm>
            <a:off x="457200" y="792000"/>
            <a:ext cx="8229240" cy="5661336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it-IT" sz="2800" dirty="0">
                <a:latin typeface="Calibri" pitchFamily="18"/>
              </a:rPr>
              <a:t>La via informatica al problem </a:t>
            </a:r>
            <a:r>
              <a:rPr lang="it-IT" sz="2800" dirty="0" smtClean="0">
                <a:latin typeface="Calibri" pitchFamily="18"/>
              </a:rPr>
              <a:t>solving, il modo di pensare ai problemi adottato in informatica.</a:t>
            </a:r>
            <a:endParaRPr lang="it-IT" sz="28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 smtClean="0">
                <a:latin typeface="Calibri" pitchFamily="18"/>
              </a:rPr>
              <a:t>0. Pensiero </a:t>
            </a:r>
            <a:r>
              <a:rPr lang="it-IT" sz="2400" dirty="0">
                <a:latin typeface="Calibri" pitchFamily="18"/>
              </a:rPr>
              <a:t>della </a:t>
            </a:r>
            <a:r>
              <a:rPr lang="it-IT" sz="2400" dirty="0" smtClean="0">
                <a:latin typeface="Calibri" pitchFamily="18"/>
              </a:rPr>
              <a:t>scrittura: l’effetto dirompente è mostrato dal passaggio da Mnemosine alle Muse e il suo ruolo è acquisito da Platone </a:t>
            </a:r>
            <a:r>
              <a:rPr lang="it-IT" sz="2400" dirty="0">
                <a:latin typeface="Calibri" pitchFamily="18"/>
              </a:rPr>
              <a:t>a Lutero </a:t>
            </a:r>
            <a:r>
              <a:rPr lang="it-IT" sz="2400" dirty="0" smtClean="0">
                <a:latin typeface="Calibri" pitchFamily="18"/>
              </a:rPr>
              <a:t>a Comenio (</a:t>
            </a:r>
            <a:r>
              <a:rPr lang="it-IT" sz="2400" i="1" dirty="0" smtClean="0">
                <a:latin typeface="Calibri" pitchFamily="18"/>
              </a:rPr>
              <a:t>verba </a:t>
            </a:r>
            <a:r>
              <a:rPr lang="it-IT" sz="2400" i="1" dirty="0">
                <a:latin typeface="Calibri" pitchFamily="18"/>
              </a:rPr>
              <a:t>volant, scripta </a:t>
            </a:r>
            <a:r>
              <a:rPr lang="it-IT" sz="2400" i="1" dirty="0" smtClean="0">
                <a:latin typeface="Calibri" pitchFamily="18"/>
              </a:rPr>
              <a:t>manent</a:t>
            </a:r>
            <a:r>
              <a:rPr lang="it-IT" sz="2400" dirty="0" smtClean="0">
                <a:latin typeface="Calibri" pitchFamily="18"/>
              </a:rPr>
              <a:t>), </a:t>
            </a:r>
            <a:endParaRPr lang="it-IT" sz="24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>
                <a:latin typeface="Calibri" pitchFamily="18"/>
              </a:rPr>
              <a:t>1</a:t>
            </a:r>
            <a:r>
              <a:rPr lang="it-IT" sz="2400" dirty="0" smtClean="0">
                <a:latin typeface="Calibri" pitchFamily="18"/>
              </a:rPr>
              <a:t>. Pensiero </a:t>
            </a:r>
            <a:r>
              <a:rPr lang="it-IT" sz="2400" dirty="0">
                <a:latin typeface="Calibri" pitchFamily="18"/>
              </a:rPr>
              <a:t>logico-matematico: </a:t>
            </a:r>
            <a:r>
              <a:rPr lang="it-IT" sz="2400" dirty="0" smtClean="0">
                <a:latin typeface="Calibri" pitchFamily="18"/>
              </a:rPr>
              <a:t>dalla geometria di Euclide alla fisica di Galileo e Newton; del </a:t>
            </a:r>
            <a:r>
              <a:rPr lang="it-IT" sz="2400" dirty="0">
                <a:latin typeface="Calibri" pitchFamily="18"/>
              </a:rPr>
              <a:t>risultato di una argomentazione </a:t>
            </a:r>
            <a:r>
              <a:rPr lang="it-IT" sz="2400" dirty="0" smtClean="0">
                <a:latin typeface="Calibri" pitchFamily="18"/>
              </a:rPr>
              <a:t>ben </a:t>
            </a:r>
            <a:r>
              <a:rPr lang="it-IT" sz="2400" dirty="0">
                <a:latin typeface="Calibri" pitchFamily="18"/>
              </a:rPr>
              <a:t>articolata si dice “è matematico”.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it-IT" sz="2400" dirty="0" smtClean="0">
                <a:latin typeface="Calibri" pitchFamily="18"/>
              </a:rPr>
              <a:t>2. Pensiero </a:t>
            </a:r>
            <a:r>
              <a:rPr lang="it-IT" sz="2400" dirty="0">
                <a:latin typeface="Calibri" pitchFamily="18"/>
              </a:rPr>
              <a:t>scientifico,  “ciò che l’esperienza insegna si deve anteporre a ogni ragionamento ancorché </a:t>
            </a:r>
            <a:r>
              <a:rPr lang="it-IT" sz="2400" dirty="0" smtClean="0">
                <a:latin typeface="Calibri" pitchFamily="18"/>
              </a:rPr>
              <a:t>ben </a:t>
            </a:r>
            <a:r>
              <a:rPr lang="it-IT" sz="2400" dirty="0">
                <a:latin typeface="Calibri" pitchFamily="18"/>
              </a:rPr>
              <a:t>fondato</a:t>
            </a:r>
            <a:r>
              <a:rPr lang="it-IT" sz="2400" dirty="0" smtClean="0">
                <a:latin typeface="Calibri" pitchFamily="18"/>
              </a:rPr>
              <a:t>.” Noi apprendiamo facendo tesoro dell’esperienza</a:t>
            </a:r>
            <a:endParaRPr lang="it-IT" sz="2400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it-IT" sz="2800" dirty="0" smtClean="0">
                <a:latin typeface="Calibri" pitchFamily="18"/>
              </a:rPr>
              <a:t>3. Pensiero </a:t>
            </a:r>
            <a:r>
              <a:rPr lang="it-IT" sz="2800" dirty="0">
                <a:latin typeface="Calibri" pitchFamily="18"/>
              </a:rPr>
              <a:t>computazionale?</a:t>
            </a: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it-IT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definit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1481</Words>
  <Application>Microsoft Office PowerPoint</Application>
  <PresentationFormat>Presentazione su schermo (4:3)</PresentationFormat>
  <Paragraphs>135</Paragraphs>
  <Slides>24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26" baseType="lpstr">
      <vt:lpstr>Predefinito</vt:lpstr>
      <vt:lpstr>Predefinito 1</vt:lpstr>
      <vt:lpstr>OLIMPIADI DI PROBLEM SOLVING</vt:lpstr>
      <vt:lpstr>Competenze generali di problem solving sono un obiettivo educativo riconosciuto e che viene perseguito nella scuola in diverse discipline:  Lingua madre, Lingue straniere (latino!), Matematica, Filosofia, Scienze (fisica!), … Ci sono problemi?</vt:lpstr>
      <vt:lpstr>Olimpiadi di problem solving  Si, ci sono problemi. Ogni disciplina usa linguaggi e metodi propri applicati e sperimentati su esempi e problemi specifici di quella disciplina.  Le competenze di problem solving acquisite in una disciplina non sempre si amalgamano con quelle acquisite in altre.   Di uno studente bravo si sente dire: non è portato per … </vt:lpstr>
      <vt:lpstr>La via informatica al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  <vt:lpstr>Olimpiadi di problem solving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OLIMPIADI DI PROBLEM SOLVING</dc:title>
  <dc:creator>NOTE</dc:creator>
  <cp:lastModifiedBy>NOTE</cp:lastModifiedBy>
  <cp:revision>80</cp:revision>
  <dcterms:modified xsi:type="dcterms:W3CDTF">2017-03-25T11:05:34Z</dcterms:modified>
</cp:coreProperties>
</file>