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33"/>
  </p:notesMasterIdLst>
  <p:handoutMasterIdLst>
    <p:handoutMasterId r:id="rId34"/>
  </p:handoutMasterIdLst>
  <p:sldIdLst>
    <p:sldId id="256" r:id="rId3"/>
    <p:sldId id="434" r:id="rId4"/>
    <p:sldId id="504" r:id="rId5"/>
    <p:sldId id="480" r:id="rId6"/>
    <p:sldId id="481" r:id="rId7"/>
    <p:sldId id="482" r:id="rId8"/>
    <p:sldId id="483" r:id="rId9"/>
    <p:sldId id="484" r:id="rId10"/>
    <p:sldId id="496" r:id="rId11"/>
    <p:sldId id="505" r:id="rId12"/>
    <p:sldId id="485" r:id="rId13"/>
    <p:sldId id="501" r:id="rId14"/>
    <p:sldId id="486" r:id="rId15"/>
    <p:sldId id="487" r:id="rId16"/>
    <p:sldId id="498" r:id="rId17"/>
    <p:sldId id="502" r:id="rId18"/>
    <p:sldId id="499" r:id="rId19"/>
    <p:sldId id="488" r:id="rId20"/>
    <p:sldId id="489" r:id="rId21"/>
    <p:sldId id="492" r:id="rId22"/>
    <p:sldId id="493" r:id="rId23"/>
    <p:sldId id="500" r:id="rId24"/>
    <p:sldId id="490" r:id="rId25"/>
    <p:sldId id="491" r:id="rId26"/>
    <p:sldId id="503" r:id="rId27"/>
    <p:sldId id="494" r:id="rId28"/>
    <p:sldId id="506" r:id="rId29"/>
    <p:sldId id="497" r:id="rId30"/>
    <p:sldId id="495" r:id="rId31"/>
    <p:sldId id="451" r:id="rId32"/>
  </p:sldIdLst>
  <p:sldSz cx="9902825" cy="6858000"/>
  <p:notesSz cx="6858000" cy="9906000"/>
  <p:embeddedFontLst>
    <p:embeddedFont>
      <p:font typeface="Impact" pitchFamily="34" charset="0"/>
      <p:regular r:id="rId35"/>
    </p:embeddedFont>
    <p:embeddedFont>
      <p:font typeface="Helvetica" pitchFamily="34" charset="0"/>
      <p:regular r:id="rId36"/>
      <p:bold r:id="rId37"/>
      <p:italic r:id="rId38"/>
      <p:boldItalic r:id="rId39"/>
    </p:embeddedFont>
    <p:embeddedFont>
      <p:font typeface="Times" pitchFamily="18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E400"/>
    <a:srgbClr val="A0A0A0"/>
    <a:srgbClr val="808080"/>
    <a:srgbClr val="06069C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D7F3A5-E257-4AFD-9ECA-5389690756DC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677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A509CFE-66A1-4E46-956D-6F7FA59729EA}" type="datetime2">
              <a:rPr lang="en-US"/>
              <a:pPr/>
              <a:t>Wednesday, June 05, 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358D2BC-1572-4B2D-9E25-D7DAF6ED3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291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804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6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77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956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20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943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350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149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86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11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619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914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464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6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1208088"/>
            <a:ext cx="8996363" cy="525621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829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646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646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64628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9279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62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04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8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133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444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4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538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2582863" y="2339975"/>
            <a:ext cx="4645025" cy="15779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2582863" y="1201003"/>
            <a:ext cx="4645025" cy="83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320925" y="2305050"/>
            <a:ext cx="51879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>
                <a:solidFill>
                  <a:srgbClr val="FFFF00"/>
                </a:solidFill>
                <a:latin typeface="Helvetica" pitchFamily="34" charset="0"/>
              </a:rPr>
              <a:t>Ivan 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1187450"/>
            <a:ext cx="9902825" cy="709613"/>
          </a:xfrm>
          <a:noFill/>
          <a:ln/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36E400"/>
                </a:solidFill>
                <a:cs typeface="Times New Roman" pitchFamily="18" charset="0"/>
              </a:rPr>
              <a:t>Amending Choreographies</a:t>
            </a:r>
            <a:endParaRPr lang="el-GR" sz="3200" dirty="0">
              <a:solidFill>
                <a:srgbClr val="36E400"/>
              </a:solidFill>
              <a:cs typeface="Times New Roman" pitchFamily="18" charset="0"/>
            </a:endParaRP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2582863" y="4702175"/>
            <a:ext cx="4645025" cy="9350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839935" y="4702175"/>
            <a:ext cx="62150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Fabrizio Montesi </a:t>
            </a:r>
            <a:b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</a:b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and Gianluigi Zavattaro</a:t>
            </a:r>
            <a:endParaRPr lang="it-IT" sz="2400" b="0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Choreographies</a:t>
            </a:r>
          </a:p>
          <a:p>
            <a:r>
              <a:rPr lang="it-IT" sz="2800" dirty="0" smtClean="0"/>
              <a:t>Amending choreographies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37" y="790928"/>
            <a:ext cx="381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issues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Connectedness for sequence</a:t>
            </a:r>
          </a:p>
          <a:p>
            <a:pPr lvl="1"/>
            <a:r>
              <a:rPr lang="it-IT" dirty="0" smtClean="0"/>
              <a:t>Two roles do not agree on when the first term of a sequential composition has been completed</a:t>
            </a:r>
          </a:p>
          <a:p>
            <a:r>
              <a:rPr lang="it-IT" dirty="0" smtClean="0"/>
              <a:t>Unique points of choice</a:t>
            </a:r>
          </a:p>
          <a:p>
            <a:pPr lvl="1"/>
            <a:r>
              <a:rPr lang="it-IT" dirty="0" smtClean="0"/>
              <a:t>Two roles do not agree on which branch of a choice has been taken</a:t>
            </a:r>
          </a:p>
          <a:p>
            <a:r>
              <a:rPr lang="it-IT" dirty="0" smtClean="0"/>
              <a:t>Causality safety</a:t>
            </a:r>
          </a:p>
          <a:p>
            <a:pPr lvl="1"/>
            <a:r>
              <a:rPr lang="it-IT" dirty="0" smtClean="0"/>
              <a:t>A send on an operation is not received by the intended target, but by another receiver</a:t>
            </a:r>
          </a:p>
          <a:p>
            <a:pPr lvl="1"/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90250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For each issue we show a pattern for solving it</a:t>
            </a:r>
          </a:p>
          <a:p>
            <a:pPr lvl="1"/>
            <a:r>
              <a:rPr lang="it-IT" dirty="0" smtClean="0"/>
              <a:t>Preserving weak traces</a:t>
            </a:r>
          </a:p>
          <a:p>
            <a:r>
              <a:rPr lang="it-IT" dirty="0" smtClean="0"/>
              <a:t>We compose all the patterns into a unique algorithm solving all the issues</a:t>
            </a:r>
            <a:endParaRPr lang="it-IT" dirty="0" smtClean="0"/>
          </a:p>
          <a:p>
            <a:pPr lvl="1"/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16876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transI and transF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Auxiliary definition needed for the formalization</a:t>
            </a:r>
          </a:p>
          <a:p>
            <a:r>
              <a:rPr lang="it-IT" dirty="0" smtClean="0"/>
              <a:t>transI: set of interactions enabled in a term</a:t>
            </a:r>
          </a:p>
          <a:p>
            <a:r>
              <a:rPr lang="it-IT" dirty="0" smtClean="0"/>
              <a:t>transF: set of interactions that may be the last </a:t>
            </a:r>
            <a:r>
              <a:rPr lang="it-IT" dirty="0" smtClean="0"/>
              <a:t>one to </a:t>
            </a:r>
            <a:r>
              <a:rPr lang="it-IT" dirty="0" smtClean="0"/>
              <a:t>be </a:t>
            </a:r>
            <a:r>
              <a:rPr lang="it-IT" dirty="0" smtClean="0"/>
              <a:t>executed in the term</a:t>
            </a:r>
            <a:endParaRPr lang="it-IT" dirty="0" smtClean="0"/>
          </a:p>
          <a:p>
            <a:r>
              <a:rPr lang="it-IT" dirty="0" smtClean="0"/>
              <a:t>Can be defined by structural induction on the term</a:t>
            </a:r>
          </a:p>
          <a:p>
            <a:pPr lvl="1"/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76112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Connectedness for sequence</a:t>
            </a:r>
            <a:r>
              <a:rPr lang="en-US" dirty="0" smtClean="0"/>
              <a:t> issue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[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|| [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it-IT" dirty="0" smtClean="0"/>
                  <a:t> does not know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it-IT" dirty="0" smtClean="0"/>
                  <a:t> has received the message</a:t>
                </a:r>
              </a:p>
              <a:p>
                <a:r>
                  <a:rPr lang="it-IT" dirty="0" smtClean="0"/>
                  <a:t>Avoided </a:t>
                </a:r>
                <a:r>
                  <a:rPr lang="it-IT" dirty="0"/>
                  <a:t>if for each subterm </a:t>
                </a:r>
                <a:r>
                  <a:rPr lang="it-IT" dirty="0" smtClean="0"/>
                  <a:t>of the form C’;C</a:t>
                </a:r>
                <a:r>
                  <a:rPr lang="it-IT" dirty="0" smtClean="0"/>
                  <a:t>’’</a:t>
                </a:r>
              </a:p>
              <a:p>
                <a:pPr lvl="1"/>
                <a:r>
                  <a:rPr lang="it-IT" dirty="0" smtClean="0"/>
                  <a:t>There is a participant that knows when C’ ends which regulates when C’’ starts</a:t>
                </a:r>
                <a:endParaRPr lang="it-IT" dirty="0" smtClean="0"/>
              </a:p>
              <a:p>
                <a:pPr lvl="1"/>
                <a:r>
                  <a:rPr lang="it-IT" dirty="0" smtClean="0"/>
                  <a:t>Formally, for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transF</a:t>
                </a:r>
                <a:r>
                  <a:rPr lang="en-US" dirty="0" smtClean="0"/>
                  <a:t>(C’),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𝑐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transI</a:t>
                </a:r>
                <a:r>
                  <a:rPr lang="en-US" dirty="0" smtClean="0"/>
                  <a:t>(C’’)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𝑏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60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Connectedness for sequence pattern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Introduce a new coordinator role </a:t>
                </a:r>
                <a:r>
                  <a:rPr lang="it-IT" dirty="0" smtClean="0"/>
                  <a:t>e</a:t>
                </a:r>
              </a:p>
              <a:p>
                <a:pPr lvl="1"/>
                <a:r>
                  <a:rPr lang="it-IT" dirty="0" smtClean="0"/>
                  <a:t>Checks when C’ ends</a:t>
                </a:r>
              </a:p>
              <a:p>
                <a:pPr lvl="1"/>
                <a:r>
                  <a:rPr lang="it-IT" dirty="0" smtClean="0"/>
                  <a:t>Allows C’’ to start</a:t>
                </a:r>
                <a:endParaRPr lang="it-IT" dirty="0" smtClean="0"/>
              </a:p>
              <a:p>
                <a:r>
                  <a:rPr lang="it-IT" dirty="0"/>
                  <a:t>R</a:t>
                </a:r>
                <a:r>
                  <a:rPr lang="it-IT" dirty="0" smtClean="0"/>
                  <a:t>eplace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transF</a:t>
                </a:r>
                <a:r>
                  <a:rPr lang="en-US" dirty="0" smtClean="0"/>
                  <a:t>(C’) with </a:t>
                </a:r>
                <a:br>
                  <a:rPr lang="en-US" dirty="0" smtClean="0"/>
                </a:br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∗1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r>
                  <a:rPr lang="it-IT" dirty="0"/>
                  <a:t>R</a:t>
                </a:r>
                <a:r>
                  <a:rPr lang="it-IT" dirty="0" smtClean="0"/>
                  <a:t>eplace </a:t>
                </a:r>
                <a:r>
                  <a:rPr lang="it-IT" dirty="0"/>
                  <a:t>each </a:t>
                </a:r>
                <a:r>
                  <a:rPr lang="it-IT" dirty="0" smtClean="0"/>
                  <a:t>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transI</a:t>
                </a:r>
                <a:r>
                  <a:rPr lang="en-US" dirty="0" smtClean="0"/>
                  <a:t>(C’’) </a:t>
                </a:r>
                <a:r>
                  <a:rPr lang="en-US" dirty="0"/>
                  <a:t>with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Operations with * are private, not visible in weak traces</a:t>
                </a: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675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Unique points of choice </a:t>
            </a:r>
            <a:r>
              <a:rPr lang="it-IT" dirty="0" smtClean="0"/>
              <a:t>issue (1)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|| [</m:t>
                        </m:r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 smtClean="0"/>
                  <a:t>Avoided if for each subterm C’+C</a:t>
                </a:r>
                <a:r>
                  <a:rPr lang="it-IT" dirty="0" smtClean="0"/>
                  <a:t>’’</a:t>
                </a:r>
              </a:p>
              <a:p>
                <a:pPr lvl="1"/>
                <a:r>
                  <a:rPr lang="it-IT" dirty="0" smtClean="0"/>
                  <a:t>There is a participant deciding which branch to take and notifying all the others</a:t>
                </a:r>
                <a:endParaRPr lang="it-IT" dirty="0" smtClean="0"/>
              </a:p>
              <a:p>
                <a:pPr lvl="1"/>
                <a:r>
                  <a:rPr lang="it-IT" dirty="0" smtClean="0"/>
                  <a:t>Formally, for </a:t>
                </a:r>
                <a:r>
                  <a:rPr lang="it-IT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transI</a:t>
                </a:r>
                <a:r>
                  <a:rPr lang="en-US" dirty="0" smtClean="0"/>
                  <a:t>(C</a:t>
                </a:r>
                <a:r>
                  <a:rPr lang="en-US" dirty="0" smtClean="0"/>
                  <a:t>’+C’’),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the same</a:t>
                </a:r>
                <a:endParaRPr lang="en-US" dirty="0" smtClean="0"/>
              </a:p>
              <a:p>
                <a:r>
                  <a:rPr lang="en-US" dirty="0" smtClean="0"/>
                  <a:t>Role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decides which branch to </a:t>
                </a:r>
                <a:r>
                  <a:rPr lang="en-US" dirty="0" smtClean="0"/>
                  <a:t>take</a:t>
                </a:r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r="-1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3413"/>
            <a:ext cx="2137248" cy="16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Unique points of choice </a:t>
            </a:r>
            <a:r>
              <a:rPr lang="it-IT" dirty="0" smtClean="0"/>
              <a:t>issue (2)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′′</m:t>
                    </m:r>
                  </m:oMath>
                </a14:m>
                <a:r>
                  <a:rPr lang="en-US" dirty="0"/>
                  <a:t> 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′′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[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 smtClean="0"/>
                  <a:t>Avoided if for each subterm C’+C’’</a:t>
                </a:r>
              </a:p>
              <a:p>
                <a:pPr lvl="1"/>
                <a:r>
                  <a:rPr lang="en-US" dirty="0" smtClean="0"/>
                  <a:t>C’ </a:t>
                </a:r>
                <a:r>
                  <a:rPr lang="en-US" dirty="0" smtClean="0"/>
                  <a:t>and C</a:t>
                </a:r>
                <a:r>
                  <a:rPr lang="en-US" dirty="0" smtClean="0"/>
                  <a:t>’’ </a:t>
                </a:r>
                <a:r>
                  <a:rPr lang="en-US" dirty="0" smtClean="0"/>
                  <a:t>have the same </a:t>
                </a:r>
                <a:r>
                  <a:rPr lang="en-US" dirty="0" smtClean="0"/>
                  <a:t>set of roles</a:t>
                </a:r>
                <a:endParaRPr lang="en-US" dirty="0" smtClean="0"/>
              </a:p>
              <a:p>
                <a:r>
                  <a:rPr lang="en-US" dirty="0" smtClean="0"/>
                  <a:t>All the involved roles do something in each </a:t>
                </a:r>
                <a:r>
                  <a:rPr lang="en-US" dirty="0" smtClean="0"/>
                  <a:t>alternative</a:t>
                </a:r>
              </a:p>
              <a:p>
                <a:r>
                  <a:rPr lang="en-US" dirty="0" smtClean="0"/>
                  <a:t>No projection with one branch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it-IT" dirty="0" smtClean="0"/>
                  <a:t> and one branch non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22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Unique points of choice pattern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Introduce a new coordinator role e making the choice</a:t>
                </a:r>
                <a:endParaRPr lang="it-IT" dirty="0" smtClean="0"/>
              </a:p>
              <a:p>
                <a:r>
                  <a:rPr lang="it-IT" dirty="0"/>
                  <a:t>R</a:t>
                </a:r>
                <a:r>
                  <a:rPr lang="it-IT" dirty="0" smtClean="0"/>
                  <a:t>eplace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transI</a:t>
                </a:r>
                <a:r>
                  <a:rPr lang="en-US" dirty="0" smtClean="0"/>
                  <a:t>(C’+C’’) </a:t>
                </a:r>
                <a:r>
                  <a:rPr lang="en-US" dirty="0" smtClean="0"/>
                  <a:t>with </a:t>
                </a:r>
                <a:br>
                  <a:rPr lang="en-US" dirty="0" smtClean="0"/>
                </a:b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If role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it-IT" dirty="0" smtClean="0"/>
                  <a:t> occurs in C’ but not in C’’ then transform C’’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∗3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And vice versa</a:t>
                </a: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 r="-1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708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Causality </a:t>
            </a:r>
            <a:r>
              <a:rPr lang="it-IT" dirty="0" smtClean="0"/>
              <a:t>safety issue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Avoided if for each </a:t>
                </a:r>
                <a:r>
                  <a:rPr lang="it-IT" dirty="0" smtClean="0"/>
                  <a:t>pair of interactions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on the same </a:t>
                </a:r>
                <a:r>
                  <a:rPr lang="en-US" dirty="0" smtClean="0"/>
                  <a:t>operation</a:t>
                </a:r>
                <a:endParaRPr lang="en-US" dirty="0" smtClean="0"/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the send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may trigger, the receive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is not enabled</a:t>
                </a:r>
              </a:p>
              <a:p>
                <a:pPr lvl="1"/>
                <a:r>
                  <a:rPr lang="en-US" dirty="0"/>
                  <a:t>If the send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may trigger, the receive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not </a:t>
                </a:r>
                <a:r>
                  <a:rPr lang="en-US" dirty="0" smtClean="0"/>
                  <a:t>enabled</a:t>
                </a:r>
              </a:p>
              <a:p>
                <a:r>
                  <a:rPr lang="en-US" dirty="0" smtClean="0"/>
                  <a:t>We need either a </a:t>
                </a:r>
                <a:r>
                  <a:rPr lang="en-US" dirty="0" smtClean="0"/>
                  <a:t>causal </a:t>
                </a:r>
                <a:r>
                  <a:rPr lang="en-US" dirty="0" smtClean="0"/>
                  <a:t>dependence or a conflict</a:t>
                </a:r>
              </a:p>
              <a:p>
                <a:r>
                  <a:rPr lang="en-US" dirty="0" smtClean="0"/>
                  <a:t>Different approaches depending on the top-level operator in the </a:t>
                </a:r>
                <a:r>
                  <a:rPr lang="en-US" dirty="0" smtClean="0"/>
                  <a:t>smallest term </a:t>
                </a:r>
                <a:r>
                  <a:rPr lang="en-US" dirty="0" smtClean="0"/>
                  <a:t>containing </a:t>
                </a:r>
                <a:r>
                  <a:rPr lang="en-US" dirty="0" smtClean="0"/>
                  <a:t>both the</a:t>
                </a:r>
                <a:r>
                  <a:rPr lang="en-US" dirty="0" smtClean="0"/>
                  <a:t> </a:t>
                </a:r>
                <a:r>
                  <a:rPr lang="en-US" dirty="0" smtClean="0"/>
                  <a:t>interactions</a:t>
                </a: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060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Choreographies</a:t>
            </a:r>
          </a:p>
          <a:p>
            <a:r>
              <a:rPr lang="it-IT" sz="2800" dirty="0" smtClean="0"/>
              <a:t>Amending choreographies</a:t>
            </a:r>
          </a:p>
          <a:p>
            <a:r>
              <a:rPr lang="it-IT" sz="2800" dirty="0" smtClean="0"/>
              <a:t>Conclusions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37" y="790928"/>
            <a:ext cx="3810000" cy="5057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Sequential causality </a:t>
            </a:r>
            <a:r>
              <a:rPr lang="it-IT" dirty="0" smtClean="0"/>
              <a:t>safety issue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|| [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r>
                  <a:rPr lang="it-IT" dirty="0" smtClean="0"/>
                  <a:t>The send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it-IT" dirty="0" smtClean="0"/>
                  <a:t> may be get by the receive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it-IT" dirty="0"/>
              </a:p>
              <a:p>
                <a:r>
                  <a:rPr lang="it-IT" dirty="0" smtClean="0"/>
                  <a:t>May happen in terms C’;C’’ with interactions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in C’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in C’’ </a:t>
                </a:r>
              </a:p>
              <a:p>
                <a:r>
                  <a:rPr lang="it-IT" dirty="0" smtClean="0"/>
                  <a:t>If the term satisfies connectedness for sequence there is a dependence between </a:t>
                </a:r>
                <a:r>
                  <a:rPr lang="it-IT" dirty="0"/>
                  <a:t>the receive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and the </a:t>
                </a:r>
                <a:r>
                  <a:rPr lang="it-IT" dirty="0" smtClean="0"/>
                  <a:t>send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We add the missing </a:t>
                </a:r>
                <a:r>
                  <a:rPr lang="it-IT" dirty="0" smtClean="0"/>
                  <a:t>dependence </a:t>
                </a:r>
                <a:r>
                  <a:rPr lang="it-IT" dirty="0" smtClean="0"/>
                  <a:t>by replacing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c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with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c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r="-2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397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Choice causality </a:t>
            </a:r>
            <a:r>
              <a:rPr lang="it-IT" dirty="0" smtClean="0"/>
              <a:t>safety issue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|| 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r>
                  <a:rPr lang="it-IT" dirty="0" smtClean="0"/>
                  <a:t>The message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it-IT" dirty="0" smtClean="0"/>
                  <a:t> may be get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it-IT" dirty="0"/>
              </a:p>
              <a:p>
                <a:r>
                  <a:rPr lang="it-IT" dirty="0" smtClean="0"/>
                  <a:t>The problem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it-IT" dirty="0" smtClean="0"/>
                  <a:t> has not been notified about the choice yet</a:t>
                </a:r>
                <a:endParaRPr lang="it-IT" dirty="0" smtClean="0"/>
              </a:p>
              <a:p>
                <a:r>
                  <a:rPr lang="it-IT" dirty="0" smtClean="0"/>
                  <a:t>We add the missing </a:t>
                </a:r>
                <a:r>
                  <a:rPr lang="it-IT" dirty="0" smtClean="0"/>
                  <a:t>dependence </a:t>
                </a:r>
                <a:r>
                  <a:rPr lang="it-IT" dirty="0" smtClean="0"/>
                  <a:t>by 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r="-2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329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Parallel causality safety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𝑝𝑟𝑜𝑗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[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|| [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 smtClean="0"/>
                  <a:t>The send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may be get by the receive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it-IT" dirty="0"/>
                  <a:t>P</a:t>
                </a:r>
                <a:r>
                  <a:rPr lang="it-IT" dirty="0" smtClean="0"/>
                  <a:t>arallel causality safety cannot be amended by adding (private) interactions only</a:t>
                </a: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713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normal form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 choreography is in normal form if it is</a:t>
                </a:r>
                <a:br>
                  <a:rPr lang="it-IT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it-IT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is in normal form</a:t>
                </a: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1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Expansion law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We can use the expansion law to put choreographies in normal form</a:t>
                </a:r>
                <a:br>
                  <a:rPr lang="it-IT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it-IT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||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it-IT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 smtClean="0"/>
                  <a:t/>
                </a:r>
                <a:br>
                  <a:rPr lang="it-IT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||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||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it-IT" dirty="0"/>
              </a:p>
              <a:p>
                <a:r>
                  <a:rPr lang="it-IT" dirty="0" smtClean="0"/>
                  <a:t>This solves parallel causality safety issues</a:t>
                </a:r>
                <a:endParaRPr lang="it-IT" dirty="0"/>
              </a:p>
              <a:p>
                <a:endParaRPr lang="it-IT" dirty="0"/>
              </a:p>
              <a:p>
                <a:pPr lvl="1"/>
                <a:endParaRPr lang="it-IT" dirty="0"/>
              </a:p>
              <a:p>
                <a:endParaRPr lang="it-IT" dirty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00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Amending choreographies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We can compose the patterns above to transform any choreography into a well-behaved 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Apply the pattern to solve parallel causality 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Apply the pattern for connectedness for sequence and unique points of choice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Apply the pattern for sequential and choice causality safety</a:t>
            </a:r>
          </a:p>
          <a:p>
            <a:pPr lvl="1"/>
            <a:r>
              <a:rPr lang="it-IT" dirty="0" smtClean="0"/>
              <a:t>All patterns applied from smallest subterms to largest </a:t>
            </a:r>
            <a:r>
              <a:rPr lang="it-IT" dirty="0" smtClean="0"/>
              <a:t>subterms</a:t>
            </a:r>
            <a:endParaRPr lang="it-IT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65345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 result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transformation</a:t>
            </a:r>
            <a:r>
              <a:rPr lang="it-IT" dirty="0" smtClean="0"/>
              <a:t> preserves weak traces and makes the choreography well-behaved</a:t>
            </a:r>
            <a:endParaRPr lang="it-IT" dirty="0" smtClean="0"/>
          </a:p>
          <a:p>
            <a:pPr lvl="1"/>
            <a:r>
              <a:rPr lang="it-IT" dirty="0" smtClean="0"/>
              <a:t>For synchronous semantics</a:t>
            </a:r>
          </a:p>
          <a:p>
            <a:pPr lvl="1"/>
            <a:r>
              <a:rPr lang="it-IT" dirty="0" smtClean="0"/>
              <a:t>For asynchronous semantics, observing either send, or receive, or </a:t>
            </a:r>
            <a:r>
              <a:rPr lang="it-IT" dirty="0" smtClean="0"/>
              <a:t>both</a:t>
            </a:r>
          </a:p>
          <a:p>
            <a:r>
              <a:rPr lang="it-IT" dirty="0" smtClean="0"/>
              <a:t>The projection of a well-behaved choreography preserves traces</a:t>
            </a:r>
          </a:p>
          <a:p>
            <a:r>
              <a:rPr lang="it-IT" dirty="0" smtClean="0"/>
              <a:t>The projection of the transformed choreography is weak trace equivalent to the original choreography</a:t>
            </a:r>
            <a:endParaRPr lang="it-IT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1355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Choreographies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Amending choreographies</a:t>
            </a:r>
          </a:p>
          <a:p>
            <a:r>
              <a:rPr lang="it-IT" sz="2800" dirty="0" smtClean="0"/>
              <a:t>Conclusions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37" y="790928"/>
            <a:ext cx="381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Summary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An automatic technique for transforming a given choreography into a projectable one</a:t>
            </a:r>
          </a:p>
          <a:p>
            <a:r>
              <a:rPr lang="it-IT" dirty="0" smtClean="0"/>
              <a:t>The transformation preserves weak traces</a:t>
            </a:r>
          </a:p>
          <a:p>
            <a:r>
              <a:rPr lang="it-IT" dirty="0" smtClean="0"/>
              <a:t>All patterns but the one for parallel causality safety based on adding auxiliary interactions</a:t>
            </a:r>
          </a:p>
          <a:p>
            <a:r>
              <a:rPr lang="it-IT" dirty="0" smtClean="0"/>
              <a:t>The pattern for parallel causality safety reduces the degree of </a:t>
            </a:r>
            <a:r>
              <a:rPr lang="it-IT" dirty="0" smtClean="0"/>
              <a:t>concurrency</a:t>
            </a:r>
          </a:p>
          <a:p>
            <a:r>
              <a:rPr lang="it-IT" dirty="0" smtClean="0"/>
              <a:t>Patterns are applied only when and where they are needed</a:t>
            </a:r>
            <a:endParaRPr lang="it-IT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2093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work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Extend the approach to deal with other features</a:t>
            </a:r>
          </a:p>
          <a:p>
            <a:pPr lvl="1"/>
            <a:r>
              <a:rPr lang="it-IT" dirty="0" smtClean="0"/>
              <a:t>Recursion</a:t>
            </a:r>
          </a:p>
          <a:p>
            <a:pPr lvl="1"/>
            <a:r>
              <a:rPr lang="it-IT" dirty="0" smtClean="0"/>
              <a:t>Data</a:t>
            </a:r>
            <a:endParaRPr lang="it-IT" dirty="0"/>
          </a:p>
          <a:p>
            <a:r>
              <a:rPr lang="it-IT" dirty="0" smtClean="0"/>
              <a:t>Exploiting choreography amending for choreography composition</a:t>
            </a:r>
          </a:p>
          <a:p>
            <a:pPr lvl="1"/>
            <a:r>
              <a:rPr lang="it-IT" dirty="0" smtClean="0"/>
              <a:t>Adaptive choreographies</a:t>
            </a: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46" y="175809"/>
            <a:ext cx="1912099" cy="12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Choreographies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Amending choreographies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37" y="790928"/>
            <a:ext cx="381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34" charset="0"/>
              </a:rPr>
              <a:t>End of talk</a:t>
            </a:r>
          </a:p>
        </p:txBody>
      </p:sp>
      <p:sp>
        <p:nvSpPr>
          <p:cNvPr id="1341443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341445" name="WordArt 5"/>
          <p:cNvSpPr>
            <a:spLocks noChangeArrowheads="1" noChangeShapeType="1" noTextEdit="1"/>
          </p:cNvSpPr>
          <p:nvPr/>
        </p:nvSpPr>
        <p:spPr bwMode="auto">
          <a:xfrm>
            <a:off x="2262188" y="3582988"/>
            <a:ext cx="4806950" cy="3067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3" grpId="0" animBg="1"/>
      <p:bldP spid="13414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Choreographies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Allow to describe the behavior of a distributed communicating system at the very abstract level</a:t>
                </a:r>
              </a:p>
              <a:p>
                <a:r>
                  <a:rPr lang="it-IT" dirty="0" smtClean="0"/>
                  <a:t>Composed by interactions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endParaRPr lang="en-US" b="0" dirty="0" smtClean="0"/>
              </a:p>
              <a:p>
                <a:r>
                  <a:rPr lang="it-IT" dirty="0"/>
                  <a:t>U</a:t>
                </a:r>
                <a:r>
                  <a:rPr lang="it-IT" dirty="0" smtClean="0"/>
                  <a:t>sing different operators</a:t>
                </a:r>
              </a:p>
              <a:p>
                <a:pPr lvl="1"/>
                <a:r>
                  <a:rPr lang="it-IT" dirty="0" smtClean="0"/>
                  <a:t>Sequential composition ;</a:t>
                </a:r>
              </a:p>
              <a:p>
                <a:pPr lvl="1"/>
                <a:r>
                  <a:rPr lang="it-IT" dirty="0" smtClean="0"/>
                  <a:t>Parallel composition ||</a:t>
                </a:r>
              </a:p>
              <a:p>
                <a:pPr lvl="1"/>
                <a:r>
                  <a:rPr lang="it-IT" dirty="0" smtClean="0"/>
                  <a:t>Nondeterministic choice +</a:t>
                </a:r>
              </a:p>
              <a:p>
                <a:r>
                  <a:rPr lang="it-IT" dirty="0" smtClean="0"/>
                  <a:t>There are approaches extending choreographies with additional information (data, recursion, ...)</a:t>
                </a:r>
              </a:p>
              <a:p>
                <a:r>
                  <a:rPr lang="it-IT" dirty="0" smtClean="0"/>
                  <a:t>Very similar to global types in multiparty session types</a:t>
                </a:r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476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projection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Allows to automatically derive from a choreography the description of the behavior of each participant</a:t>
            </a:r>
          </a:p>
          <a:p>
            <a:r>
              <a:rPr lang="it-IT" dirty="0" smtClean="0"/>
              <a:t>Nearer to the implementation</a:t>
            </a:r>
          </a:p>
          <a:p>
            <a:r>
              <a:rPr lang="it-IT" dirty="0" smtClean="0"/>
              <a:t>Preserves the semantics: when interacting, the participants behave as specified by the choreography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17973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Participants description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Locations corresponding to participants, containing their code</a:t>
                </a:r>
              </a:p>
              <a:p>
                <a:r>
                  <a:rPr lang="it-IT" dirty="0" smtClean="0"/>
                  <a:t>Basic operations: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it-IT" dirty="0" smtClean="0"/>
                  <a:t> and 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endParaRPr lang="it-IT" dirty="0" smtClean="0"/>
              </a:p>
              <a:p>
                <a:r>
                  <a:rPr lang="it-IT" dirty="0" smtClean="0"/>
                  <a:t>Composed using </a:t>
                </a:r>
              </a:p>
              <a:p>
                <a:pPr lvl="1"/>
                <a:r>
                  <a:rPr lang="it-IT" dirty="0" smtClean="0"/>
                  <a:t>sequential composition ;</a:t>
                </a:r>
              </a:p>
              <a:p>
                <a:pPr lvl="1"/>
                <a:r>
                  <a:rPr lang="it-IT" dirty="0" smtClean="0"/>
                  <a:t>parallel composition |</a:t>
                </a:r>
              </a:p>
              <a:p>
                <a:pPr lvl="1"/>
                <a:r>
                  <a:rPr lang="it-IT" dirty="0" smtClean="0"/>
                  <a:t>nondeterministic choice +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18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Examples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projection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it-IT" dirty="0" smtClean="0"/>
                  <a:t>The projection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|| </m:t>
                        </m:r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well-behaved</a:t>
                </a:r>
                <a:endParaRPr lang="en-US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502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Well-behaved choreographies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Syntactic conditions ensure choreographies are well-behaved</a:t>
            </a:r>
          </a:p>
          <a:p>
            <a:r>
              <a:rPr lang="it-IT" dirty="0" smtClean="0"/>
              <a:t>Conditions depend on</a:t>
            </a:r>
          </a:p>
          <a:p>
            <a:pPr lvl="1"/>
            <a:r>
              <a:rPr lang="it-IT" dirty="0" smtClean="0"/>
              <a:t>Synchronous or asynchronous semantics</a:t>
            </a:r>
          </a:p>
          <a:p>
            <a:pPr lvl="1"/>
            <a:r>
              <a:rPr lang="it-IT" dirty="0" smtClean="0"/>
              <a:t>For asynchronous, whether send, receive or both are </a:t>
            </a:r>
            <a:r>
              <a:rPr lang="it-IT" dirty="0" smtClean="0"/>
              <a:t>observed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9097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well-behaved choreographies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What to do when choreographies are not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well-behaved</a:t>
            </a:r>
            <a:r>
              <a:rPr lang="it-IT" dirty="0" smtClean="0"/>
              <a:t>?</a:t>
            </a:r>
          </a:p>
          <a:p>
            <a:r>
              <a:rPr lang="it-IT" dirty="0" smtClean="0"/>
              <a:t>We transform them automatically into well-behaved </a:t>
            </a:r>
            <a:r>
              <a:rPr lang="it-IT" dirty="0" smtClean="0"/>
              <a:t>ones</a:t>
            </a:r>
          </a:p>
          <a:p>
            <a:pPr lvl="1"/>
            <a:r>
              <a:rPr lang="it-IT" dirty="0" smtClean="0"/>
              <a:t>According to the strictest of the conditions</a:t>
            </a:r>
            <a:endParaRPr lang="it-IT" dirty="0" smtClean="0"/>
          </a:p>
          <a:p>
            <a:r>
              <a:rPr lang="it-IT" dirty="0" smtClean="0"/>
              <a:t>Preserving the intended semantics</a:t>
            </a:r>
          </a:p>
          <a:p>
            <a:pPr lvl="1"/>
            <a:r>
              <a:rPr lang="it-IT" dirty="0" smtClean="0"/>
              <a:t>Weak traces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21" y="122830"/>
            <a:ext cx="2544478" cy="19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19151</TotalTime>
  <Words>1308</Words>
  <Application>Microsoft Office PowerPoint</Application>
  <PresentationFormat>Custom</PresentationFormat>
  <Paragraphs>361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Monotype Sorts</vt:lpstr>
      <vt:lpstr>Impact</vt:lpstr>
      <vt:lpstr>Helvetica</vt:lpstr>
      <vt:lpstr>Times</vt:lpstr>
      <vt:lpstr>Cambria Math</vt:lpstr>
      <vt:lpstr>Times New Roman</vt:lpstr>
      <vt:lpstr>Verdana</vt:lpstr>
      <vt:lpstr>1_dan</vt:lpstr>
      <vt:lpstr>2_dan</vt:lpstr>
      <vt:lpstr>Amending Choreographies</vt:lpstr>
      <vt:lpstr>Map of the talk</vt:lpstr>
      <vt:lpstr>Map of the talk</vt:lpstr>
      <vt:lpstr>Choreographies</vt:lpstr>
      <vt:lpstr>Choreography projection</vt:lpstr>
      <vt:lpstr>Participants description</vt:lpstr>
      <vt:lpstr>Examples</vt:lpstr>
      <vt:lpstr>Well-behaved choreographies</vt:lpstr>
      <vt:lpstr>Non well-behaved choreographies</vt:lpstr>
      <vt:lpstr>Map of the talk</vt:lpstr>
      <vt:lpstr>Choreography issues</vt:lpstr>
      <vt:lpstr>Our approach</vt:lpstr>
      <vt:lpstr>transI and transF</vt:lpstr>
      <vt:lpstr>Connectedness for sequence issue</vt:lpstr>
      <vt:lpstr>Connectedness for sequence pattern</vt:lpstr>
      <vt:lpstr>Unique points of choice issue (1)</vt:lpstr>
      <vt:lpstr>Unique points of choice issue (2)</vt:lpstr>
      <vt:lpstr>Unique points of choice pattern</vt:lpstr>
      <vt:lpstr>Causality safety issue</vt:lpstr>
      <vt:lpstr>Sequential causality safety issue</vt:lpstr>
      <vt:lpstr>Choice causality safety issue</vt:lpstr>
      <vt:lpstr>Parallel causality safety</vt:lpstr>
      <vt:lpstr>Choreography normal form</vt:lpstr>
      <vt:lpstr>Expansion law</vt:lpstr>
      <vt:lpstr>Amending choreographies</vt:lpstr>
      <vt:lpstr>Final result</vt:lpstr>
      <vt:lpstr>Map of the talk</vt:lpstr>
      <vt:lpstr>Summary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525</cp:revision>
  <cp:lastPrinted>2002-05-03T10:05:46Z</cp:lastPrinted>
  <dcterms:created xsi:type="dcterms:W3CDTF">1999-02-22T11:07:13Z</dcterms:created>
  <dcterms:modified xsi:type="dcterms:W3CDTF">2013-06-05T20:36:23Z</dcterms:modified>
</cp:coreProperties>
</file>