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35"/>
  </p:notesMasterIdLst>
  <p:handoutMasterIdLst>
    <p:handoutMasterId r:id="rId36"/>
  </p:handoutMasterIdLst>
  <p:sldIdLst>
    <p:sldId id="256" r:id="rId3"/>
    <p:sldId id="529" r:id="rId4"/>
    <p:sldId id="525" r:id="rId5"/>
    <p:sldId id="527" r:id="rId6"/>
    <p:sldId id="482" r:id="rId7"/>
    <p:sldId id="511" r:id="rId8"/>
    <p:sldId id="533" r:id="rId9"/>
    <p:sldId id="513" r:id="rId10"/>
    <p:sldId id="515" r:id="rId11"/>
    <p:sldId id="517" r:id="rId12"/>
    <p:sldId id="516" r:id="rId13"/>
    <p:sldId id="523" r:id="rId14"/>
    <p:sldId id="530" r:id="rId15"/>
    <p:sldId id="496" r:id="rId16"/>
    <p:sldId id="503" r:id="rId17"/>
    <p:sldId id="522" r:id="rId18"/>
    <p:sldId id="518" r:id="rId19"/>
    <p:sldId id="519" r:id="rId20"/>
    <p:sldId id="500" r:id="rId21"/>
    <p:sldId id="534" r:id="rId22"/>
    <p:sldId id="535" r:id="rId23"/>
    <p:sldId id="536" r:id="rId24"/>
    <p:sldId id="520" r:id="rId25"/>
    <p:sldId id="528" r:id="rId26"/>
    <p:sldId id="524" r:id="rId27"/>
    <p:sldId id="531" r:id="rId28"/>
    <p:sldId id="494" r:id="rId29"/>
    <p:sldId id="521" r:id="rId30"/>
    <p:sldId id="532" r:id="rId31"/>
    <p:sldId id="526" r:id="rId32"/>
    <p:sldId id="480" r:id="rId33"/>
    <p:sldId id="475" r:id="rId34"/>
  </p:sldIdLst>
  <p:sldSz cx="9902825" cy="6858000"/>
  <p:notesSz cx="6858000" cy="9906000"/>
  <p:embeddedFontLst>
    <p:embeddedFont>
      <p:font typeface="Arial Black" pitchFamily="34" charset="0"/>
      <p:bold r:id="rId37"/>
    </p:embeddedFont>
    <p:embeddedFont>
      <p:font typeface="Verdana" pitchFamily="34" charset="0"/>
      <p:regular r:id="rId38"/>
      <p:bold r:id="rId39"/>
      <p:italic r:id="rId40"/>
      <p:boldItalic r:id="rId41"/>
    </p:embeddedFont>
    <p:embeddedFont>
      <p:font typeface="Lucida Handwriting" pitchFamily="66" charset="0"/>
      <p:regular r:id="rId42"/>
    </p:embeddedFont>
    <p:embeddedFont>
      <p:font typeface="Helvetica" pitchFamily="34" charset="0"/>
      <p:regular r:id="rId43"/>
      <p:bold r:id="rId44"/>
      <p:italic r:id="rId45"/>
      <p:boldItalic r:id="rId46"/>
    </p:embeddedFont>
    <p:embeddedFont>
      <p:font typeface="Times" pitchFamily="18" charset="0"/>
      <p:regular r:id="rId47"/>
      <p:bold r:id="rId48"/>
      <p:italic r:id="rId49"/>
      <p:boldItalic r:id="rId50"/>
    </p:embeddedFont>
    <p:embeddedFont>
      <p:font typeface="Cambria Math" pitchFamily="18" charset="0"/>
      <p:regular r:id="rId51"/>
    </p:embeddedFont>
  </p:embeddedFontLst>
  <p:custDataLst>
    <p:tags r:id="rId52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69C"/>
    <a:srgbClr val="A0A0A0"/>
    <a:srgbClr val="36E400"/>
    <a:srgbClr val="808080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494" autoAdjust="0"/>
  </p:normalViewPr>
  <p:slideViewPr>
    <p:cSldViewPr snapToGrid="0"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8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A7AE3F31-A88F-4F7E-A694-77C81DC5A0A6}" type="slidenum">
              <a:rPr lang="en-US" sz="900" smtClean="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sz="900" smtClean="0"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104049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CA7B244-91A1-4C24-BAFA-56253DA85315}" type="datetime2">
              <a:rPr lang="en-US"/>
              <a:pPr>
                <a:defRPr/>
              </a:pPr>
              <a:t>Wednesday, June 03, 2015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10AB8D4-DF0B-40BD-AB4D-13C4F998C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50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18578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032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19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384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2042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9146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3985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21934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7673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214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274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714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63453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0298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1352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7291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90106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875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5593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8998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8271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296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458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0088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566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nibo.it/projects/jolie/aiocj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6"/>
          <p:cNvSpPr>
            <a:spLocks noChangeArrowheads="1"/>
          </p:cNvSpPr>
          <p:nvPr/>
        </p:nvSpPr>
        <p:spPr bwMode="auto">
          <a:xfrm>
            <a:off x="805218" y="736599"/>
            <a:ext cx="8270543" cy="1037609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ffectLst>
            <a:outerShdw dist="35921" dir="2700000" algn="ctr" rotWithShape="0">
              <a:schemeClr val="bg2">
                <a:alpha val="23996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7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42950" y="545910"/>
            <a:ext cx="8416925" cy="1255594"/>
          </a:xfrm>
          <a:noFill/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cs typeface="Times New Roman" pitchFamily="18" charset="0"/>
              </a:rPr>
              <a:t>Dynamic Choreographies</a:t>
            </a:r>
            <a:br>
              <a:rPr lang="it-IT" sz="32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it-IT" sz="2800" dirty="0" smtClean="0">
                <a:solidFill>
                  <a:srgbClr val="FF0000"/>
                </a:solidFill>
                <a:cs typeface="Times New Roman" pitchFamily="18" charset="0"/>
              </a:rPr>
              <a:t>Safe Runtime Updates of Distributed Applications</a:t>
            </a:r>
            <a:endParaRPr lang="el-GR" sz="28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074" name="Rectangle 57"/>
          <p:cNvSpPr>
            <a:spLocks noChangeArrowheads="1"/>
          </p:cNvSpPr>
          <p:nvPr/>
        </p:nvSpPr>
        <p:spPr bwMode="auto">
          <a:xfrm>
            <a:off x="2582863" y="2254800"/>
            <a:ext cx="4645025" cy="1577975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>
              <a:solidFill>
                <a:srgbClr val="36E400"/>
              </a:solidFill>
            </a:endParaRPr>
          </a:p>
        </p:txBody>
      </p:sp>
      <p:sp>
        <p:nvSpPr>
          <p:cNvPr id="3076" name="Rectangle 39"/>
          <p:cNvSpPr>
            <a:spLocks noChangeArrowheads="1"/>
          </p:cNvSpPr>
          <p:nvPr/>
        </p:nvSpPr>
        <p:spPr bwMode="auto">
          <a:xfrm>
            <a:off x="2320925" y="2219875"/>
            <a:ext cx="51879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>
                <a:solidFill>
                  <a:srgbClr val="FFFF00"/>
                </a:solidFill>
                <a:latin typeface="Helvetica" pitchFamily="34" charset="0"/>
              </a:rPr>
              <a:t>Ivan Lanese</a:t>
            </a:r>
            <a:endParaRPr lang="en-US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Computer Science Department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Univers</a:t>
            </a: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Italy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3078" name="Rectangle 59"/>
          <p:cNvSpPr>
            <a:spLocks noChangeArrowheads="1"/>
          </p:cNvSpPr>
          <p:nvPr/>
        </p:nvSpPr>
        <p:spPr bwMode="auto">
          <a:xfrm>
            <a:off x="1555844" y="4409037"/>
            <a:ext cx="6919415" cy="126523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9" name="Rectangle 60"/>
          <p:cNvSpPr>
            <a:spLocks noChangeArrowheads="1"/>
          </p:cNvSpPr>
          <p:nvPr/>
        </p:nvSpPr>
        <p:spPr bwMode="auto">
          <a:xfrm>
            <a:off x="1555845" y="4617000"/>
            <a:ext cx="691941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Joint work with Mila Dalla 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Preda, </a:t>
            </a: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Maurizio Gabbrielli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, Saverio Giallorenzo and Jacopo Mauro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target language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/>
                      </a:rPr>
                      <m:t>P</m:t>
                    </m:r>
                    <m:r>
                      <a:rPr lang="en-US" i="1">
                        <a:latin typeface="Cambria Math"/>
                      </a:rPr>
                      <m:t>∷= </m:t>
                    </m:r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to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from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r>
                  <a:rPr lang="en-US" dirty="0"/>
                  <a:t>       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       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bg1"/>
                  </a:buClr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         </m:t>
                    </m:r>
                    <m:r>
                      <m:rPr>
                        <m:nor/>
                      </m:rPr>
                      <a:rPr lang="en-US" b="0" smtClean="0">
                        <a:latin typeface="Cambria Math"/>
                      </a:rPr>
                      <m:t>P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P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P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if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else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while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endParaRPr lang="it-IT" dirty="0" smtClean="0"/>
              </a:p>
              <a:p>
                <a:r>
                  <a:rPr lang="it-IT" dirty="0" smtClean="0"/>
                  <a:t>A distributed application is composed by named participants executing Ps</a:t>
                </a:r>
                <a:endParaRPr lang="it-IT" dirty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161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Projection: basic idea</a:t>
            </a:r>
            <a:endParaRPr lang="el-G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An interaction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becomes</a:t>
                </a:r>
              </a:p>
              <a:p>
                <a:pPr lvl="1"/>
                <a:r>
                  <a:rPr lang="en-US" dirty="0" smtClean="0"/>
                  <a:t>A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 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to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         </a:t>
                </a:r>
                <a:r>
                  <a:rPr lang="en-US" dirty="0" smtClean="0">
                    <a:latin typeface="Cambria Math"/>
                    <a:ea typeface="Cambria Math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lvl="1"/>
                <a:r>
                  <a:rPr lang="en-US" dirty="0"/>
                  <a:t>A </a:t>
                </a:r>
                <a:r>
                  <a:rPr lang="en-US" dirty="0" smtClean="0"/>
                  <a:t>receive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from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/>
                    <a:ea typeface="Cambria Math"/>
                  </a:rPr>
                  <a:t>    </a:t>
                </a:r>
                <a:r>
                  <a:rPr lang="en-US" dirty="0">
                    <a:latin typeface="Cambria Math"/>
                    <a:ea typeface="Cambria Math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pPr lvl="1"/>
                <a:r>
                  <a:rPr lang="en-US" dirty="0" smtClean="0"/>
                  <a:t>A skip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                      on all the other participants</a:t>
                </a:r>
              </a:p>
              <a:p>
                <a:r>
                  <a:rPr lang="en-US" dirty="0" smtClean="0"/>
                  <a:t>Assignments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@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are executed by the role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Other constructs are projected </a:t>
                </a:r>
                <a:r>
                  <a:rPr lang="en-US" dirty="0" err="1" smtClean="0"/>
                  <a:t>homomorphically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Very simple…</a:t>
                </a:r>
              </a:p>
              <a:p>
                <a:r>
                  <a:rPr lang="en-US" dirty="0" smtClean="0"/>
                  <a:t>…but it does not work</a:t>
                </a:r>
                <a:endParaRPr lang="en-US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85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Projection: problems and solutions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Participants are independent</a:t>
                </a:r>
                <a:r>
                  <a:rPr lang="en-US" dirty="0"/>
                  <a:t> 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it-IT" dirty="0" smtClean="0"/>
                  <a:t>Interaction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 smtClean="0"/>
                  <a:t> should happen after interaction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it-IT" dirty="0" smtClean="0"/>
                  <a:t>No participant can force this</a:t>
                </a:r>
              </a:p>
              <a:p>
                <a:r>
                  <a:rPr lang="it-IT" dirty="0" smtClean="0"/>
                  <a:t>Participants’ execution may depend on other participants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@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else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  <m:r>
                            <a:rPr lang="en-US" i="1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it-IT" dirty="0" smtClean="0"/>
                  <a:t>Participant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 smtClean="0"/>
                  <a:t> should send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it-IT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7</m:t>
                    </m:r>
                  </m:oMath>
                </a14:m>
                <a:r>
                  <a:rPr lang="it-IT" dirty="0" smtClean="0"/>
                  <a:t> according to a local decision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:r>
                  <a:rPr lang="it-IT" dirty="0" smtClean="0"/>
                  <a:t>These problems are solved by </a:t>
                </a:r>
              </a:p>
              <a:p>
                <a:pPr lvl="1"/>
                <a:r>
                  <a:rPr lang="it-IT" dirty="0" smtClean="0"/>
                  <a:t>adding auxiliary communications beyond the ones specified</a:t>
                </a:r>
                <a:endParaRPr lang="it-IT" dirty="0"/>
              </a:p>
              <a:p>
                <a:pPr lvl="1"/>
                <a:r>
                  <a:rPr lang="it-IT" dirty="0" smtClean="0"/>
                  <a:t>restricting the allowed compositions (connectedness)</a:t>
                </a:r>
              </a:p>
              <a:p>
                <a:pPr marL="0" indent="0">
                  <a:buNone/>
                </a:pPr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 b="-9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395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rgbClr val="A0A0A0"/>
                </a:solidFill>
              </a:rPr>
              <a:t>Choreographic programming</a:t>
            </a:r>
            <a:endParaRPr lang="it-IT" sz="2800" dirty="0">
              <a:solidFill>
                <a:srgbClr val="A0A0A0"/>
              </a:solidFill>
            </a:endParaRPr>
          </a:p>
          <a:p>
            <a:r>
              <a:rPr lang="it-IT" sz="2800" dirty="0" smtClean="0"/>
              <a:t>Dynamic updates</a:t>
            </a:r>
            <a:endParaRPr lang="it-IT" sz="2800" dirty="0"/>
          </a:p>
          <a:p>
            <a:r>
              <a:rPr lang="it-IT" sz="2800" dirty="0" smtClean="0">
                <a:solidFill>
                  <a:srgbClr val="A0A0A0"/>
                </a:solidFill>
              </a:rPr>
              <a:t>Results</a:t>
            </a:r>
            <a:endParaRPr lang="it-IT" sz="2800" dirty="0">
              <a:solidFill>
                <a:srgbClr val="A0A0A0"/>
              </a:solidFill>
            </a:endParaRPr>
          </a:p>
          <a:p>
            <a:r>
              <a:rPr lang="it-IT" sz="2800" dirty="0" smtClean="0">
                <a:solidFill>
                  <a:srgbClr val="A0A0A0"/>
                </a:solidFill>
              </a:rPr>
              <a:t>Conclusion</a:t>
            </a:r>
            <a:endParaRPr lang="it-IT" sz="2800" dirty="0">
              <a:solidFill>
                <a:srgbClr val="A0A0A0"/>
              </a:solidFill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9" y="2937456"/>
            <a:ext cx="5677374" cy="37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9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Dynamic updates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We want to change the code of running applications, by integrating new pieces of code coming from outside</a:t>
            </a:r>
          </a:p>
          <a:p>
            <a:r>
              <a:rPr lang="it-IT" dirty="0" smtClean="0"/>
              <a:t>Those pieces of code are called updates</a:t>
            </a:r>
          </a:p>
          <a:p>
            <a:r>
              <a:rPr lang="it-IT" dirty="0" smtClean="0"/>
              <a:t>The set of updates</a:t>
            </a:r>
            <a:endParaRPr lang="it-IT" dirty="0"/>
          </a:p>
          <a:p>
            <a:pPr lvl="1"/>
            <a:r>
              <a:rPr lang="it-IT" dirty="0" smtClean="0"/>
              <a:t>is not known when the application is designed, programmed or even started</a:t>
            </a:r>
          </a:p>
          <a:p>
            <a:pPr lvl="1"/>
            <a:r>
              <a:rPr lang="en-US" dirty="0" smtClean="0"/>
              <a:t>may change at any moment and without notice</a:t>
            </a:r>
          </a:p>
          <a:p>
            <a:r>
              <a:rPr lang="it-IT" dirty="0" smtClean="0"/>
              <a:t>Many possible uses</a:t>
            </a:r>
          </a:p>
          <a:p>
            <a:pPr lvl="1"/>
            <a:r>
              <a:rPr lang="it-IT" dirty="0" smtClean="0"/>
              <a:t>Deal with emergency behavior</a:t>
            </a:r>
          </a:p>
          <a:p>
            <a:pPr lvl="1"/>
            <a:r>
              <a:rPr lang="it-IT" dirty="0" smtClean="0"/>
              <a:t>Deal with changing </a:t>
            </a:r>
            <a:r>
              <a:rPr lang="it-IT" dirty="0" smtClean="0"/>
              <a:t>business rules</a:t>
            </a:r>
            <a:r>
              <a:rPr lang="it-IT" dirty="0" smtClean="0"/>
              <a:t> </a:t>
            </a:r>
            <a:r>
              <a:rPr lang="it-IT" dirty="0" smtClean="0"/>
              <a:t>or environment conditions</a:t>
            </a:r>
          </a:p>
          <a:p>
            <a:pPr lvl="1"/>
            <a:r>
              <a:rPr lang="it-IT" dirty="0" smtClean="0"/>
              <a:t>Specialise the application to user preferences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13" y="109182"/>
            <a:ext cx="1199912" cy="12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syntactically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Pair a running application with a set of updates</a:t>
                </a:r>
              </a:p>
              <a:p>
                <a:pPr lvl="1"/>
                <a:r>
                  <a:rPr lang="it-IT" dirty="0" smtClean="0"/>
                  <a:t>Each update is a choreographic program</a:t>
                </a:r>
              </a:p>
              <a:p>
                <a:pPr lvl="1"/>
                <a:r>
                  <a:rPr lang="it-IT" dirty="0" smtClean="0"/>
                  <a:t>The set of updates may change at any time</a:t>
                </a:r>
              </a:p>
              <a:p>
                <a:r>
                  <a:rPr lang="it-IT" dirty="0" smtClean="0"/>
                  <a:t>At the choreographic level, the update may replace a part of the application</a:t>
                </a:r>
              </a:p>
              <a:p>
                <a:pPr lvl="1"/>
                <a:r>
                  <a:rPr lang="it-IT" dirty="0" smtClean="0"/>
                  <a:t>Which part?</a:t>
                </a:r>
              </a:p>
              <a:p>
                <a:r>
                  <a:rPr lang="it-IT" dirty="0" smtClean="0"/>
                  <a:t>Extend choreographic programs with scopes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scope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@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{</m:t>
                    </m:r>
                    <m:r>
                      <m:rPr>
                        <m:nor/>
                      </m:rPr>
                      <a:rPr lang="en-US">
                        <a:latin typeface="Lucida Handwriting" pitchFamily="66" charset="0"/>
                      </a:rPr>
                      <m:t>I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Before starting, the scope may be replaced by an update</a:t>
                </a:r>
              </a:p>
              <a:p>
                <a:pPr marL="0" indent="0">
                  <a:buNone/>
                </a:pPr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973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semantically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 scope can either execute, or be replaced by an update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𝑠𝑐𝑜𝑝𝑒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@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{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Lucida Handwriting" pitchFamily="66" charset="0"/>
                              <a:ea typeface="Cambria Math"/>
                            </a:rPr>
                            <m:t>I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}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it-IT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no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up</m:t>
                          </m:r>
                        </m:e>
                      </m:groupChr>
                      <m:d>
                        <m:dPr>
                          <m:begChr m:val="⟨"/>
                          <m:endChr m:val="⟩"/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Lucida Handwriting" pitchFamily="66" charset="0"/>
                              <a:ea typeface="Cambria Math"/>
                            </a:rPr>
                            <m:t>I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𝑟𝑜𝑙𝑒𝑠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Lucida Handwriting" pitchFamily="66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𝑟𝑜𝑙𝑒𝑠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Lucida Handwriting" pitchFamily="66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Lucida Handwriting" pitchFamily="66" charset="0"/>
                                  <a:ea typeface="Cambria Math"/>
                                </a:rPr>
                                <m:t>I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  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Lucida Handwriting" pitchFamily="66" charset="0"/>
                                  <a:ea typeface="Cambria Math"/>
                                </a:rPr>
                                <m:t>I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𝑐𝑜𝑛𝑛𝑒𝑐𝑡𝑒𝑑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𝑠𝑐𝑜𝑝𝑒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@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{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Lucida Handwriting" pitchFamily="66" charset="0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}</m:t>
                              </m:r>
                            </m:e>
                          </m:d>
                          <m:groupChr>
                            <m:groupChrPr>
                              <m:chr m:val="→"/>
                              <m:vertJc m:val="bot"/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it-I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Lucida Handwriting" pitchFamily="66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groupChr>
                          <m:d>
                            <m:dPr>
                              <m:begChr m:val="⟨"/>
                              <m:endChr m:val="⟩"/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Lucida Handwriting" pitchFamily="66" charset="0"/>
                                      <a:ea typeface="Cambria Math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pPr marL="0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Updates can change at any time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Lucida Handwriting" pitchFamily="66" charset="0"/>
                              <a:ea typeface="Cambria Math"/>
                            </a:rPr>
                            <m:t>I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it-IT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b="1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 smtClean="0">
                              <a:latin typeface="Cambria Math"/>
                            </a:rPr>
                            <m:t>′</m:t>
                          </m:r>
                        </m:e>
                      </m:groupChr>
                      <m:d>
                        <m:dPr>
                          <m:begChr m:val="⟨"/>
                          <m:endChr m:val="⟩"/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𝐈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Lucida Handwriting" pitchFamily="66" charset="0"/>
                              <a:ea typeface="Cambria Math"/>
                            </a:rPr>
                            <m:t>I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t="-11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48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21600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46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21600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946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approach,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21600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744357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313845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479061" y="56024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27261" y="4470777"/>
            <a:ext cx="279779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26349" y="4486697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14717" y="5703641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22012" y="464482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3960118" y="5088172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7535926" y="3373269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8270630" y="3386913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894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Choreographic programming</a:t>
            </a:r>
            <a:endParaRPr lang="it-IT" sz="2800" dirty="0"/>
          </a:p>
          <a:p>
            <a:r>
              <a:rPr lang="it-IT" sz="2800" dirty="0" smtClean="0"/>
              <a:t>Dynamic updates</a:t>
            </a:r>
            <a:endParaRPr lang="it-IT" sz="2800" dirty="0"/>
          </a:p>
          <a:p>
            <a:r>
              <a:rPr lang="it-IT" sz="2800" dirty="0" smtClean="0"/>
              <a:t>Results</a:t>
            </a:r>
            <a:endParaRPr lang="it-IT" sz="2800" dirty="0"/>
          </a:p>
          <a:p>
            <a:r>
              <a:rPr lang="it-IT" sz="2800" dirty="0" smtClean="0"/>
              <a:t>Conclusion</a:t>
            </a: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9" y="2937456"/>
            <a:ext cx="5677374" cy="37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9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sample update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 numCol="1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𝑐𝑎𝑟𝑑𝑅𝑒𝑞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()→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𝑏𝑢𝑦𝑒𝑟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();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𝑐𝑎𝑟𝑑𝑆𝑒𝑛𝑑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𝑏𝑢𝑦𝑒𝑟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𝑐𝑎𝑟𝑑𝐼𝑑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  <a:ea typeface="Cambria Math"/>
                      </a:rPr>
                      <m:t>𝑠𝑒𝑙𝑙𝑒𝑟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  <a:ea typeface="Cambria Math"/>
                          </a:rPr>
                          <m:t>𝑏𝑢𝑦𝑒𝑟𝐼𝑑</m:t>
                        </m:r>
                      </m:e>
                    </m:d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0" dirty="0" smtClean="0">
                  <a:solidFill>
                    <a:srgbClr val="06069C"/>
                  </a:solidFill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06069C"/>
                        </a:solidFill>
                        <a:latin typeface="Cambria Math"/>
                      </a:rPr>
                      <m:t>if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6069C"/>
                            </a:solidFill>
                            <a:latin typeface="Cambria Math"/>
                          </a:rPr>
                          <m:t>isValid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6069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6069C"/>
                                </a:solidFill>
                                <a:latin typeface="Cambria Math"/>
                              </a:rPr>
                              <m:t>𝑏𝑢𝑦𝑒𝑟𝐼𝑑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@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</m:oMath>
                </a14:m>
                <a:endParaRPr lang="en-US" dirty="0" smtClean="0">
                  <a:solidFill>
                    <a:srgbClr val="06069C"/>
                  </a:solidFill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       {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@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6069C"/>
                        </a:solidFill>
                        <a:latin typeface="Cambria Math"/>
                      </a:rPr>
                      <m:t>getPrice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</a:rPr>
                          <m:t>𝑝𝑁𝑎𝑚𝑒</m:t>
                        </m:r>
                      </m:e>
                    </m:d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∗0.9;}</m:t>
                    </m:r>
                  </m:oMath>
                </a14:m>
                <a:endParaRPr lang="en-US" b="0" i="1" dirty="0" smtClean="0">
                  <a:solidFill>
                    <a:srgbClr val="06069C"/>
                  </a:solidFill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06069C"/>
                        </a:solidFill>
                        <a:latin typeface="Cambria Math"/>
                        <a:ea typeface="Cambria Math"/>
                      </a:rPr>
                      <m:t>else</m:t>
                    </m:r>
                  </m:oMath>
                </a14:m>
                <a:endParaRPr lang="en-US" b="0" i="1" dirty="0" smtClean="0">
                  <a:solidFill>
                    <a:srgbClr val="06069C"/>
                  </a:solidFill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       </m:t>
                    </m:r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{</m:t>
                    </m:r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@</m:t>
                    </m:r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6069C"/>
                        </a:solidFill>
                        <a:latin typeface="Cambria Math"/>
                      </a:rPr>
                      <m:t>getPrice</m:t>
                    </m:r>
                    <m:d>
                      <m:dPr>
                        <m:ctrlPr>
                          <a:rPr lang="en-US" i="1">
                            <a:solidFill>
                              <a:srgbClr val="06069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6069C"/>
                            </a:solidFill>
                            <a:latin typeface="Cambria Math"/>
                          </a:rPr>
                          <m:t>𝑝𝑁𝑎𝑚𝑒</m:t>
                        </m:r>
                      </m:e>
                    </m:d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;}</m:t>
                    </m:r>
                  </m:oMath>
                </a14:m>
                <a:endParaRPr lang="en-US" b="0" i="1" dirty="0" smtClean="0">
                  <a:solidFill>
                    <a:srgbClr val="06069C"/>
                  </a:solidFill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𝑜𝑓𝑓𝑒𝑟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)→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𝑏𝑢𝑦𝑒𝑟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;</m:t>
                    </m:r>
                  </m:oMath>
                </a14:m>
                <a:endParaRPr lang="it-IT" dirty="0" smtClean="0"/>
              </a:p>
              <a:p>
                <a:pPr>
                  <a:buClr>
                    <a:schemeClr val="bg1"/>
                  </a:buClr>
                </a:pPr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4473483"/>
            <a:ext cx="2477610" cy="22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43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Making the choreographic program updatable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 numCol="1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𝑝𝑟𝑜𝑑𝑁𝑎𝑚𝑒</m:t>
                    </m:r>
                    <m:r>
                      <a:rPr lang="en-US" b="0" i="1" smtClean="0">
                        <a:latin typeface="Cambria Math"/>
                      </a:rPr>
                      <m:t>@</m:t>
                    </m:r>
                    <m:r>
                      <a:rPr lang="en-US" b="0" i="1" smtClean="0">
                        <a:latin typeface="Cambria Math"/>
                      </a:rPr>
                      <m:t>𝑏𝑢𝑦𝑒𝑟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getInput</m:t>
                    </m:r>
                    <m:r>
                      <a:rPr lang="en-US" b="0" i="1" smtClean="0">
                        <a:latin typeface="Cambria Math"/>
                      </a:rPr>
                      <m:t>();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𝑝𝑟𝑖𝑐𝑒𝑅𝑒𝑞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𝑏𝑢𝑦𝑒𝑟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𝑝𝑟𝑜𝑑𝑁𝑎𝑚𝑒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  <a:ea typeface="Cambria Math"/>
                      </a:rPr>
                      <m:t>𝑠𝑒𝑙𝑙𝑒𝑟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  <a:ea typeface="Cambria Math"/>
                          </a:rPr>
                          <m:t>𝑝𝑁𝑎𝑚𝑒</m:t>
                        </m:r>
                      </m:e>
                    </m:d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dirty="0" smtClean="0">
                    <a:solidFill>
                      <a:srgbClr val="06069C"/>
                    </a:solidFill>
                  </a:rPr>
                  <a:t> </a:t>
                </a:r>
                <a:r>
                  <a:rPr lang="en-US" dirty="0" smtClean="0"/>
                  <a:t>      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@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6069C"/>
                        </a:solidFill>
                        <a:latin typeface="Cambria Math"/>
                      </a:rPr>
                      <m:t>getPrice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</a:rPr>
                          <m:t>𝑝𝑁𝑎𝑚𝑒</m:t>
                        </m:r>
                      </m:e>
                    </m:d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0" i="1" dirty="0" smtClean="0">
                  <a:solidFill>
                    <a:srgbClr val="06069C"/>
                  </a:solidFill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𝑜𝑓𝑓𝑒𝑟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)→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𝑏𝑢𝑦𝑒𝑟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;</m:t>
                    </m:r>
                  </m:oMath>
                </a14:m>
                <a:endParaRPr lang="it-IT" dirty="0" smtClean="0"/>
              </a:p>
              <a:p>
                <a:pPr>
                  <a:buClr>
                    <a:schemeClr val="bg1"/>
                  </a:buClr>
                </a:pPr>
                <a:r>
                  <a:rPr lang="it-IT" dirty="0" smtClean="0"/>
                  <a:t>...</a:t>
                </a:r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4473483"/>
            <a:ext cx="2477610" cy="22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0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Making the choreographic program updatable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 numCol="1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𝑝𝑟𝑜𝑑𝑁𝑎𝑚𝑒</m:t>
                    </m:r>
                    <m:r>
                      <a:rPr lang="en-US" b="0" i="1" smtClean="0">
                        <a:latin typeface="Cambria Math"/>
                      </a:rPr>
                      <m:t>@</m:t>
                    </m:r>
                    <m:r>
                      <a:rPr lang="en-US" b="0" i="1" smtClean="0">
                        <a:latin typeface="Cambria Math"/>
                      </a:rPr>
                      <m:t>𝑏𝑢𝑦𝑒𝑟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getInput</m:t>
                    </m:r>
                    <m:r>
                      <a:rPr lang="en-US" b="0" i="1" smtClean="0">
                        <a:latin typeface="Cambria Math"/>
                      </a:rPr>
                      <m:t>();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𝑝𝑟𝑖𝑐𝑒𝑅𝑒𝑞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𝑏𝑢𝑦𝑒𝑟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𝑝𝑟𝑜𝑑𝑁𝑎𝑚𝑒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  <a:ea typeface="Cambria Math"/>
                      </a:rPr>
                      <m:t>𝑠𝑒𝑙𝑙𝑒𝑟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  <a:ea typeface="Cambria Math"/>
                          </a:rPr>
                          <m:t>𝑝𝑁𝑎𝑚𝑒</m:t>
                        </m:r>
                      </m:e>
                    </m:d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dirty="0" smtClean="0">
                  <a:solidFill>
                    <a:srgbClr val="06069C"/>
                  </a:solidFill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06069C"/>
                        </a:solidFill>
                        <a:latin typeface="Cambria Math"/>
                      </a:rPr>
                      <m:t>scope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 @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 {</m:t>
                    </m:r>
                  </m:oMath>
                </a14:m>
                <a:r>
                  <a:rPr lang="en-US" dirty="0" smtClean="0">
                    <a:solidFill>
                      <a:srgbClr val="06069C"/>
                    </a:solidFill>
                  </a:rPr>
                  <a:t>       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@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6069C"/>
                        </a:solidFill>
                        <a:latin typeface="Cambria Math"/>
                      </a:rPr>
                      <m:t>getPrice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</a:rPr>
                          <m:t>𝑝𝑁𝑎𝑚𝑒</m:t>
                        </m:r>
                      </m:e>
                    </m:d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0" i="1" dirty="0" smtClean="0">
                  <a:solidFill>
                    <a:srgbClr val="06069C"/>
                  </a:solidFill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𝑜𝑓𝑓𝑒𝑟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)→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𝑏𝑢𝑦𝑒𝑟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;</m:t>
                    </m:r>
                  </m:oMath>
                </a14:m>
                <a:endParaRPr lang="it-IT" dirty="0" smtClean="0"/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it-IT" dirty="0" smtClean="0"/>
              </a:p>
              <a:p>
                <a:pPr>
                  <a:buClr>
                    <a:schemeClr val="bg1"/>
                  </a:buClr>
                </a:pPr>
                <a:r>
                  <a:rPr lang="it-IT" dirty="0" smtClean="0"/>
                  <a:t>...</a:t>
                </a:r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4473483"/>
            <a:ext cx="2477610" cy="22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7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Dynamic updates: challenges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All the participants should agree on </a:t>
            </a:r>
          </a:p>
          <a:p>
            <a:pPr lvl="1"/>
            <a:r>
              <a:rPr lang="it-IT" dirty="0" smtClean="0"/>
              <a:t>whether to update a scope or not</a:t>
            </a:r>
          </a:p>
          <a:p>
            <a:pPr lvl="1"/>
            <a:r>
              <a:rPr lang="it-IT" dirty="0" smtClean="0"/>
              <a:t>in case, which update to apply </a:t>
            </a:r>
          </a:p>
          <a:p>
            <a:r>
              <a:rPr lang="it-IT" dirty="0" smtClean="0"/>
              <a:t>All the participants need to retrieve (their part of) the update</a:t>
            </a:r>
          </a:p>
          <a:p>
            <a:pPr lvl="1"/>
            <a:r>
              <a:rPr lang="it-IT" dirty="0" smtClean="0"/>
              <a:t>Not easy, since updates may disappear</a:t>
            </a:r>
          </a:p>
          <a:p>
            <a:r>
              <a:rPr lang="it-IT" dirty="0" smtClean="0"/>
              <a:t>No participant should start executing a scope that needs to be updated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82046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Dynamic updates: our approach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For each scope a single participant coordinates its execution</a:t>
            </a:r>
          </a:p>
          <a:p>
            <a:pPr lvl="1"/>
            <a:r>
              <a:rPr lang="it-IT" dirty="0"/>
              <a:t>D</a:t>
            </a:r>
            <a:r>
              <a:rPr lang="it-IT" dirty="0" smtClean="0"/>
              <a:t>ecides whether to update it or not, and which update to apply</a:t>
            </a:r>
          </a:p>
          <a:p>
            <a:pPr lvl="1"/>
            <a:r>
              <a:rPr lang="it-IT" dirty="0"/>
              <a:t>G</a:t>
            </a:r>
            <a:r>
              <a:rPr lang="it-IT" dirty="0" smtClean="0"/>
              <a:t>ets the update, and sends to the other participants their part</a:t>
            </a:r>
          </a:p>
          <a:p>
            <a:r>
              <a:rPr lang="it-IT" dirty="0" smtClean="0"/>
              <a:t>The other participants wait for the decision before executing the </a:t>
            </a:r>
            <a:r>
              <a:rPr lang="it-IT" dirty="0" smtClean="0"/>
              <a:t>scope</a:t>
            </a:r>
          </a:p>
          <a:p>
            <a:r>
              <a:rPr lang="it-IT" dirty="0" smtClean="0"/>
              <a:t>We add scopes (and higher-order communications) to the target language, with the semantics above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73578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Compositionality issue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Applying an update at the choreographic level results in a new choreographic program, composed by</a:t>
            </a:r>
          </a:p>
          <a:p>
            <a:pPr lvl="1"/>
            <a:r>
              <a:rPr lang="it-IT" dirty="0" smtClean="0"/>
              <a:t>The unchanged part of the old choreographic program</a:t>
            </a:r>
          </a:p>
          <a:p>
            <a:pPr lvl="1"/>
            <a:r>
              <a:rPr lang="it-IT" dirty="0" smtClean="0"/>
              <a:t>The update</a:t>
            </a:r>
          </a:p>
          <a:p>
            <a:r>
              <a:rPr lang="it-IT" dirty="0" smtClean="0"/>
              <a:t>Even if the two parts are connected, the result may not be connected</a:t>
            </a:r>
          </a:p>
          <a:p>
            <a:r>
              <a:rPr lang="it-IT" dirty="0" smtClean="0"/>
              <a:t>Auxiliary communications are added to ensure connectedness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53" y="109183"/>
            <a:ext cx="1564600" cy="11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rgbClr val="A0A0A0"/>
                </a:solidFill>
              </a:rPr>
              <a:t>Choreographic programming</a:t>
            </a:r>
            <a:endParaRPr lang="it-IT" sz="2800" dirty="0">
              <a:solidFill>
                <a:srgbClr val="A0A0A0"/>
              </a:solidFill>
            </a:endParaRPr>
          </a:p>
          <a:p>
            <a:r>
              <a:rPr lang="it-IT" sz="2800" dirty="0" smtClean="0">
                <a:solidFill>
                  <a:srgbClr val="A0A0A0"/>
                </a:solidFill>
              </a:rPr>
              <a:t>Dynamic updates</a:t>
            </a:r>
            <a:endParaRPr lang="it-IT" sz="2800" dirty="0">
              <a:solidFill>
                <a:srgbClr val="A0A0A0"/>
              </a:solidFill>
            </a:endParaRPr>
          </a:p>
          <a:p>
            <a:r>
              <a:rPr lang="it-IT" sz="2800" dirty="0" smtClean="0"/>
              <a:t>Results</a:t>
            </a:r>
            <a:endParaRPr lang="it-IT" sz="2800" dirty="0"/>
          </a:p>
          <a:p>
            <a:r>
              <a:rPr lang="it-IT" sz="2800" dirty="0" smtClean="0">
                <a:solidFill>
                  <a:srgbClr val="A0A0A0"/>
                </a:solidFill>
              </a:rPr>
              <a:t>Conclusion</a:t>
            </a:r>
            <a:endParaRPr lang="it-IT" sz="2800" dirty="0">
              <a:solidFill>
                <a:srgbClr val="A0A0A0"/>
              </a:solidFill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9" y="2937456"/>
            <a:ext cx="5677374" cy="37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9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Results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 choreographic program and its projection behave the same</a:t>
            </a:r>
          </a:p>
          <a:p>
            <a:pPr lvl="1"/>
            <a:r>
              <a:rPr lang="it-IT" dirty="0" smtClean="0"/>
              <a:t>They have the same set of traces (up to auxiliary actions)</a:t>
            </a:r>
          </a:p>
          <a:p>
            <a:pPr lvl="1"/>
            <a:r>
              <a:rPr lang="it-IT" dirty="0" smtClean="0"/>
              <a:t>Under all possible, dynamically changing, sets of updates</a:t>
            </a:r>
          </a:p>
          <a:p>
            <a:r>
              <a:rPr lang="it-IT" dirty="0" smtClean="0"/>
              <a:t>The projected application is deadlock free and race free by construction</a:t>
            </a:r>
          </a:p>
          <a:p>
            <a:endParaRPr lang="it-IT" dirty="0" smtClean="0"/>
          </a:p>
          <a:p>
            <a:r>
              <a:rPr lang="it-IT" dirty="0" smtClean="0"/>
              <a:t>These results are strong given that we are considering an application which is </a:t>
            </a:r>
          </a:p>
          <a:p>
            <a:pPr lvl="1"/>
            <a:r>
              <a:rPr lang="it-IT" dirty="0" smtClean="0"/>
              <a:t>distributed </a:t>
            </a:r>
          </a:p>
          <a:p>
            <a:pPr lvl="1"/>
            <a:r>
              <a:rPr lang="it-IT" dirty="0" smtClean="0"/>
              <a:t>updatable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61889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Implementation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Our result is quite abstract, and can be instantiated in different ways</a:t>
            </a:r>
          </a:p>
          <a:p>
            <a:r>
              <a:rPr lang="it-IT" dirty="0" smtClean="0"/>
              <a:t>AIOCJ is one such way [SLE 2014]</a:t>
            </a:r>
          </a:p>
          <a:p>
            <a:r>
              <a:rPr lang="it-IT" dirty="0" smtClean="0"/>
              <a:t>A framework for safe rule-based adaptation of distributed applications</a:t>
            </a:r>
          </a:p>
          <a:p>
            <a:r>
              <a:rPr lang="it-IT" dirty="0" smtClean="0"/>
              <a:t>Updates are embedded into adaptation rules specifying when and where to apply them</a:t>
            </a:r>
          </a:p>
          <a:p>
            <a:r>
              <a:rPr lang="it-IT" dirty="0" smtClean="0"/>
              <a:t>Scopes include some more information driving the application of adaptation rules</a:t>
            </a:r>
          </a:p>
          <a:p>
            <a:r>
              <a:rPr lang="it-IT" dirty="0" smtClean="0"/>
              <a:t>Projection produces service-oriented code</a:t>
            </a:r>
          </a:p>
          <a:p>
            <a:r>
              <a:rPr lang="it-IT" dirty="0" smtClean="0">
                <a:hlinkClick r:id="rId3"/>
              </a:rPr>
              <a:t>http://www.cs.unibo.it/projects/jolie/aiocj.html</a:t>
            </a:r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52299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rgbClr val="A0A0A0"/>
                </a:solidFill>
              </a:rPr>
              <a:t>Choreographic programming</a:t>
            </a:r>
            <a:endParaRPr lang="it-IT" sz="2800" dirty="0">
              <a:solidFill>
                <a:srgbClr val="A0A0A0"/>
              </a:solidFill>
            </a:endParaRPr>
          </a:p>
          <a:p>
            <a:r>
              <a:rPr lang="it-IT" sz="2800" dirty="0" smtClean="0">
                <a:solidFill>
                  <a:srgbClr val="A0A0A0"/>
                </a:solidFill>
              </a:rPr>
              <a:t>Dynamic updates</a:t>
            </a:r>
            <a:endParaRPr lang="it-IT" sz="2800" dirty="0">
              <a:solidFill>
                <a:srgbClr val="A0A0A0"/>
              </a:solidFill>
            </a:endParaRPr>
          </a:p>
          <a:p>
            <a:r>
              <a:rPr lang="it-IT" sz="2800" dirty="0" smtClean="0">
                <a:solidFill>
                  <a:srgbClr val="A0A0A0"/>
                </a:solidFill>
              </a:rPr>
              <a:t>Results</a:t>
            </a:r>
            <a:endParaRPr lang="it-IT" sz="2800" dirty="0">
              <a:solidFill>
                <a:srgbClr val="A0A0A0"/>
              </a:solidFill>
            </a:endParaRPr>
          </a:p>
          <a:p>
            <a:r>
              <a:rPr lang="it-IT" sz="2800" dirty="0" smtClean="0"/>
              <a:t>Conclusion</a:t>
            </a: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9" y="2937456"/>
            <a:ext cx="5677374" cy="37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9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Map of the talk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Choreographic programming</a:t>
            </a:r>
            <a:endParaRPr lang="it-IT" sz="2800" dirty="0"/>
          </a:p>
          <a:p>
            <a:r>
              <a:rPr lang="it-IT" sz="2800" dirty="0" smtClean="0">
                <a:solidFill>
                  <a:srgbClr val="A0A0A0"/>
                </a:solidFill>
              </a:rPr>
              <a:t>Dynamic updates</a:t>
            </a:r>
            <a:endParaRPr lang="it-IT" sz="2800" dirty="0">
              <a:solidFill>
                <a:srgbClr val="A0A0A0"/>
              </a:solidFill>
            </a:endParaRPr>
          </a:p>
          <a:p>
            <a:r>
              <a:rPr lang="it-IT" sz="2800" dirty="0" smtClean="0">
                <a:solidFill>
                  <a:srgbClr val="A0A0A0"/>
                </a:solidFill>
              </a:rPr>
              <a:t>Results</a:t>
            </a:r>
            <a:endParaRPr lang="it-IT" sz="2800" dirty="0">
              <a:solidFill>
                <a:srgbClr val="A0A0A0"/>
              </a:solidFill>
            </a:endParaRPr>
          </a:p>
          <a:p>
            <a:r>
              <a:rPr lang="it-IT" sz="2800" dirty="0" smtClean="0">
                <a:solidFill>
                  <a:srgbClr val="A0A0A0"/>
                </a:solidFill>
              </a:rPr>
              <a:t>Conclusion</a:t>
            </a:r>
            <a:endParaRPr lang="it-IT" sz="2800" dirty="0">
              <a:solidFill>
                <a:srgbClr val="A0A0A0"/>
              </a:solidFill>
            </a:endParaRP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9" y="2937456"/>
            <a:ext cx="5677374" cy="37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4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Conclusion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A choreographic approach to dynamic updates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The derived distributed application follows the behavior defined by the choreographic program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We ensures deadlock freedom and race freedom in a challenging setting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We instantiated the theoretical framework to adaptable service-oriented applications</a:t>
            </a: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it-IT" dirty="0" smtClean="0"/>
          </a:p>
          <a:p>
            <a:pPr lvl="1" eaLnBrk="1" hangingPunct="1">
              <a:buFontTx/>
              <a:buNone/>
            </a:pPr>
            <a:endParaRPr lang="el-GR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l-GR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16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cs typeface="Times New Roman" pitchFamily="18" charset="0"/>
              </a:rPr>
              <a:t>F</a:t>
            </a:r>
            <a:r>
              <a:rPr lang="it-IT" dirty="0" smtClean="0">
                <a:cs typeface="Times New Roman" pitchFamily="18" charset="0"/>
              </a:rPr>
              <a:t>uture work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Extend the approach to asynchronous communication</a:t>
            </a:r>
          </a:p>
          <a:p>
            <a:pPr eaLnBrk="1" hangingPunct="1"/>
            <a:r>
              <a:rPr lang="it-IT" dirty="0">
                <a:cs typeface="Times New Roman" pitchFamily="18" charset="0"/>
              </a:rPr>
              <a:t>H</a:t>
            </a:r>
            <a:r>
              <a:rPr lang="it-IT" dirty="0" smtClean="0">
                <a:cs typeface="Times New Roman" pitchFamily="18" charset="0"/>
              </a:rPr>
              <a:t>ow to cope with multiple interleaved sessions? 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How to improve the performance?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Drop redundant auxiliary communications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Can we instantiate our approach on existing frameworks for adaptation?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E.g., dynamic aspect-oriented programming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To inject correctness guarentees</a:t>
            </a: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it-IT" dirty="0" smtClean="0"/>
          </a:p>
          <a:p>
            <a:pPr lvl="1" eaLnBrk="1" hangingPunct="1">
              <a:buFontTx/>
              <a:buNone/>
            </a:pPr>
            <a:endParaRPr lang="el-GR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l-GR" dirty="0" smtClean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70" y="88900"/>
            <a:ext cx="1691112" cy="11119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34" charset="0"/>
              </a:rPr>
              <a:t>End of talk</a:t>
            </a:r>
          </a:p>
        </p:txBody>
      </p:sp>
      <p:sp>
        <p:nvSpPr>
          <p:cNvPr id="1444867" name="WordArt 3"/>
          <p:cNvSpPr>
            <a:spLocks noChangeArrowheads="1" noChangeShapeType="1" noTextEdit="1"/>
          </p:cNvSpPr>
          <p:nvPr/>
        </p:nvSpPr>
        <p:spPr bwMode="auto">
          <a:xfrm>
            <a:off x="1193800" y="620713"/>
            <a:ext cx="5803900" cy="22145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Thanks!</a:t>
            </a:r>
          </a:p>
        </p:txBody>
      </p:sp>
      <p:sp>
        <p:nvSpPr>
          <p:cNvPr id="1444868" name="WordArt 4"/>
          <p:cNvSpPr>
            <a:spLocks noChangeArrowheads="1" noChangeShapeType="1" noTextEdit="1"/>
          </p:cNvSpPr>
          <p:nvPr/>
        </p:nvSpPr>
        <p:spPr bwMode="auto">
          <a:xfrm>
            <a:off x="366713" y="3333750"/>
            <a:ext cx="9043987" cy="323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060"/>
              </a:avLst>
            </a:prstTxWarp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Choreographic programming: aim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/>
              <a:t>D</a:t>
            </a:r>
            <a:r>
              <a:rPr lang="it-IT" dirty="0" smtClean="0"/>
              <a:t>istributed applications are normally programmed using send and receive primitives </a:t>
            </a:r>
            <a:endParaRPr lang="it-IT" dirty="0"/>
          </a:p>
          <a:p>
            <a:pPr lvl="1"/>
            <a:r>
              <a:rPr lang="it-IT" dirty="0"/>
              <a:t>D</a:t>
            </a:r>
            <a:r>
              <a:rPr lang="it-IT" dirty="0" smtClean="0"/>
              <a:t>ifficult and error-prone</a:t>
            </a:r>
          </a:p>
          <a:p>
            <a:pPr lvl="1"/>
            <a:r>
              <a:rPr lang="it-IT" dirty="0" smtClean="0"/>
              <a:t>Deadlocks, races, ...</a:t>
            </a:r>
          </a:p>
          <a:p>
            <a:r>
              <a:rPr lang="it-IT" dirty="0" smtClean="0"/>
              <a:t>Choreographic programming aims at solving these problems by raising the level of abstraction</a:t>
            </a:r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07691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Choreographic programming: basics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The basic building block is an interaction, i.e. a communication between two participants</a:t>
            </a:r>
          </a:p>
          <a:p>
            <a:pPr lvl="1"/>
            <a:r>
              <a:rPr lang="it-IT" dirty="0" smtClean="0"/>
              <a:t>Not a send or a receive</a:t>
            </a:r>
          </a:p>
          <a:p>
            <a:r>
              <a:rPr lang="it-IT" dirty="0" smtClean="0"/>
              <a:t>Interactions can be composed using standard constructs: sequences, conditionals, cycles,...</a:t>
            </a:r>
            <a:endParaRPr lang="el-GR" dirty="0" smtClean="0"/>
          </a:p>
          <a:p>
            <a:r>
              <a:rPr lang="it-IT" dirty="0" smtClean="0"/>
              <a:t>One choreographic program describes a whole distributed application</a:t>
            </a:r>
          </a:p>
          <a:p>
            <a:pPr lvl="1"/>
            <a:r>
              <a:rPr lang="it-IT" dirty="0" smtClean="0"/>
              <a:t>Not a single participant</a:t>
            </a:r>
          </a:p>
          <a:p>
            <a:endParaRPr lang="el-G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Choreographic syntax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 numCol="1"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Lucida Handwriting" pitchFamily="66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∷= 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@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      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>
                  <a:buClr>
                    <a:schemeClr val="bg1"/>
                  </a:buClr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  </m:t>
                    </m:r>
                    <m:r>
                      <m:rPr>
                        <m:nor/>
                      </m:rPr>
                      <a:rPr lang="en-US">
                        <a:latin typeface="Lucida Handwriting" pitchFamily="66" charset="0"/>
                      </a:rPr>
                      <m:t>I</m:t>
                    </m:r>
                    <m:r>
                      <m:rPr>
                        <m:nor/>
                      </m:rPr>
                      <a:rPr lang="en-US" b="0" i="0" smtClean="0">
                        <a:latin typeface="Lucida Handwriting" pitchFamily="66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Lucida Handwriting" pitchFamily="66" charset="0"/>
                          </a:rPr>
                          <m:t>I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:r>
                  <a:rPr lang="en-US" dirty="0" smtClean="0"/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Lucida Handwriting" pitchFamily="66" charset="0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Lucida Handwriting" pitchFamily="66" charset="0"/>
                          </a:rPr>
                          <m:t>I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if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@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Lucida Handwriting" pitchFamily="66" charset="0"/>
                          </a:rPr>
                          <m:t>I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else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Lucida Handwriting" pitchFamily="66" charset="0"/>
                          </a:rPr>
                          <m:t>I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while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@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Lucida Handwriting" pitchFamily="66" charset="0"/>
                          </a:rPr>
                          <m:t>I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For multiparty session types addicts</a:t>
                </a:r>
                <a:br>
                  <a:rPr lang="it-IT" dirty="0" smtClean="0"/>
                </a:br>
                <a:r>
                  <a:rPr lang="it-IT" dirty="0" smtClean="0"/>
                  <a:t>choreographic programs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it-IT" dirty="0" smtClean="0"/>
                  <a:t> global types + data </a:t>
                </a:r>
                <a:r>
                  <a:rPr lang="it-IT" dirty="0"/>
                  <a:t>+</a:t>
                </a:r>
                <a:r>
                  <a:rPr lang="it-IT" dirty="0" smtClean="0"/>
                  <a:t> conditions</a:t>
                </a:r>
              </a:p>
              <a:p>
                <a:pPr lvl="1"/>
                <a:endParaRPr lang="it-IT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 r="-677" b="-4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050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sample choreographic program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 numCol="1"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𝑝𝑟𝑜𝑑𝑁𝑎𝑚𝑒</m:t>
                    </m:r>
                    <m:r>
                      <a:rPr lang="en-US" b="0" i="1" smtClean="0">
                        <a:latin typeface="Cambria Math"/>
                      </a:rPr>
                      <m:t>@</m:t>
                    </m:r>
                    <m:r>
                      <a:rPr lang="en-US" b="0" i="1" smtClean="0">
                        <a:latin typeface="Cambria Math"/>
                      </a:rPr>
                      <m:t>𝑏𝑢𝑦𝑒𝑟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getInput</m:t>
                    </m:r>
                    <m:r>
                      <a:rPr lang="en-US" b="0" i="1" smtClean="0">
                        <a:latin typeface="Cambria Math"/>
                      </a:rPr>
                      <m:t>();</m:t>
                    </m:r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𝑝𝑟𝑖𝑐𝑒𝑅𝑒𝑞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𝑏𝑢𝑦𝑒𝑟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𝑝𝑟𝑜𝑑𝑁𝑎𝑚𝑒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  <a:ea typeface="Cambria Math"/>
                      </a:rPr>
                      <m:t>𝑠𝑒𝑙𝑙𝑒𝑟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  <a:ea typeface="Cambria Math"/>
                          </a:rPr>
                          <m:t>𝑝𝑁𝑎𝑚𝑒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dirty="0" smtClean="0"/>
                  <a:t>       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@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6069C"/>
                        </a:solidFill>
                        <a:latin typeface="Cambria Math"/>
                      </a:rPr>
                      <m:t>getPrice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6069C"/>
                            </a:solidFill>
                            <a:latin typeface="Cambria Math"/>
                          </a:rPr>
                          <m:t>𝑝𝑁𝑎𝑚𝑒</m:t>
                        </m:r>
                      </m:e>
                    </m:d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0" i="1" dirty="0" smtClean="0">
                  <a:solidFill>
                    <a:srgbClr val="06069C"/>
                  </a:solidFill>
                  <a:latin typeface="Cambria Math"/>
                  <a:ea typeface="Cambria Math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𝑜𝑓𝑓𝑒𝑟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rgbClr val="06069C"/>
                        </a:solidFill>
                        <a:latin typeface="Cambria Math"/>
                      </a:rPr>
                      <m:t>𝑠𝑒𝑙𝑙𝑒𝑟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𝑝𝑟𝑖𝑐𝑒</m:t>
                    </m:r>
                    <m:r>
                      <a:rPr lang="en-US" b="0" i="1" smtClean="0">
                        <a:solidFill>
                          <a:srgbClr val="06069C"/>
                        </a:solidFill>
                        <a:latin typeface="Cambria Math"/>
                      </a:rPr>
                      <m:t>)→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𝑏𝑢𝑦𝑒𝑟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;</m:t>
                    </m:r>
                  </m:oMath>
                </a14:m>
                <a:endParaRPr lang="it-IT" dirty="0" smtClean="0"/>
              </a:p>
              <a:p>
                <a:pPr>
                  <a:buClr>
                    <a:schemeClr val="bg1"/>
                  </a:buClr>
                </a:pPr>
                <a:r>
                  <a:rPr lang="it-IT" dirty="0" smtClean="0"/>
                  <a:t>...</a:t>
                </a:r>
              </a:p>
              <a:p>
                <a:pPr lvl="1"/>
                <a:endParaRPr lang="el-GR" dirty="0" smtClean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72" y="3343701"/>
            <a:ext cx="3464741" cy="30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79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</a:t>
            </a:r>
            <a:r>
              <a:rPr lang="it-IT" dirty="0" smtClean="0"/>
              <a:t>dvantages of choreographic programming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Clear view of the global behavior</a:t>
            </a:r>
          </a:p>
          <a:p>
            <a:r>
              <a:rPr lang="it-IT" dirty="0" smtClean="0"/>
              <a:t>No deadlocks and races since send and receive are paired into interactions</a:t>
            </a:r>
          </a:p>
        </p:txBody>
      </p:sp>
    </p:spTree>
    <p:extLst>
      <p:ext uri="{BB962C8B-B14F-4D97-AF65-F5344CB8AC3E}">
        <p14:creationId xmlns:p14="http://schemas.microsoft.com/office/powerpoint/2010/main" val="724744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to execute choreographic programs?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Most </a:t>
            </a:r>
            <a:r>
              <a:rPr lang="it-IT" dirty="0"/>
              <a:t>constructs involve many participants</a:t>
            </a:r>
          </a:p>
          <a:p>
            <a:r>
              <a:rPr lang="it-IT" dirty="0"/>
              <a:t>What each participant should do?</a:t>
            </a:r>
          </a:p>
          <a:p>
            <a:r>
              <a:rPr lang="en-US" dirty="0" smtClean="0"/>
              <a:t>We want to compile the choreographic program into a local code for each participant</a:t>
            </a:r>
            <a:endParaRPr lang="en-US" dirty="0"/>
          </a:p>
          <a:p>
            <a:r>
              <a:rPr lang="it-IT" dirty="0" smtClean="0"/>
              <a:t>We define a projection function to this end</a:t>
            </a:r>
          </a:p>
          <a:p>
            <a:r>
              <a:rPr lang="it-IT" dirty="0" smtClean="0"/>
              <a:t>When executed, the derived participants should interact as specified in the choreographic program </a:t>
            </a:r>
          </a:p>
          <a:p>
            <a:pPr lvl="1"/>
            <a:r>
              <a:rPr lang="it-IT" dirty="0" smtClean="0"/>
              <a:t>Correctness of the compilation</a:t>
            </a:r>
            <a:endParaRPr lang="it-IT" dirty="0"/>
          </a:p>
          <a:p>
            <a:pPr lvl="1"/>
            <a:r>
              <a:rPr lang="it-IT" dirty="0" smtClean="0"/>
              <a:t>No deadlocks and no races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92557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20463</TotalTime>
  <Words>1455</Words>
  <Application>Microsoft Office PowerPoint</Application>
  <PresentationFormat>Custom</PresentationFormat>
  <Paragraphs>270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Monotype Sorts</vt:lpstr>
      <vt:lpstr>Arial Black</vt:lpstr>
      <vt:lpstr>Times New Roman</vt:lpstr>
      <vt:lpstr>Verdana</vt:lpstr>
      <vt:lpstr>Lucida Handwriting</vt:lpstr>
      <vt:lpstr>Helvetica</vt:lpstr>
      <vt:lpstr>Times</vt:lpstr>
      <vt:lpstr>Cambria Math</vt:lpstr>
      <vt:lpstr>1_dan</vt:lpstr>
      <vt:lpstr>2_dan</vt:lpstr>
      <vt:lpstr>Dynamic Choreographies Safe Runtime Updates of Distributed Applications</vt:lpstr>
      <vt:lpstr>Map of the talk</vt:lpstr>
      <vt:lpstr>Map of the talk</vt:lpstr>
      <vt:lpstr>Choreographic programming: aim</vt:lpstr>
      <vt:lpstr>Choreographic programming: basics</vt:lpstr>
      <vt:lpstr>Choreographic syntax</vt:lpstr>
      <vt:lpstr>A sample choreographic program</vt:lpstr>
      <vt:lpstr>Advantages of choreographic programming</vt:lpstr>
      <vt:lpstr>How to execute choreographic programs?</vt:lpstr>
      <vt:lpstr>The target language</vt:lpstr>
      <vt:lpstr>Projection: basic idea</vt:lpstr>
      <vt:lpstr>Projection: problems and solutions</vt:lpstr>
      <vt:lpstr>Map of the talk</vt:lpstr>
      <vt:lpstr>Dynamic updates</vt:lpstr>
      <vt:lpstr>Our approach, syntactically</vt:lpstr>
      <vt:lpstr>Our approach, semantically</vt:lpstr>
      <vt:lpstr>Our approach, graphically</vt:lpstr>
      <vt:lpstr>Our approach, graphically</vt:lpstr>
      <vt:lpstr>Our approach, graphically</vt:lpstr>
      <vt:lpstr>A sample update</vt:lpstr>
      <vt:lpstr>Making the choreographic program updatable</vt:lpstr>
      <vt:lpstr>Making the choreographic program updatable</vt:lpstr>
      <vt:lpstr>Dynamic updates: challenges</vt:lpstr>
      <vt:lpstr>Dynamic updates: our approach</vt:lpstr>
      <vt:lpstr>Compositionality issue</vt:lpstr>
      <vt:lpstr>Map of the talk</vt:lpstr>
      <vt:lpstr>Results</vt:lpstr>
      <vt:lpstr>Implementation</vt:lpstr>
      <vt:lpstr>Map of the talk</vt:lpstr>
      <vt:lpstr>Conclusion</vt:lpstr>
      <vt:lpstr>Future work</vt:lpstr>
      <vt:lpstr>End of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572</cp:revision>
  <cp:lastPrinted>2002-05-03T10:05:46Z</cp:lastPrinted>
  <dcterms:created xsi:type="dcterms:W3CDTF">1999-02-22T11:07:13Z</dcterms:created>
  <dcterms:modified xsi:type="dcterms:W3CDTF">2015-06-03T03:28:39Z</dcterms:modified>
</cp:coreProperties>
</file>