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37"/>
  </p:notesMasterIdLst>
  <p:handoutMasterIdLst>
    <p:handoutMasterId r:id="rId38"/>
  </p:handoutMasterIdLst>
  <p:sldIdLst>
    <p:sldId id="256" r:id="rId3"/>
    <p:sldId id="434" r:id="rId4"/>
    <p:sldId id="489" r:id="rId5"/>
    <p:sldId id="421" r:id="rId6"/>
    <p:sldId id="435" r:id="rId7"/>
    <p:sldId id="436" r:id="rId8"/>
    <p:sldId id="422" r:id="rId9"/>
    <p:sldId id="423" r:id="rId10"/>
    <p:sldId id="480" r:id="rId11"/>
    <p:sldId id="425" r:id="rId12"/>
    <p:sldId id="483" r:id="rId13"/>
    <p:sldId id="427" r:id="rId14"/>
    <p:sldId id="428" r:id="rId15"/>
    <p:sldId id="466" r:id="rId16"/>
    <p:sldId id="455" r:id="rId17"/>
    <p:sldId id="484" r:id="rId18"/>
    <p:sldId id="485" r:id="rId19"/>
    <p:sldId id="486" r:id="rId20"/>
    <p:sldId id="487" r:id="rId21"/>
    <p:sldId id="488" r:id="rId22"/>
    <p:sldId id="471" r:id="rId23"/>
    <p:sldId id="472" r:id="rId24"/>
    <p:sldId id="481" r:id="rId25"/>
    <p:sldId id="473" r:id="rId26"/>
    <p:sldId id="474" r:id="rId27"/>
    <p:sldId id="476" r:id="rId28"/>
    <p:sldId id="475" r:id="rId29"/>
    <p:sldId id="477" r:id="rId30"/>
    <p:sldId id="478" r:id="rId31"/>
    <p:sldId id="470" r:id="rId32"/>
    <p:sldId id="482" r:id="rId33"/>
    <p:sldId id="479" r:id="rId34"/>
    <p:sldId id="445" r:id="rId35"/>
    <p:sldId id="451" r:id="rId36"/>
  </p:sldIdLst>
  <p:sldSz cx="9902825" cy="6858000"/>
  <p:notesSz cx="6858000" cy="9906000"/>
  <p:embeddedFontLst>
    <p:embeddedFont>
      <p:font typeface="Impact" pitchFamily="34" charset="0"/>
      <p:regular r:id="rId39"/>
    </p:embeddedFont>
    <p:embeddedFont>
      <p:font typeface="Helvetica" pitchFamily="34" charset="0"/>
      <p:regular r:id="rId40"/>
      <p:bold r:id="rId41"/>
      <p:italic r:id="rId42"/>
      <p:boldItalic r:id="rId43"/>
    </p:embeddedFont>
    <p:embeddedFont>
      <p:font typeface="Times" pitchFamily="18" charset="0"/>
      <p:regular r:id="rId44"/>
      <p:bold r:id="rId45"/>
      <p:italic r:id="rId46"/>
      <p:boldItalic r:id="rId47"/>
    </p:embeddedFont>
    <p:embeddedFont>
      <p:font typeface="Cambria Math" pitchFamily="18" charset="0"/>
      <p:regular r:id="rId48"/>
    </p:embeddedFont>
    <p:embeddedFont>
      <p:font typeface="Verdana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69C"/>
    <a:srgbClr val="36E400"/>
    <a:srgbClr val="A0A0A0"/>
    <a:srgbClr val="808080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581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D7F3A5-E257-4AFD-9ECA-5389690756DC}" type="slidenum">
              <a:rPr lang="en-US" sz="90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51677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A509CFE-66A1-4E46-956D-6F7FA59729EA}" type="datetime2">
              <a:rPr lang="en-US"/>
              <a:pPr/>
              <a:t>Tuesday, June 04, 2013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358D2BC-1572-4B2D-9E25-D7DAF6ED3D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it-IT">
                <a:cs typeface="Times New Roman" pitchFamily="18" charset="0"/>
              </a:rPr>
              <a:t>\co{t}|t[\co{a}.0,Q] \rightarrow \langle Q \rangle</a:t>
            </a:r>
          </a:p>
          <a:p>
            <a:pPr lvl="1"/>
            <a:r>
              <a:rPr lang="it-IT">
                <a:cs typeface="Times New Roman" pitchFamily="18" charset="0"/>
              </a:rPr>
              <a:t>\co{a}\tup{b}|t[a(x).\co{x}.0,Q] \rightarrow 0|t[\co{b}.0,Q]</a:t>
            </a:r>
          </a:p>
          <a:p>
            <a:pPr lvl="1"/>
            <a:r>
              <a:rPr lang="it-IT">
                <a:cs typeface="Times New Roman" pitchFamily="18" charset="0"/>
              </a:rPr>
              <a:t>t[\co{t}.0|\co{a}.0,Q] \rightarrow \langle Q \rangle</a:t>
            </a:r>
          </a:p>
          <a:p>
            <a:pPr lvl="1"/>
            <a:r>
              <a:rPr lang="it-IT">
                <a:cs typeface="Times New Roman" pitchFamily="18" charset="0"/>
              </a:rPr>
              <a:t>t[\co{t}.0|\langle\co{a}.0\rangle,Q] \rightarrow \langle\co{a}.0\rangle|\langle Q \rangle</a:t>
            </a:r>
            <a:endParaRPr lang="es-ES_tradnl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it-IT">
                <a:cs typeface="Times New Roman" pitchFamily="18" charset="0"/>
              </a:rPr>
              <a:t>t[</a:t>
            </a:r>
            <a:r>
              <a:rPr lang="it-IT"/>
              <a:t>\instc{ \lam{X} .P|X}. </a:t>
            </a:r>
            <a:r>
              <a:rPr lang="it-IT">
                <a:cs typeface="Times New Roman" pitchFamily="18" charset="0"/>
              </a:rPr>
              <a:t>\co{a}.0,Q] \rightarrow t[\co{a}.0,P|Q]</a:t>
            </a:r>
          </a:p>
          <a:p>
            <a:pPr lvl="1"/>
            <a:r>
              <a:rPr lang="it-IT">
                <a:cs typeface="Times New Roman" pitchFamily="18" charset="0"/>
              </a:rPr>
              <a:t>t[</a:t>
            </a:r>
            <a:r>
              <a:rPr lang="it-IT"/>
              <a:t>\instc{ \lam{X}. </a:t>
            </a:r>
            <a:r>
              <a:rPr lang="it-IT">
                <a:cs typeface="Times New Roman" pitchFamily="18" charset="0"/>
              </a:rPr>
              <a:t>\co{b}</a:t>
            </a:r>
            <a:r>
              <a:rPr lang="it-IT"/>
              <a:t>.X}. </a:t>
            </a:r>
            <a:r>
              <a:rPr lang="it-IT">
                <a:cs typeface="Times New Roman" pitchFamily="18" charset="0"/>
              </a:rPr>
              <a:t>\co{a}.0,Q] \rightarrow t[\co{a}.0, \co{b}.Q]</a:t>
            </a:r>
          </a:p>
          <a:p>
            <a:pPr lvl="1"/>
            <a:r>
              <a:rPr lang="it-IT">
                <a:cs typeface="Times New Roman" pitchFamily="18" charset="0"/>
              </a:rPr>
              <a:t>t[</a:t>
            </a:r>
            <a:r>
              <a:rPr lang="it-IT"/>
              <a:t>\instc{ \lam{X}. </a:t>
            </a:r>
            <a:r>
              <a:rPr lang="it-IT">
                <a:cs typeface="Times New Roman" pitchFamily="18" charset="0"/>
              </a:rPr>
              <a:t>0</a:t>
            </a:r>
            <a:r>
              <a:rPr lang="it-IT"/>
              <a:t>}. </a:t>
            </a:r>
            <a:r>
              <a:rPr lang="it-IT">
                <a:cs typeface="Times New Roman" pitchFamily="18" charset="0"/>
              </a:rPr>
              <a:t>\co{a}.0,Q] \rightarrow t[\co{a}.0, 0]</a:t>
            </a:r>
          </a:p>
          <a:p>
            <a:pPr lvl="1"/>
            <a:endParaRPr lang="es-ES_tradnl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18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8291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804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8164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772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956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820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9943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03504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149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886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211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619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0914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4640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567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2750" y="1208088"/>
            <a:ext cx="8996363" cy="525621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182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627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044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28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0133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444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8244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1538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1508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320925" y="2168570"/>
            <a:ext cx="51879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 dirty="0">
                <a:latin typeface="Helvetica" pitchFamily="34" charset="0"/>
              </a:rPr>
              <a:t>Ivan </a:t>
            </a:r>
            <a:r>
              <a:rPr lang="en-US" sz="2400" b="0" dirty="0" err="1">
                <a:latin typeface="Helvetica" pitchFamily="34" charset="0"/>
              </a:rPr>
              <a:t>Lanese</a:t>
            </a:r>
            <a:endParaRPr lang="en-US" sz="2400" b="0" noProof="1"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latin typeface="Helvetica" pitchFamily="34" charset="0"/>
              </a:rPr>
              <a:t>Computer Science Department</a:t>
            </a:r>
            <a:endParaRPr lang="it-IT" sz="2400" b="0" noProof="1"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latin typeface="Helvetica" pitchFamily="34" charset="0"/>
              </a:rPr>
              <a:t>Univers</a:t>
            </a:r>
            <a:r>
              <a:rPr lang="it-IT" sz="2400" b="0" dirty="0"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latin typeface="Helvetica" pitchFamily="34" charset="0"/>
              </a:rPr>
              <a:t>Italy</a:t>
            </a:r>
            <a:endParaRPr lang="it-IT" sz="2400" b="0" noProof="1"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0" y="1242042"/>
            <a:ext cx="9902825" cy="709613"/>
          </a:xfrm>
          <a:noFill/>
          <a:ln/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cs typeface="Times New Roman" pitchFamily="18" charset="0"/>
              </a:rPr>
              <a:t>Decidability Results for Dynamic Installation</a:t>
            </a:r>
            <a:r>
              <a:rPr lang="it-IT" sz="32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it-IT" sz="32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it-IT" sz="3200" dirty="0" smtClean="0">
                <a:solidFill>
                  <a:srgbClr val="FF0000"/>
                </a:solidFill>
                <a:cs typeface="Times New Roman" pitchFamily="18" charset="0"/>
              </a:rPr>
              <a:t>of </a:t>
            </a:r>
            <a:r>
              <a:rPr lang="it-IT" sz="3200" dirty="0">
                <a:solidFill>
                  <a:srgbClr val="FF0000"/>
                </a:solidFill>
                <a:cs typeface="Times New Roman" pitchFamily="18" charset="0"/>
              </a:rPr>
              <a:t>Compensation </a:t>
            </a:r>
            <a:r>
              <a:rPr lang="it-IT" sz="3200" dirty="0" smtClean="0">
                <a:solidFill>
                  <a:srgbClr val="FF0000"/>
                </a:solidFill>
                <a:cs typeface="Times New Roman" pitchFamily="18" charset="0"/>
              </a:rPr>
              <a:t>Handlers</a:t>
            </a:r>
            <a:endParaRPr lang="el-GR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1908175" y="4224495"/>
            <a:ext cx="62150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Joint work with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Gianluigi Zavattaro</a:t>
            </a:r>
            <a:endParaRPr lang="it-IT" sz="2400" b="0" dirty="0">
              <a:solidFill>
                <a:srgbClr val="FFFF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Static </a:t>
            </a:r>
            <a:r>
              <a:rPr lang="it-IT" dirty="0" smtClean="0">
                <a:cs typeface="Times New Roman" pitchFamily="18" charset="0"/>
              </a:rPr>
              <a:t>compensations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/>
              <a:t>The </a:t>
            </a:r>
            <a:r>
              <a:rPr lang="it-IT" sz="2800" dirty="0" smtClean="0"/>
              <a:t>compensation </a:t>
            </a:r>
            <a:r>
              <a:rPr lang="it-IT" sz="2800" dirty="0"/>
              <a:t>code is fixed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cs typeface="Times New Roman" pitchFamily="18" charset="0"/>
              </a:rPr>
              <a:t>Java try P catch e Q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>
                <a:cs typeface="Times New Roman" pitchFamily="18" charset="0"/>
              </a:rPr>
              <a:t>Q </a:t>
            </a:r>
            <a:r>
              <a:rPr lang="it-IT" sz="2400" dirty="0">
                <a:cs typeface="Times New Roman" pitchFamily="18" charset="0"/>
              </a:rPr>
              <a:t>is </a:t>
            </a:r>
            <a:r>
              <a:rPr lang="it-IT" sz="2400" dirty="0" smtClean="0">
                <a:cs typeface="Times New Roman" pitchFamily="18" charset="0"/>
              </a:rPr>
              <a:t>the compensation for the already executed part of P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>
                <a:cs typeface="Times New Roman" pitchFamily="18" charset="0"/>
              </a:rPr>
              <a:t>Q does not depend on when P has been interrupted</a:t>
            </a:r>
            <a:endParaRPr lang="it-IT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800" dirty="0" smtClean="0">
                <a:cs typeface="Times New Roman" pitchFamily="18" charset="0"/>
              </a:rPr>
              <a:t>First approach that has been proposed</a:t>
            </a:r>
          </a:p>
          <a:p>
            <a:pPr>
              <a:lnSpc>
                <a:spcPct val="90000"/>
              </a:lnSpc>
            </a:pPr>
            <a:r>
              <a:rPr lang="it-IT" sz="2800" dirty="0" smtClean="0">
                <a:cs typeface="Times New Roman" pitchFamily="18" charset="0"/>
              </a:rPr>
              <a:t>Still the most used in practice (WS-BPEL)</a:t>
            </a:r>
            <a:endParaRPr lang="it-IT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800" dirty="0" smtClean="0">
                <a:cs typeface="Times New Roman" pitchFamily="18" charset="0"/>
              </a:rPr>
              <a:t>Not flexible enough</a:t>
            </a:r>
            <a:endParaRPr lang="it-IT" sz="20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1276932" name="Picture 4" descr="026-cat-sleeping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73025"/>
            <a:ext cx="1843087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Dynamic </a:t>
            </a:r>
            <a:r>
              <a:rPr lang="it-IT" dirty="0" smtClean="0">
                <a:cs typeface="Times New Roman" pitchFamily="18" charset="0"/>
              </a:rPr>
              <a:t>compensations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/>
              <a:t>The </a:t>
            </a:r>
            <a:r>
              <a:rPr lang="it-IT" sz="2800" dirty="0" smtClean="0"/>
              <a:t>compensation can </a:t>
            </a:r>
            <a:r>
              <a:rPr lang="it-IT" sz="2800" dirty="0"/>
              <a:t>be updated during the </a:t>
            </a:r>
            <a:r>
              <a:rPr lang="it-IT" sz="2800" dirty="0" smtClean="0"/>
              <a:t>computation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/>
              <a:t>To take into account the changes in what has been done</a:t>
            </a:r>
            <a:endParaRPr lang="it-IT" sz="2400" dirty="0"/>
          </a:p>
          <a:p>
            <a:pPr>
              <a:lnSpc>
                <a:spcPct val="90000"/>
              </a:lnSpc>
            </a:pPr>
            <a:r>
              <a:rPr lang="it-IT" sz="2800" dirty="0" smtClean="0"/>
              <a:t>A primitive to define a new compensation is needed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/>
              <a:t>The new compensation may possibly extend the old one</a:t>
            </a:r>
            <a:endParaRPr lang="it-IT" sz="2800" dirty="0" smtClean="0"/>
          </a:p>
          <a:p>
            <a:pPr lvl="1">
              <a:lnSpc>
                <a:spcPct val="90000"/>
              </a:lnSpc>
            </a:pPr>
            <a:endParaRPr lang="it-IT" sz="24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l-GR" sz="24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1278980" name="Picture 4" descr="cric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09550"/>
            <a:ext cx="1616075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58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10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</p:spPr>
            <p:txBody>
              <a:bodyPr/>
              <a:lstStyle/>
              <a:p>
                <a:pPr>
                  <a:buFont typeface="Monotype Sorts" pitchFamily="2" charset="2"/>
                  <a:buNone/>
                </a:pPr>
                <a14:m>
                  <m:oMath xmlns:m="http://schemas.openxmlformats.org/officeDocument/2006/math">
                    <m:r>
                      <a:rPr lang="it-IT" sz="28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it-IT" sz="2800" i="1" dirty="0" smtClean="0">
                        <a:latin typeface="Cambria Math"/>
                        <a:cs typeface="Times New Roman" pitchFamily="18" charset="0"/>
                      </a:rPr>
                      <m:t> ∷=</m:t>
                    </m:r>
                  </m:oMath>
                </a14:m>
                <a:r>
                  <a:rPr lang="it-IT" sz="2800" dirty="0" smtClean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it-IT" sz="2800" dirty="0" smtClean="0">
                    <a:cs typeface="Times New Roman" pitchFamily="18" charset="0"/>
                  </a:rPr>
                  <a:t>       		inaction</a:t>
                </a:r>
                <a:r>
                  <a:rPr lang="it-IT" sz="2800" dirty="0">
                    <a:cs typeface="Times New Roman" pitchFamily="18" charset="0"/>
                  </a:rPr>
                  <a:t/>
                </a:r>
                <a:br>
                  <a:rPr lang="it-IT" sz="2800" dirty="0">
                    <a:cs typeface="Times New Roman" pitchFamily="18" charset="0"/>
                  </a:rPr>
                </a:br>
                <a:r>
                  <a:rPr lang="it-IT" sz="2800" dirty="0"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it-IT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it-IT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it-IT" sz="2800" dirty="0" smtClean="0">
                    <a:cs typeface="Times New Roman" pitchFamily="18" charset="0"/>
                  </a:rPr>
                  <a:t>     	guarded </a:t>
                </a:r>
                <a:r>
                  <a:rPr lang="it-IT" sz="2800" dirty="0">
                    <a:cs typeface="Times New Roman" pitchFamily="18" charset="0"/>
                  </a:rPr>
                  <a:t>choice</a:t>
                </a:r>
              </a:p>
              <a:p>
                <a:pPr>
                  <a:buFont typeface="Monotype Sorts" pitchFamily="2" charset="2"/>
                  <a:buNone/>
                </a:pPr>
                <a:r>
                  <a:rPr lang="it-IT" sz="2800" dirty="0"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!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it-IT" sz="2800" dirty="0" smtClean="0">
                    <a:cs typeface="Times New Roman" pitchFamily="18" charset="0"/>
                  </a:rPr>
                  <a:t>         		guarded </a:t>
                </a:r>
                <a:r>
                  <a:rPr lang="it-IT" sz="2800" dirty="0">
                    <a:cs typeface="Times New Roman" pitchFamily="18" charset="0"/>
                  </a:rPr>
                  <a:t>replication	          </a:t>
                </a:r>
              </a:p>
              <a:p>
                <a:pPr>
                  <a:buFont typeface="Monotype Sorts" pitchFamily="2" charset="2"/>
                  <a:buNone/>
                </a:pPr>
                <a:r>
                  <a:rPr lang="it-IT" sz="2800" dirty="0"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r>
                  <a:rPr lang="it-IT" sz="2800" dirty="0" smtClean="0">
                    <a:cs typeface="Times New Roman" pitchFamily="18" charset="0"/>
                  </a:rPr>
                  <a:t>          		parallel composition</a:t>
                </a:r>
                <a:endParaRPr lang="it-IT" sz="2800" dirty="0">
                  <a:cs typeface="Times New Roman" pitchFamily="18" charset="0"/>
                </a:endParaRPr>
              </a:p>
              <a:p>
                <a:pPr>
                  <a:buFont typeface="Monotype Sorts" pitchFamily="2" charset="2"/>
                  <a:buNone/>
                </a:pPr>
                <a:r>
                  <a:rPr lang="it-IT" sz="2800" dirty="0" smtClean="0">
                    <a:solidFill>
                      <a:srgbClr val="36E400"/>
                    </a:solidFill>
                    <a:cs typeface="Times New Roman" pitchFamily="18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6E400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36E400"/>
                        </a:solidFill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36E40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36E40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6E400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36E400"/>
                        </a:solidFill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it-IT" sz="2800" dirty="0" smtClean="0">
                    <a:solidFill>
                      <a:srgbClr val="36E400"/>
                    </a:solidFill>
                    <a:cs typeface="Times New Roman" pitchFamily="18" charset="0"/>
                  </a:rPr>
                  <a:t>       	transaction</a:t>
                </a:r>
                <a:endParaRPr lang="it-IT" sz="2800" dirty="0">
                  <a:solidFill>
                    <a:srgbClr val="36E400"/>
                  </a:solidFill>
                  <a:cs typeface="Times New Roman" pitchFamily="18" charset="0"/>
                </a:endParaRPr>
              </a:p>
              <a:p>
                <a:pPr>
                  <a:buFont typeface="Monotype Sorts" pitchFamily="2" charset="2"/>
                  <a:buNone/>
                </a:pPr>
                <a:r>
                  <a:rPr lang="it-IT" sz="2800" dirty="0">
                    <a:solidFill>
                      <a:srgbClr val="36E400"/>
                    </a:solidFill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2800" i="1" smtClean="0">
                            <a:solidFill>
                              <a:srgbClr val="36E4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6E400"/>
                            </a:solidFill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it-IT" sz="2800" dirty="0" smtClean="0">
                    <a:solidFill>
                      <a:srgbClr val="36E400"/>
                    </a:solidFill>
                    <a:cs typeface="Times New Roman" pitchFamily="18" charset="0"/>
                  </a:rPr>
                  <a:t>           		protected </a:t>
                </a:r>
                <a:r>
                  <a:rPr lang="it-IT" sz="2800" dirty="0">
                    <a:solidFill>
                      <a:srgbClr val="36E400"/>
                    </a:solidFill>
                    <a:cs typeface="Times New Roman" pitchFamily="18" charset="0"/>
                  </a:rPr>
                  <a:t>block</a:t>
                </a:r>
                <a:br>
                  <a:rPr lang="it-IT" sz="2800" dirty="0">
                    <a:solidFill>
                      <a:srgbClr val="36E400"/>
                    </a:solidFill>
                    <a:cs typeface="Times New Roman" pitchFamily="18" charset="0"/>
                  </a:rPr>
                </a:br>
                <a:r>
                  <a:rPr lang="it-IT" sz="2800" dirty="0" smtClean="0">
                    <a:solidFill>
                      <a:srgbClr val="36E400"/>
                    </a:solidFill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𝑖𝑛𝑠𝑡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it-IT" sz="2800" dirty="0">
                    <a:solidFill>
                      <a:srgbClr val="FF0000"/>
                    </a:solidFill>
                    <a:cs typeface="Times New Roman" pitchFamily="18" charset="0"/>
                  </a:rPr>
                  <a:t>	compensation </a:t>
                </a:r>
                <a:r>
                  <a:rPr lang="it-IT" sz="2800" dirty="0" smtClean="0">
                    <a:solidFill>
                      <a:srgbClr val="FF0000"/>
                    </a:solidFill>
                    <a:cs typeface="Times New Roman" pitchFamily="18" charset="0"/>
                  </a:rPr>
                  <a:t>update</a:t>
                </a:r>
                <a:endParaRPr lang="it-IT" sz="2800" dirty="0" smtClean="0">
                  <a:cs typeface="Times New Roman" pitchFamily="18" charset="0"/>
                </a:endParaRPr>
              </a:p>
              <a:p>
                <a:pPr>
                  <a:buFont typeface="Monotype Sorts" pitchFamily="2" charset="2"/>
                  <a:buNone/>
                </a:pPr>
                <a:r>
                  <a:rPr lang="it-IT" sz="2800" dirty="0" smtClean="0"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it-IT" sz="2800" dirty="0" smtClean="0">
                    <a:solidFill>
                      <a:srgbClr val="FF0000"/>
                    </a:solidFill>
                    <a:cs typeface="Times New Roman" pitchFamily="18" charset="0"/>
                  </a:rPr>
                  <a:t>               		process </a:t>
                </a:r>
                <a:r>
                  <a:rPr lang="it-IT" sz="2800" dirty="0">
                    <a:solidFill>
                      <a:srgbClr val="FF0000"/>
                    </a:solidFill>
                    <a:cs typeface="Times New Roman" pitchFamily="18" charset="0"/>
                  </a:rPr>
                  <a:t>variable</a:t>
                </a:r>
              </a:p>
              <a:p>
                <a:pPr>
                  <a:buFont typeface="Monotype Sorts" pitchFamily="2" charset="2"/>
                  <a:buNone/>
                </a:pPr>
                <a:r>
                  <a:rPr lang="it-IT" sz="2800" dirty="0" smtClean="0">
                    <a:solidFill>
                      <a:srgbClr val="FF0000"/>
                    </a:solidFill>
                    <a:cs typeface="Times New Roman" pitchFamily="18" charset="0"/>
                  </a:rPr>
                  <a:t/>
                </a:r>
                <a:br>
                  <a:rPr lang="it-IT" sz="2800" dirty="0" smtClean="0">
                    <a:solidFill>
                      <a:srgbClr val="FF0000"/>
                    </a:solidFill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∷=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   |  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⟨"/>
                          <m:endChr m:val="⟩"/>
                          <m:ctrlPr>
                            <a:rPr lang="it-IT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r>
                  <a:rPr lang="en-US" sz="2800" b="0" dirty="0" smtClean="0">
                    <a:ea typeface="Cambria Math"/>
                    <a:cs typeface="Times New Roman" pitchFamily="18" charset="0"/>
                  </a:rPr>
                  <a:t/>
                </a:r>
                <a:br>
                  <a:rPr lang="en-US" sz="2800" b="0" dirty="0" smtClean="0">
                    <a:ea typeface="Cambria Math"/>
                    <a:cs typeface="Times New Roman" pitchFamily="18" charset="0"/>
                  </a:rPr>
                </a:br>
                <a:endParaRPr lang="it-IT" sz="2800" dirty="0">
                  <a:cs typeface="Times New Roman" pitchFamily="18" charset="0"/>
                </a:endParaRPr>
              </a:p>
              <a:p>
                <a:pPr lvl="1"/>
                <a:endParaRPr lang="it-IT" sz="2400" dirty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pPr lvl="1"/>
                <a:endParaRPr lang="el-GR" sz="2400" dirty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pPr lvl="1">
                  <a:buFontTx/>
                  <a:buNone/>
                </a:pPr>
                <a:endParaRPr lang="el-GR" sz="2400" dirty="0"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28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Syntax of the calculus</a:t>
            </a:r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87417" name="Rectangle 249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noFill/>
              <a:ln/>
            </p:spPr>
            <p:txBody>
              <a:bodyPr/>
              <a:lstStyle/>
              <a:p>
                <a:r>
                  <a:rPr lang="it-IT" sz="2800" dirty="0" smtClean="0"/>
                  <a:t>Transactions can compute</a:t>
                </a:r>
                <a:br>
                  <a:rPr lang="it-IT" sz="2800" dirty="0" smtClean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→0|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</m:oMath>
                </a14:m>
                <a:endParaRPr lang="it-IT" sz="2800" dirty="0"/>
              </a:p>
              <a:p>
                <a:r>
                  <a:rPr lang="it-IT" sz="2800" dirty="0"/>
                  <a:t>Transactions can be </a:t>
                </a:r>
                <a:r>
                  <a:rPr lang="it-IT" sz="2800" dirty="0" smtClean="0"/>
                  <a:t>aborted</a:t>
                </a:r>
                <a:r>
                  <a:rPr lang="it-IT" sz="2800" dirty="0" smtClean="0"/>
                  <a:t/>
                </a:r>
                <a:br>
                  <a:rPr lang="it-IT" sz="2800" dirty="0" smtClean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</m:oMath>
                </a14:m>
                <a:endParaRPr lang="it-IT" sz="2800" dirty="0"/>
              </a:p>
              <a:p>
                <a:r>
                  <a:rPr lang="it-IT" sz="2800" dirty="0"/>
                  <a:t>Transactions can commit </a:t>
                </a:r>
                <a:r>
                  <a:rPr lang="it-IT" sz="2800" dirty="0" smtClean="0"/>
                  <a:t>suicide</a:t>
                </a:r>
                <a:br>
                  <a:rPr lang="it-IT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.0|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</m:oMath>
                </a14:m>
                <a:endParaRPr lang="it-IT" sz="2800" dirty="0"/>
              </a:p>
              <a:p>
                <a:r>
                  <a:rPr lang="it-IT" sz="2800" dirty="0"/>
                  <a:t>Protected code is </a:t>
                </a:r>
                <a:r>
                  <a:rPr lang="it-IT" sz="2800" dirty="0" smtClean="0"/>
                  <a:t>protected</a:t>
                </a:r>
                <a:br>
                  <a:rPr lang="it-IT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.0|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.0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|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</m:oMath>
                </a14:m>
                <a:endParaRPr lang="el-GR" sz="2800" dirty="0"/>
              </a:p>
              <a:p>
                <a:pPr lvl="1"/>
                <a:endParaRPr lang="it-IT" sz="2400" dirty="0"/>
              </a:p>
              <a:p>
                <a:pPr lvl="1"/>
                <a:endParaRPr lang="el-GR" sz="2400" dirty="0"/>
              </a:p>
              <a:p>
                <a:pPr lvl="1"/>
                <a:endParaRPr lang="el-GR" sz="2400" dirty="0"/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1287417" name="Rectangle 24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l="-710" t="-1160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Simple </a:t>
            </a:r>
            <a:r>
              <a:rPr lang="it-IT" dirty="0" smtClean="0">
                <a:cs typeface="Times New Roman" pitchFamily="18" charset="0"/>
              </a:rPr>
              <a:t>examples</a:t>
            </a:r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85474" name="Rectangle 2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noFill/>
              <a:ln/>
            </p:spPr>
            <p:txBody>
              <a:bodyPr/>
              <a:lstStyle/>
              <a:p>
                <a:r>
                  <a:rPr lang="it-IT" sz="2800" dirty="0" smtClean="0"/>
                  <a:t>Parallel update</a:t>
                </a:r>
                <a:br>
                  <a:rPr lang="it-IT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𝑖𝑛𝑠𝑡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</m:oMath>
                </a14:m>
                <a:endParaRPr lang="it-IT" sz="2800" dirty="0"/>
              </a:p>
              <a:p>
                <a:r>
                  <a:rPr lang="it-IT" sz="2800" dirty="0" smtClean="0"/>
                  <a:t>Nested </a:t>
                </a:r>
                <a:r>
                  <a:rPr lang="it-IT" sz="2800"/>
                  <a:t>update </a:t>
                </a:r>
                <a:r>
                  <a:rPr lang="it-IT" sz="2800" smtClean="0"/>
                  <a:t>(reverse order)</a:t>
                </a:r>
                <a:r>
                  <a:rPr lang="it-IT" sz="2800" dirty="0" smtClean="0"/>
                  <a:t/>
                </a:r>
                <a:br>
                  <a:rPr lang="it-IT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𝑖𝑛𝑠𝑡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</m:oMath>
                </a14:m>
                <a:endParaRPr lang="it-IT" sz="2800" dirty="0"/>
              </a:p>
              <a:p>
                <a:r>
                  <a:rPr lang="it-IT" sz="2800" dirty="0" smtClean="0"/>
                  <a:t>Replacing update</a:t>
                </a:r>
                <a:br>
                  <a:rPr lang="it-IT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𝑖𝑛𝑠𝑡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.0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.0,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.0,0</m:t>
                        </m:r>
                      </m:e>
                    </m:d>
                  </m:oMath>
                </a14:m>
                <a:endParaRPr lang="it-IT" sz="2800" dirty="0"/>
              </a:p>
              <a:p>
                <a:endParaRPr lang="el-GR" sz="2800" dirty="0"/>
              </a:p>
              <a:p>
                <a:pPr lvl="1"/>
                <a:endParaRPr lang="el-GR" sz="2400" dirty="0"/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3854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l="-710" t="-1160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Simple examples: compensation update</a:t>
            </a:r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Classes </a:t>
            </a:r>
            <a:r>
              <a:rPr lang="it-IT" dirty="0">
                <a:cs typeface="Times New Roman" pitchFamily="18" charset="0"/>
              </a:rPr>
              <a:t>of calculi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Dynamic compensations</a:t>
            </a:r>
            <a:endParaRPr lang="it-IT" sz="2400" dirty="0"/>
          </a:p>
          <a:p>
            <a:r>
              <a:rPr lang="it-IT" sz="2800" dirty="0" smtClean="0"/>
              <a:t>Nested compensations</a:t>
            </a:r>
            <a:endParaRPr lang="it-IT" sz="2400" dirty="0"/>
          </a:p>
          <a:p>
            <a:r>
              <a:rPr lang="it-IT" sz="2800" dirty="0"/>
              <a:t>Parallel </a:t>
            </a:r>
            <a:r>
              <a:rPr lang="it-IT" sz="2800" dirty="0" smtClean="0"/>
              <a:t>compensations</a:t>
            </a:r>
            <a:endParaRPr lang="it-IT" sz="24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Replacing compensations</a:t>
            </a:r>
            <a:endParaRPr lang="it-IT" sz="2400" dirty="0" smtClean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Static compensations</a:t>
            </a:r>
            <a:endParaRPr lang="el-GR" sz="2800" dirty="0">
              <a:cs typeface="Times New Roman" pitchFamily="18" charset="0"/>
            </a:endParaRPr>
          </a:p>
          <a:p>
            <a:pPr lvl="1"/>
            <a:endParaRPr lang="el-GR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Classes </a:t>
            </a:r>
            <a:r>
              <a:rPr lang="it-IT" dirty="0">
                <a:cs typeface="Times New Roman" pitchFamily="18" charset="0"/>
              </a:rPr>
              <a:t>of calculi</a:t>
            </a:r>
            <a:endParaRPr lang="el-GR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96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</p:spPr>
            <p:txBody>
              <a:bodyPr/>
              <a:lstStyle/>
              <a:p>
                <a:r>
                  <a:rPr lang="it-IT" sz="2800" dirty="0" smtClean="0"/>
                  <a:t>Dynamic compensations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it-IT" sz="2400" dirty="0"/>
                  <a:t> is </a:t>
                </a:r>
                <a:r>
                  <a:rPr lang="it-IT" sz="2400" dirty="0" smtClean="0"/>
                  <a:t>arbitrary</a:t>
                </a:r>
                <a:endParaRPr lang="it-IT" sz="2400" dirty="0"/>
              </a:p>
              <a:p>
                <a:r>
                  <a:rPr lang="it-IT" sz="2800" dirty="0" smtClean="0"/>
                  <a:t>Nested compensations</a:t>
                </a:r>
              </a:p>
              <a:p>
                <a:r>
                  <a:rPr lang="it-IT" sz="2800" dirty="0" smtClean="0"/>
                  <a:t>Parallel compensations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Replacing compensations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Static compensations</a:t>
                </a:r>
                <a:endParaRPr lang="it-IT" sz="2800" dirty="0">
                  <a:cs typeface="Times New Roman" pitchFamily="18" charset="0"/>
                </a:endParaRPr>
              </a:p>
              <a:p>
                <a:pPr lvl="1">
                  <a:buFontTx/>
                  <a:buNone/>
                </a:pPr>
                <a:endParaRPr lang="el-GR" sz="2400" dirty="0"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34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l="-710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52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Classes </a:t>
            </a:r>
            <a:r>
              <a:rPr lang="it-IT" dirty="0">
                <a:cs typeface="Times New Roman" pitchFamily="18" charset="0"/>
              </a:rPr>
              <a:t>of calculi</a:t>
            </a:r>
            <a:endParaRPr lang="el-GR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96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</p:spPr>
            <p:txBody>
              <a:bodyPr/>
              <a:lstStyle/>
              <a:p>
                <a:r>
                  <a:rPr lang="it-IT" sz="2800" dirty="0" smtClean="0"/>
                  <a:t>Dynamic compensations</a:t>
                </a:r>
              </a:p>
              <a:p>
                <a:r>
                  <a:rPr lang="it-IT" sz="2800" dirty="0" smtClean="0"/>
                  <a:t>Nested compensations</a:t>
                </a:r>
              </a:p>
              <a:p>
                <a:pPr lvl="1"/>
                <a:r>
                  <a:rPr lang="it-IT" sz="2400" dirty="0"/>
                  <a:t>O</a:t>
                </a:r>
                <a:r>
                  <a:rPr lang="it-IT" sz="2400" dirty="0" smtClean="0"/>
                  <a:t>ld compensation is preserved, inside a new context</a:t>
                </a:r>
              </a:p>
              <a:p>
                <a:pPr lvl="1"/>
                <a:r>
                  <a:rPr lang="it-IT" sz="2400" dirty="0" smtClean="0"/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it-IT" sz="2400" dirty="0" smtClean="0"/>
                  <a:t> is linear </a:t>
                </a:r>
                <a:endParaRPr lang="it-IT" sz="2400" dirty="0"/>
              </a:p>
              <a:p>
                <a:r>
                  <a:rPr lang="it-IT" sz="2800" dirty="0"/>
                  <a:t>Parallel </a:t>
                </a:r>
                <a:r>
                  <a:rPr lang="it-IT" sz="2800" dirty="0" smtClean="0"/>
                  <a:t>compensations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Replacing compensations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Static compensations</a:t>
                </a:r>
                <a:endParaRPr lang="it-IT" sz="2800" dirty="0">
                  <a:cs typeface="Times New Roman" pitchFamily="18" charset="0"/>
                </a:endParaRPr>
              </a:p>
              <a:p>
                <a:pPr lvl="1"/>
                <a:endParaRPr lang="el-GR" sz="2400" dirty="0">
                  <a:cs typeface="Times New Roman" pitchFamily="18" charset="0"/>
                </a:endParaRPr>
              </a:p>
              <a:p>
                <a:pPr lvl="1">
                  <a:buFontTx/>
                  <a:buNone/>
                </a:pPr>
                <a:endParaRPr lang="el-GR" sz="2400" dirty="0"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34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l="-710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52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Classes </a:t>
            </a:r>
            <a:r>
              <a:rPr lang="it-IT" dirty="0">
                <a:cs typeface="Times New Roman" pitchFamily="18" charset="0"/>
              </a:rPr>
              <a:t>of calculi</a:t>
            </a:r>
            <a:endParaRPr lang="el-GR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96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</p:spPr>
            <p:txBody>
              <a:bodyPr/>
              <a:lstStyle/>
              <a:p>
                <a:r>
                  <a:rPr lang="it-IT" sz="2800" dirty="0" smtClean="0"/>
                  <a:t>Dynamic compensations</a:t>
                </a:r>
                <a:endParaRPr lang="it-IT" sz="2400" dirty="0"/>
              </a:p>
              <a:p>
                <a:r>
                  <a:rPr lang="it-IT" sz="2800" dirty="0" smtClean="0"/>
                  <a:t>Nested compensations</a:t>
                </a:r>
              </a:p>
              <a:p>
                <a:r>
                  <a:rPr lang="it-IT" sz="2800" dirty="0" smtClean="0"/>
                  <a:t>Parallel compensations</a:t>
                </a:r>
              </a:p>
              <a:p>
                <a:pPr lvl="1"/>
                <a:r>
                  <a:rPr lang="it-IT" sz="2400" dirty="0" smtClean="0"/>
                  <a:t>New compensation items can be added in parallel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′|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it-IT" sz="24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′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it-IT" sz="2400" dirty="0" smtClean="0">
                    <a:cs typeface="Times New Roman" pitchFamily="18" charset="0"/>
                  </a:rPr>
                  <a:t>does not contain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endParaRPr lang="it-IT" sz="2400" dirty="0">
                  <a:cs typeface="Times New Roman" pitchFamily="18" charset="0"/>
                </a:endParaRPr>
              </a:p>
              <a:p>
                <a:r>
                  <a:rPr lang="it-IT" sz="2800" dirty="0" smtClean="0">
                    <a:cs typeface="Times New Roman" pitchFamily="18" charset="0"/>
                  </a:rPr>
                  <a:t>Replacing compensations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Static compensations</a:t>
                </a:r>
                <a:endParaRPr lang="it-IT" sz="2800" dirty="0">
                  <a:cs typeface="Times New Roman" pitchFamily="18" charset="0"/>
                </a:endParaRPr>
              </a:p>
              <a:p>
                <a:pPr lvl="1">
                  <a:buFontTx/>
                  <a:buNone/>
                </a:pPr>
                <a:endParaRPr lang="el-GR" sz="2400" dirty="0"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34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l="-710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52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Classes </a:t>
            </a:r>
            <a:r>
              <a:rPr lang="it-IT" dirty="0">
                <a:cs typeface="Times New Roman" pitchFamily="18" charset="0"/>
              </a:rPr>
              <a:t>of calculi</a:t>
            </a:r>
            <a:endParaRPr lang="el-GR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96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</p:spPr>
            <p:txBody>
              <a:bodyPr/>
              <a:lstStyle/>
              <a:p>
                <a:r>
                  <a:rPr lang="it-IT" sz="2800" dirty="0" smtClean="0"/>
                  <a:t>Dynamic compensations</a:t>
                </a:r>
                <a:endParaRPr lang="it-IT" sz="2400" dirty="0"/>
              </a:p>
              <a:p>
                <a:r>
                  <a:rPr lang="it-IT" sz="2800" dirty="0" smtClean="0"/>
                  <a:t>Nested compensations</a:t>
                </a:r>
              </a:p>
              <a:p>
                <a:r>
                  <a:rPr lang="it-IT" sz="2800" dirty="0" smtClean="0"/>
                  <a:t>Parallel compensations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Replacing compensations</a:t>
                </a:r>
              </a:p>
              <a:p>
                <a:pPr lvl="1"/>
                <a:r>
                  <a:rPr lang="it-IT" sz="2400" dirty="0">
                    <a:cs typeface="Times New Roman" pitchFamily="18" charset="0"/>
                  </a:rPr>
                  <a:t>O</a:t>
                </a:r>
                <a:r>
                  <a:rPr lang="it-IT" sz="2400" dirty="0" smtClean="0">
                    <a:cs typeface="Times New Roman" pitchFamily="18" charset="0"/>
                  </a:rPr>
                  <a:t>ld compensation is discarded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r>
                  <a:rPr lang="it-IT" sz="2400" dirty="0" smtClean="0">
                    <a:cs typeface="Times New Roman" pitchFamily="18" charset="0"/>
                  </a:rPr>
                  <a:t> does not contain X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Static compensations</a:t>
                </a:r>
                <a:endParaRPr lang="it-IT" sz="2800" dirty="0">
                  <a:cs typeface="Times New Roman" pitchFamily="18" charset="0"/>
                </a:endParaRPr>
              </a:p>
              <a:p>
                <a:pPr lvl="1"/>
                <a:endParaRPr lang="el-GR" sz="2400" dirty="0">
                  <a:cs typeface="Times New Roman" pitchFamily="18" charset="0"/>
                </a:endParaRPr>
              </a:p>
              <a:p>
                <a:pPr lvl="1">
                  <a:buFontTx/>
                  <a:buNone/>
                </a:pPr>
                <a:endParaRPr lang="el-GR" sz="2400" dirty="0"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34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l="-710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52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Long-running transactions</a:t>
            </a:r>
            <a:endParaRPr lang="it-IT" sz="2800" dirty="0"/>
          </a:p>
          <a:p>
            <a:r>
              <a:rPr lang="it-IT" sz="2800" dirty="0" smtClean="0"/>
              <a:t>Compensation installation</a:t>
            </a:r>
            <a:endParaRPr lang="it-IT" sz="2800" dirty="0"/>
          </a:p>
          <a:p>
            <a:r>
              <a:rPr lang="it-IT" sz="2800" dirty="0" smtClean="0"/>
              <a:t>Gap in the expressive power</a:t>
            </a:r>
            <a:endParaRPr lang="it-IT" sz="2800" dirty="0"/>
          </a:p>
          <a:p>
            <a:r>
              <a:rPr lang="it-IT" sz="2800" dirty="0"/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9" y="2786417"/>
            <a:ext cx="5301563" cy="37832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Classes </a:t>
            </a:r>
            <a:r>
              <a:rPr lang="it-IT" dirty="0">
                <a:cs typeface="Times New Roman" pitchFamily="18" charset="0"/>
              </a:rPr>
              <a:t>of calculi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Dynamic compensations</a:t>
            </a:r>
          </a:p>
          <a:p>
            <a:r>
              <a:rPr lang="it-IT" sz="2800" dirty="0" smtClean="0"/>
              <a:t>Nested compensations</a:t>
            </a:r>
          </a:p>
          <a:p>
            <a:r>
              <a:rPr lang="it-IT" sz="2800" dirty="0" smtClean="0"/>
              <a:t>Parallel compensations</a:t>
            </a:r>
            <a:endParaRPr lang="it-IT" sz="24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Replacing compensations</a:t>
            </a:r>
          </a:p>
          <a:p>
            <a:r>
              <a:rPr lang="it-IT" sz="2800" dirty="0" smtClean="0">
                <a:cs typeface="Times New Roman" pitchFamily="18" charset="0"/>
              </a:rPr>
              <a:t>Static compensations</a:t>
            </a:r>
            <a:endParaRPr lang="it-IT" sz="2800" dirty="0">
              <a:cs typeface="Times New Roman" pitchFamily="18" charset="0"/>
            </a:endParaRPr>
          </a:p>
          <a:p>
            <a:pPr lvl="1"/>
            <a:r>
              <a:rPr lang="it-IT" sz="2400" dirty="0">
                <a:cs typeface="Times New Roman" pitchFamily="18" charset="0"/>
              </a:rPr>
              <a:t>Compensation updates are never </a:t>
            </a:r>
            <a:r>
              <a:rPr lang="it-IT" sz="2400" dirty="0" smtClean="0">
                <a:cs typeface="Times New Roman" pitchFamily="18" charset="0"/>
              </a:rPr>
              <a:t>used</a:t>
            </a:r>
            <a:endParaRPr lang="el-GR" sz="2800" dirty="0">
              <a:cs typeface="Times New Roman" pitchFamily="18" charset="0"/>
            </a:endParaRPr>
          </a:p>
          <a:p>
            <a:pPr lvl="1"/>
            <a:endParaRPr lang="el-GR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52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A partial order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2039114" y="1642213"/>
            <a:ext cx="1499128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Dynamic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8976" y="3418772"/>
            <a:ext cx="1636987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Replacing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4188" y="2763828"/>
            <a:ext cx="1180131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Nested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287" y="3983029"/>
            <a:ext cx="1279517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Parallel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380" y="5109043"/>
            <a:ext cx="1000595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Static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6" idx="2"/>
            <a:endCxn id="9" idx="0"/>
          </p:cNvCxnSpPr>
          <p:nvPr/>
        </p:nvCxnSpPr>
        <p:spPr bwMode="auto">
          <a:xfrm flipH="1">
            <a:off x="2788678" y="3983029"/>
            <a:ext cx="1318792" cy="112601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3" idx="2"/>
            <a:endCxn id="6" idx="0"/>
          </p:cNvCxnSpPr>
          <p:nvPr/>
        </p:nvCxnSpPr>
        <p:spPr bwMode="auto">
          <a:xfrm>
            <a:off x="2788678" y="2206470"/>
            <a:ext cx="1318792" cy="12123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3" idx="2"/>
            <a:endCxn id="7" idx="0"/>
          </p:cNvCxnSpPr>
          <p:nvPr/>
        </p:nvCxnSpPr>
        <p:spPr bwMode="auto">
          <a:xfrm flipH="1">
            <a:off x="2004254" y="2206470"/>
            <a:ext cx="784424" cy="55735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 bwMode="auto">
          <a:xfrm>
            <a:off x="2032046" y="4547286"/>
            <a:ext cx="756632" cy="56175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 bwMode="auto">
          <a:xfrm>
            <a:off x="2004254" y="3328085"/>
            <a:ext cx="27792" cy="65494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909481" y="3179928"/>
            <a:ext cx="375936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Are the inclusions strict?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80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A partial order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2039114" y="1642213"/>
            <a:ext cx="1499128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Dynamic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8976" y="3418772"/>
            <a:ext cx="1636987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Replacing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4188" y="2763828"/>
            <a:ext cx="1180131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Nested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287" y="3983029"/>
            <a:ext cx="1279517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Parallel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380" y="5109043"/>
            <a:ext cx="1000595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Static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6" idx="2"/>
            <a:endCxn id="9" idx="0"/>
          </p:cNvCxnSpPr>
          <p:nvPr/>
        </p:nvCxnSpPr>
        <p:spPr bwMode="auto">
          <a:xfrm flipH="1">
            <a:off x="2788678" y="3983029"/>
            <a:ext cx="1318792" cy="112601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3" idx="2"/>
            <a:endCxn id="6" idx="0"/>
          </p:cNvCxnSpPr>
          <p:nvPr/>
        </p:nvCxnSpPr>
        <p:spPr bwMode="auto">
          <a:xfrm>
            <a:off x="2788678" y="2206470"/>
            <a:ext cx="1318792" cy="12123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3" idx="2"/>
            <a:endCxn id="7" idx="0"/>
          </p:cNvCxnSpPr>
          <p:nvPr/>
        </p:nvCxnSpPr>
        <p:spPr bwMode="auto">
          <a:xfrm flipH="1">
            <a:off x="2004254" y="2206470"/>
            <a:ext cx="784424" cy="55735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 bwMode="auto">
          <a:xfrm>
            <a:off x="2032046" y="4547286"/>
            <a:ext cx="756632" cy="56175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 bwMode="auto">
          <a:xfrm>
            <a:off x="2004254" y="3328085"/>
            <a:ext cx="27792" cy="65494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091821" y="3418772"/>
            <a:ext cx="3125337" cy="157630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581932" y="1679917"/>
            <a:ext cx="857471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727727" y="1394339"/>
            <a:ext cx="2023311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[ESOP2010]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1932" y="2092884"/>
            <a:ext cx="375823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Relying on complex conditions on allowed encodings and operators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597852" y="4125181"/>
            <a:ext cx="857471" cy="0"/>
          </a:xfrm>
          <a:prstGeom prst="line">
            <a:avLst/>
          </a:prstGeom>
          <a:noFill/>
          <a:ln w="25400" cap="flat" cmpd="sng" algn="ctr">
            <a:solidFill>
              <a:srgbClr val="36E4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743647" y="3839603"/>
            <a:ext cx="1122423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[Here]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97851" y="4538148"/>
            <a:ext cx="405111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Decidability of termination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887104" y="2763829"/>
            <a:ext cx="3739487" cy="1361352"/>
          </a:xfrm>
          <a:prstGeom prst="line">
            <a:avLst/>
          </a:prstGeom>
          <a:noFill/>
          <a:ln w="25400" cap="flat" cmpd="sng" algn="ctr">
            <a:solidFill>
              <a:srgbClr val="36E4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5316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Long-running transactions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Compensation installation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/>
              <a:t>Gap in the expressive power</a:t>
            </a:r>
            <a:endParaRPr lang="it-IT" sz="2800" dirty="0"/>
          </a:p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9" y="2786417"/>
            <a:ext cx="5301563" cy="37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8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Undecidability for nested compensations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208088"/>
            <a:ext cx="8785841" cy="5256212"/>
          </a:xfrm>
        </p:spPr>
        <p:txBody>
          <a:bodyPr/>
          <a:lstStyle/>
          <a:p>
            <a:r>
              <a:rPr lang="it-IT" sz="2800" dirty="0" smtClean="0"/>
              <a:t>We prove that they can code RAMs</a:t>
            </a:r>
          </a:p>
          <a:p>
            <a:r>
              <a:rPr lang="it-IT" sz="2800" dirty="0" smtClean="0">
                <a:cs typeface="Times New Roman" pitchFamily="18" charset="0"/>
              </a:rPr>
              <a:t>RAMs are a Turing powerful model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Termination is undecidable</a:t>
            </a:r>
            <a:endParaRPr lang="el-GR" dirty="0" smtClean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A RAM includes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A set of registers containing non negative integers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A set of indexed instructions</a:t>
            </a:r>
          </a:p>
          <a:p>
            <a:r>
              <a:rPr lang="it-IT" sz="2800" dirty="0" smtClean="0">
                <a:cs typeface="Times New Roman" pitchFamily="18" charset="0"/>
              </a:rPr>
              <a:t>Two possible instructions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Inc(r</a:t>
            </a:r>
            <a:r>
              <a:rPr lang="it-IT" sz="2400" baseline="-25000" dirty="0" smtClean="0">
                <a:cs typeface="Times New Roman" pitchFamily="18" charset="0"/>
              </a:rPr>
              <a:t>j</a:t>
            </a:r>
            <a:r>
              <a:rPr lang="it-IT" sz="2400" dirty="0" smtClean="0">
                <a:cs typeface="Times New Roman" pitchFamily="18" charset="0"/>
              </a:rPr>
              <a:t>): increment r</a:t>
            </a:r>
            <a:r>
              <a:rPr lang="it-IT" sz="2400" baseline="-25000" dirty="0" smtClean="0">
                <a:cs typeface="Times New Roman" pitchFamily="18" charset="0"/>
              </a:rPr>
              <a:t>j</a:t>
            </a:r>
            <a:r>
              <a:rPr lang="it-IT" sz="2400" dirty="0" smtClean="0">
                <a:cs typeface="Times New Roman" pitchFamily="18" charset="0"/>
              </a:rPr>
              <a:t> and go to next instruction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DecJump(r</a:t>
            </a:r>
            <a:r>
              <a:rPr lang="it-IT" sz="2400" baseline="-25000" dirty="0" smtClean="0">
                <a:cs typeface="Times New Roman" pitchFamily="18" charset="0"/>
              </a:rPr>
              <a:t>j</a:t>
            </a:r>
            <a:r>
              <a:rPr lang="it-IT" sz="2400" dirty="0" smtClean="0">
                <a:cs typeface="Times New Roman" pitchFamily="18" charset="0"/>
              </a:rPr>
              <a:t>,s): if r</a:t>
            </a:r>
            <a:r>
              <a:rPr lang="it-IT" sz="2400" baseline="-25000" dirty="0" smtClean="0">
                <a:cs typeface="Times New Roman" pitchFamily="18" charset="0"/>
              </a:rPr>
              <a:t>j</a:t>
            </a:r>
            <a:r>
              <a:rPr lang="it-IT" sz="2400" dirty="0" smtClean="0">
                <a:cs typeface="Times New Roman" pitchFamily="18" charset="0"/>
              </a:rPr>
              <a:t> is 0 go to instruction s, otherwise decrement r</a:t>
            </a:r>
            <a:r>
              <a:rPr lang="it-IT" sz="2400" baseline="-25000" dirty="0" smtClean="0">
                <a:cs typeface="Times New Roman" pitchFamily="18" charset="0"/>
              </a:rPr>
              <a:t>j</a:t>
            </a:r>
            <a:r>
              <a:rPr lang="it-IT" sz="2400" dirty="0" smtClean="0">
                <a:cs typeface="Times New Roman" pitchFamily="18" charset="0"/>
              </a:rPr>
              <a:t> and go to next instruction, </a:t>
            </a:r>
          </a:p>
          <a:p>
            <a:r>
              <a:rPr lang="it-IT" sz="2800" dirty="0" smtClean="0">
                <a:cs typeface="Times New Roman" pitchFamily="18" charset="0"/>
              </a:rPr>
              <a:t>A RAM terminates if an undefined instruction is reached</a:t>
            </a:r>
          </a:p>
          <a:p>
            <a:pPr marL="0" indent="0">
              <a:buNone/>
            </a:pPr>
            <a:endParaRPr lang="it-IT" dirty="0" smtClean="0">
              <a:cs typeface="Times New Roman" pitchFamily="18" charset="0"/>
            </a:endParaRPr>
          </a:p>
          <a:p>
            <a:pPr lvl="1"/>
            <a:endParaRPr lang="el-GR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0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Encoding idea</a:t>
            </a:r>
            <a:endParaRPr lang="el-GR" dirty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96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</p:spPr>
            <p:txBody>
              <a:bodyPr/>
              <a:lstStyle/>
              <a:p>
                <a:r>
                  <a:rPr lang="it-IT" sz="2800" dirty="0" smtClean="0"/>
                  <a:t>Instructions are replicated processes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!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𝑑𝑜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endParaRPr lang="it-IT" sz="2800" dirty="0" smtClean="0"/>
              </a:p>
              <a:p>
                <a:pPr lvl="1"/>
                <a:r>
                  <a:rPr lang="it-IT" sz="2400" dirty="0" smtClean="0"/>
                  <a:t>Can be triggered by an output on their name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it-IT" sz="2400" dirty="0" smtClean="0"/>
              </a:p>
              <a:p>
                <a:r>
                  <a:rPr lang="it-IT" sz="2800" dirty="0" smtClean="0"/>
                  <a:t>A register is a transaction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endParaRPr lang="it-IT" sz="2400" dirty="0" smtClean="0"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r>
                  <a:rPr lang="it-IT" sz="2800" dirty="0" smtClean="0">
                    <a:cs typeface="Times New Roman" pitchFamily="18" charset="0"/>
                  </a:rPr>
                  <a:t> contains the code for managing the register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The increment instruction asks to increment the register using the compensation update </a:t>
                </a:r>
                <a14:m>
                  <m:oMath xmlns:m="http://schemas.openxmlformats.org/officeDocument/2006/math">
                    <m:r>
                      <a:rPr lang="it-IT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endParaRPr lang="it-IT" sz="2800" dirty="0" smtClean="0">
                  <a:cs typeface="Times New Roman" pitchFamily="18" charset="0"/>
                </a:endParaRPr>
              </a:p>
              <a:p>
                <a:r>
                  <a:rPr lang="it-IT" sz="2800" dirty="0" smtClean="0">
                    <a:cs typeface="Times New Roman" pitchFamily="18" charset="0"/>
                  </a:rPr>
                  <a:t>The decrement instruction </a:t>
                </a:r>
                <a:r>
                  <a:rPr lang="it-IT" sz="2800" dirty="0" smtClean="0">
                    <a:cs typeface="Times New Roman" pitchFamily="18" charset="0"/>
                  </a:rPr>
                  <a:t>aborts</a:t>
                </a:r>
                <a:r>
                  <a:rPr lang="it-IT" sz="2800" dirty="0" smtClean="0">
                    <a:cs typeface="Times New Roman" pitchFamily="18" charset="0"/>
                  </a:rPr>
                  <a:t> </a:t>
                </a:r>
                <a:r>
                  <a:rPr lang="it-IT" sz="2800" dirty="0" smtClean="0">
                    <a:cs typeface="Times New Roman" pitchFamily="18" charset="0"/>
                  </a:rPr>
                  <a:t>the register</a:t>
                </a:r>
              </a:p>
              <a:p>
                <a:pPr lvl="1"/>
                <a:r>
                  <a:rPr lang="it-IT" sz="2400" dirty="0" smtClean="0">
                    <a:cs typeface="Times New Roman" pitchFamily="18" charset="0"/>
                  </a:rPr>
                  <a:t>If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it-IT" sz="2400" dirty="0" smtClean="0">
                    <a:cs typeface="Times New Roman" pitchFamily="18" charset="0"/>
                  </a:rPr>
                  <a:t> becomes enabled, it recreates the register and jumps</a:t>
                </a:r>
              </a:p>
              <a:p>
                <a:pPr lvl="1"/>
                <a:r>
                  <a:rPr lang="it-IT" sz="2400" dirty="0" smtClean="0">
                    <a:cs typeface="Times New Roman" pitchFamily="18" charset="0"/>
                  </a:rPr>
                  <a:t>Otherwise it recreates the register with one less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it-IT" sz="2400" dirty="0" smtClean="0">
                    <a:cs typeface="Times New Roman" pitchFamily="18" charset="0"/>
                  </a:rPr>
                  <a:t> and goes to next instruction </a:t>
                </a:r>
              </a:p>
              <a:p>
                <a:r>
                  <a:rPr lang="it-IT" sz="2800" dirty="0" smtClean="0">
                    <a:cs typeface="Times New Roman" pitchFamily="18" charset="0"/>
                  </a:rPr>
                  <a:t>The encoding preserves termination</a:t>
                </a:r>
              </a:p>
              <a:p>
                <a:pPr marL="0" indent="0">
                  <a:buNone/>
                </a:pPr>
                <a:endParaRPr lang="it-IT" sz="2800" dirty="0" smtClean="0">
                  <a:cs typeface="Times New Roman" pitchFamily="18" charset="0"/>
                </a:endParaRPr>
              </a:p>
              <a:p>
                <a:pPr lvl="1"/>
                <a:endParaRPr lang="el-GR" sz="2400" dirty="0">
                  <a:cs typeface="Times New Roman" pitchFamily="18" charset="0"/>
                </a:endParaRPr>
              </a:p>
              <a:p>
                <a:pPr lvl="1">
                  <a:buFontTx/>
                  <a:buNone/>
                </a:pPr>
                <a:endParaRPr lang="el-GR" sz="2400" dirty="0"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134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 l="-710" t="-1160" r="-781" b="-27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70" y="0"/>
            <a:ext cx="18669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89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66688"/>
            <a:ext cx="9263513" cy="628650"/>
          </a:xfrm>
        </p:spPr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Decidability for parallel/replacing compensations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We exploit the theory of Well-Structured Transition Systems (WSTS)</a:t>
            </a:r>
          </a:p>
          <a:p>
            <a:r>
              <a:rPr lang="it-IT" sz="2800" dirty="0" smtClean="0">
                <a:cs typeface="Times New Roman" pitchFamily="18" charset="0"/>
              </a:rPr>
              <a:t>Termination is known to be decidable for WSTS</a:t>
            </a:r>
          </a:p>
          <a:p>
            <a:r>
              <a:rPr lang="it-IT" sz="2800" dirty="0" smtClean="0">
                <a:cs typeface="Times New Roman" pitchFamily="18" charset="0"/>
              </a:rPr>
              <a:t>We just have to prove that for each process P its derivatives form a WSTS</a:t>
            </a:r>
            <a:endParaRPr lang="en-US" sz="2800" dirty="0">
              <a:cs typeface="Times New Roman" pitchFamily="18" charset="0"/>
            </a:endParaRPr>
          </a:p>
          <a:p>
            <a:endParaRPr lang="it-IT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it-IT" sz="2800" dirty="0" smtClean="0">
              <a:cs typeface="Times New Roman" pitchFamily="18" charset="0"/>
            </a:endParaRPr>
          </a:p>
          <a:p>
            <a:pPr lvl="1"/>
            <a:endParaRPr lang="el-GR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59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66688"/>
            <a:ext cx="9263513" cy="628650"/>
          </a:xfrm>
        </p:spPr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Well Quasi Ordering (wqo)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reflexive and transitive relation (S,≤) is a </a:t>
            </a:r>
            <a:r>
              <a:rPr lang="en-US" sz="2800" dirty="0" err="1">
                <a:cs typeface="Times New Roman" pitchFamily="18" charset="0"/>
              </a:rPr>
              <a:t>wqo</a:t>
            </a:r>
            <a:r>
              <a:rPr lang="en-US" sz="2800" dirty="0">
                <a:cs typeface="Times New Roman" pitchFamily="18" charset="0"/>
              </a:rPr>
              <a:t> if given an infinite sequence </a:t>
            </a:r>
            <a:r>
              <a:rPr lang="en-US" sz="2800" dirty="0" smtClean="0">
                <a:cs typeface="Times New Roman" pitchFamily="18" charset="0"/>
              </a:rPr>
              <a:t>s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dirty="0" smtClean="0">
                <a:cs typeface="Times New Roman" pitchFamily="18" charset="0"/>
              </a:rPr>
              <a:t>,s</a:t>
            </a:r>
            <a:r>
              <a:rPr lang="en-US" sz="2800" baseline="-25000" dirty="0" smtClean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,… of elements in S, there exist </a:t>
            </a:r>
            <a:r>
              <a:rPr lang="en-US" sz="2800" dirty="0" err="1">
                <a:cs typeface="Times New Roman" pitchFamily="18" charset="0"/>
              </a:rPr>
              <a:t>i</a:t>
            </a:r>
            <a:r>
              <a:rPr lang="en-US" sz="2800" dirty="0">
                <a:cs typeface="Times New Roman" pitchFamily="18" charset="0"/>
              </a:rPr>
              <a:t>&lt;j </a:t>
            </a:r>
            <a:r>
              <a:rPr lang="en-US" sz="2800" dirty="0" smtClean="0">
                <a:cs typeface="Times New Roman" pitchFamily="18" charset="0"/>
              </a:rPr>
              <a:t>such t</a:t>
            </a:r>
            <a:r>
              <a:rPr lang="en-US" sz="2800" dirty="0" smtClean="0">
                <a:cs typeface="Times New Roman" pitchFamily="18" charset="0"/>
              </a:rPr>
              <a:t>hat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</a:t>
            </a:r>
            <a:r>
              <a:rPr lang="en-US" sz="2800" baseline="-25000" dirty="0" err="1" smtClean="0">
                <a:cs typeface="Times New Roman" pitchFamily="18" charset="0"/>
              </a:rPr>
              <a:t>i</a:t>
            </a:r>
            <a:r>
              <a:rPr lang="en-US" sz="2800" dirty="0" err="1" smtClean="0">
                <a:cs typeface="Times New Roman" pitchFamily="18" charset="0"/>
              </a:rPr>
              <a:t>≤s</a:t>
            </a:r>
            <a:r>
              <a:rPr lang="en-US" sz="2800" baseline="-25000" dirty="0" err="1" smtClean="0">
                <a:cs typeface="Times New Roman" pitchFamily="18" charset="0"/>
              </a:rPr>
              <a:t>j</a:t>
            </a:r>
            <a:endParaRPr lang="en-US" sz="2800" baseline="-25000" dirty="0">
              <a:cs typeface="Times New Roman" pitchFamily="18" charset="0"/>
            </a:endParaRPr>
          </a:p>
          <a:p>
            <a:endParaRPr lang="it-IT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it-IT" sz="2800" dirty="0" smtClean="0">
              <a:cs typeface="Times New Roman" pitchFamily="18" charset="0"/>
            </a:endParaRPr>
          </a:p>
          <a:p>
            <a:pPr lvl="1"/>
            <a:endParaRPr lang="el-GR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37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66688"/>
            <a:ext cx="9263513" cy="628650"/>
          </a:xfrm>
        </p:spPr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Well-Structured Transition System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(S</a:t>
            </a:r>
            <a:r>
              <a:rPr lang="en-US" sz="2800" dirty="0" smtClean="0"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cs typeface="Times New Roman" pitchFamily="18" charset="0"/>
              </a:rPr>
              <a:t>,</a:t>
            </a:r>
            <a:r>
              <a:rPr lang="en-US" sz="2800" dirty="0">
                <a:cs typeface="Times New Roman" pitchFamily="18" charset="0"/>
              </a:rPr>
              <a:t>≤) is a WSTS if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(S</a:t>
            </a:r>
            <a:r>
              <a:rPr lang="en-US" sz="2400" dirty="0" smtClean="0"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/>
                <a:cs typeface="Times New Roman"/>
              </a:rPr>
              <a:t>→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dirty="0">
                <a:cs typeface="Times New Roman" pitchFamily="18" charset="0"/>
              </a:rPr>
              <a:t>is a finitely branching </a:t>
            </a:r>
            <a:r>
              <a:rPr lang="en-US" sz="2400" dirty="0" smtClean="0">
                <a:cs typeface="Times New Roman" pitchFamily="18" charset="0"/>
              </a:rPr>
              <a:t>transition </a:t>
            </a:r>
            <a:r>
              <a:rPr lang="en-US" sz="2400" dirty="0">
                <a:cs typeface="Times New Roman" pitchFamily="18" charset="0"/>
              </a:rPr>
              <a:t>system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(S,≤) is a </a:t>
            </a:r>
            <a:r>
              <a:rPr lang="en-US" sz="2400" dirty="0" err="1">
                <a:cs typeface="Times New Roman" pitchFamily="18" charset="0"/>
              </a:rPr>
              <a:t>wqo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Compatibility: </a:t>
            </a:r>
            <a:r>
              <a:rPr lang="en-US" sz="2800" dirty="0" smtClean="0">
                <a:cs typeface="Times New Roman" pitchFamily="18" charset="0"/>
              </a:rPr>
              <a:t>for </a:t>
            </a:r>
            <a:r>
              <a:rPr lang="en-US" sz="2800" dirty="0">
                <a:cs typeface="Times New Roman" pitchFamily="18" charset="0"/>
              </a:rPr>
              <a:t>every </a:t>
            </a:r>
            <a:r>
              <a:rPr lang="en-US" sz="2800" dirty="0" smtClean="0">
                <a:cs typeface="Times New Roman" pitchFamily="18" charset="0"/>
              </a:rPr>
              <a:t>s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cs typeface="Times New Roman" pitchFamily="18" charset="0"/>
              </a:rPr>
              <a:t>s</a:t>
            </a:r>
            <a:r>
              <a:rPr lang="en-US" sz="2800" baseline="-25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and s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dirty="0">
                <a:cs typeface="Times New Roman" pitchFamily="18" charset="0"/>
              </a:rPr>
              <a:t>≤</a:t>
            </a:r>
            <a:r>
              <a:rPr lang="en-US" sz="2800" dirty="0" smtClean="0">
                <a:cs typeface="Times New Roman" pitchFamily="18" charset="0"/>
              </a:rPr>
              <a:t>t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there </a:t>
            </a:r>
            <a:r>
              <a:rPr lang="en-US" sz="2800" dirty="0">
                <a:cs typeface="Times New Roman" pitchFamily="18" charset="0"/>
              </a:rPr>
              <a:t>exists </a:t>
            </a:r>
            <a:r>
              <a:rPr lang="en-US" sz="2800" dirty="0" smtClean="0">
                <a:cs typeface="Times New Roman" pitchFamily="18" charset="0"/>
              </a:rPr>
              <a:t>t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cs typeface="Times New Roman" pitchFamily="18" charset="0"/>
              </a:rPr>
              <a:t>t</a:t>
            </a:r>
            <a:r>
              <a:rPr lang="en-US" sz="2800" baseline="-25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such t</a:t>
            </a:r>
            <a:r>
              <a:rPr lang="en-US" dirty="0" smtClean="0">
                <a:cs typeface="Times New Roman" pitchFamily="18" charset="0"/>
              </a:rPr>
              <a:t>hat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s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≤t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/>
            </a:r>
            <a:br>
              <a:rPr lang="en-US" sz="2800" dirty="0">
                <a:cs typeface="Times New Roman" pitchFamily="18" charset="0"/>
              </a:rPr>
            </a:br>
            <a:endParaRPr lang="en-US" sz="2800" dirty="0">
              <a:cs typeface="Times New Roman" pitchFamily="18" charset="0"/>
            </a:endParaRPr>
          </a:p>
          <a:p>
            <a:endParaRPr lang="en-US" sz="2800" dirty="0">
              <a:cs typeface="Times New Roman" pitchFamily="18" charset="0"/>
            </a:endParaRPr>
          </a:p>
          <a:p>
            <a:endParaRPr lang="it-IT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it-IT" sz="2800" dirty="0" smtClean="0">
              <a:cs typeface="Times New Roman" pitchFamily="18" charset="0"/>
            </a:endParaRPr>
          </a:p>
          <a:p>
            <a:pPr lvl="1"/>
            <a:endParaRPr lang="el-GR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2988" y="3914481"/>
            <a:ext cx="444352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FR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8066" y="5161138"/>
            <a:ext cx="404278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fr-FR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7554" y="5163410"/>
            <a:ext cx="444352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fr-FR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5280" y="3910008"/>
            <a:ext cx="404278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FR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rc 2"/>
          <p:cNvSpPr/>
          <p:nvPr/>
        </p:nvSpPr>
        <p:spPr bwMode="auto">
          <a:xfrm>
            <a:off x="7060187" y="3937097"/>
            <a:ext cx="914400" cy="536951"/>
          </a:xfrm>
          <a:prstGeom prst="arc">
            <a:avLst>
              <a:gd name="adj1" fmla="val 11662988"/>
              <a:gd name="adj2" fmla="val 2050931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>
            <a:off x="7076107" y="5235929"/>
            <a:ext cx="914400" cy="536951"/>
          </a:xfrm>
          <a:prstGeom prst="arc">
            <a:avLst>
              <a:gd name="adj1" fmla="val 11662988"/>
              <a:gd name="adj2" fmla="val 20509318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4215" y="3439282"/>
            <a:ext cx="4780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0" dirty="0" smtClean="0"/>
              <a:t>≤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7276487" y="4710818"/>
            <a:ext cx="4780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0" dirty="0" smtClean="0"/>
              <a:t>≤</a:t>
            </a:r>
            <a:endParaRPr lang="fr-FR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005164" y="4505507"/>
            <a:ext cx="4566" cy="68467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8083771" y="4480483"/>
            <a:ext cx="4566" cy="68467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8466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Idea of the proof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Given a process P with parallel or replacing compensations in its derivatives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No new names are generated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The set of sequential subprocesses never increases</a:t>
            </a:r>
            <a:endParaRPr lang="it-IT" sz="2800" dirty="0" smtClean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This is not the case for nested compensations, since they allow to create infinitely many sequential processes</a:t>
            </a:r>
          </a:p>
          <a:p>
            <a:r>
              <a:rPr lang="it-IT" sz="2800" dirty="0" smtClean="0">
                <a:cs typeface="Times New Roman" pitchFamily="18" charset="0"/>
              </a:rPr>
              <a:t>The order in the next slide is a wqo thanks to Higman’s lemma</a:t>
            </a:r>
          </a:p>
          <a:p>
            <a:r>
              <a:rPr lang="it-IT" sz="2800" dirty="0" smtClean="0">
                <a:cs typeface="Times New Roman" pitchFamily="18" charset="0"/>
              </a:rPr>
              <a:t>Compatibility holds</a:t>
            </a:r>
          </a:p>
          <a:p>
            <a:r>
              <a:rPr lang="it-IT" sz="2800" dirty="0" smtClean="0">
                <a:cs typeface="Times New Roman" pitchFamily="18" charset="0"/>
              </a:rPr>
              <a:t>Decidability follows from the theory of WSTS</a:t>
            </a:r>
          </a:p>
          <a:p>
            <a:pPr lvl="1"/>
            <a:endParaRPr lang="it-IT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59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Long-running transactions</a:t>
            </a:r>
            <a:endParaRPr lang="it-IT" sz="2800" dirty="0"/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Compensation installation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Gap in the expressive power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9" y="2786417"/>
            <a:ext cx="5301563" cy="37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58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Wqo on processes</a:t>
            </a:r>
            <a:endParaRPr lang="el-GR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366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|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| </m:t>
                          </m:r>
                          <m:nary>
                            <m:naryPr>
                              <m:chr m:val="∏"/>
                              <m:limLoc m:val="subSup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r>
                  <a:rPr lang="en-US" sz="2800" b="0" dirty="0" smtClean="0">
                    <a:ea typeface="Cambria Math"/>
                    <a:cs typeface="Times New Roman" pitchFamily="18" charset="0"/>
                  </a:rPr>
                  <a:t/>
                </a:r>
                <a:br>
                  <a:rPr lang="en-US" sz="2800" b="0" dirty="0" smtClean="0">
                    <a:ea typeface="Cambria Math"/>
                    <a:cs typeface="Times New Roman" pitchFamily="18" charset="0"/>
                  </a:rPr>
                </a:br>
                <a:r>
                  <a:rPr lang="en-US" sz="2800" b="0" dirty="0" smtClean="0">
                    <a:ea typeface="Cambria Math"/>
                    <a:cs typeface="Times New Roman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endParaRPr lang="en-US" sz="2800" b="0" dirty="0" smtClean="0"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′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|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| </m:t>
                          </m:r>
                          <m:nary>
                            <m:naryPr>
                              <m:chr m:val="∏"/>
                              <m:limLoc m:val="subSup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r>
                  <a:rPr lang="en-US" sz="2800" b="0" dirty="0" smtClean="0">
                    <a:ea typeface="Cambria Math"/>
                    <a:cs typeface="Times New Roman" pitchFamily="18" charset="0"/>
                  </a:rPr>
                  <a:t/>
                </a:r>
                <a:br>
                  <a:rPr lang="en-US" sz="2800" b="0" dirty="0" smtClean="0">
                    <a:ea typeface="Cambria Math"/>
                    <a:cs typeface="Times New Roman" pitchFamily="18" charset="0"/>
                  </a:rPr>
                </a:br>
                <a:r>
                  <a:rPr lang="en-US" sz="2800" b="0" dirty="0" smtClean="0">
                    <a:ea typeface="Cambria Math"/>
                    <a:cs typeface="Times New Roman" pitchFamily="18" charset="0"/>
                  </a:rPr>
                  <a:t>                     		if</a:t>
                </a:r>
              </a:p>
              <a:p>
                <a:pPr marL="0" indent="0">
                  <a:buNone/>
                </a:pPr>
                <a:r>
                  <a:rPr lang="en-US" sz="2800" b="0" dirty="0" smtClean="0">
                    <a:ea typeface="Cambria Math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  <a:cs typeface="Times New Roman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>
                    <a:ea typeface="Cambria Math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b="0" dirty="0" smtClean="0"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t-IT" sz="2800" dirty="0"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l-GR" sz="28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393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2750" y="1208088"/>
                <a:ext cx="8593138" cy="525621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Long-running transactions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Compensation installation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Gap in the expressive power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/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9" y="2786417"/>
            <a:ext cx="5301563" cy="37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8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Summary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We distinguished different forms of compensation installation</a:t>
            </a:r>
            <a:endParaRPr lang="it-IT" sz="24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We showed that decidability of termination allows to highlight a gap between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Dynamic and nested compensations on one side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Static, parallel and replacing compensations on the other side</a:t>
            </a:r>
            <a:endParaRPr lang="it-IT" sz="28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The result is robust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Different ways of managing subtransactions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The same holds for CCS with similar primitives</a:t>
            </a:r>
          </a:p>
          <a:p>
            <a:r>
              <a:rPr lang="it-IT" sz="2800" dirty="0" smtClean="0">
                <a:cs typeface="Times New Roman" pitchFamily="18" charset="0"/>
              </a:rPr>
              <a:t>Absence of restriction is fundamental</a:t>
            </a:r>
          </a:p>
        </p:txBody>
      </p:sp>
    </p:spTree>
    <p:extLst>
      <p:ext uri="{BB962C8B-B14F-4D97-AF65-F5344CB8AC3E}">
        <p14:creationId xmlns:p14="http://schemas.microsoft.com/office/powerpoint/2010/main" val="2257871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Future work</a:t>
            </a:r>
            <a:endParaRPr lang="el-GR" baseline="-25000">
              <a:cs typeface="Times New Roman" pitchFamily="18" charset="0"/>
            </a:endParaRP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Can we give termination preserving encodings of</a:t>
            </a:r>
          </a:p>
          <a:p>
            <a:pPr lvl="1"/>
            <a:r>
              <a:rPr lang="it-IT" sz="2400" dirty="0" smtClean="0"/>
              <a:t>Dynamic into nested compensations?</a:t>
            </a:r>
          </a:p>
          <a:p>
            <a:pPr lvl="1"/>
            <a:r>
              <a:rPr lang="it-IT" sz="2400" dirty="0" smtClean="0"/>
              <a:t>Parallel/replacing into static compensations?</a:t>
            </a:r>
          </a:p>
          <a:p>
            <a:r>
              <a:rPr lang="it-IT" sz="2800" dirty="0" smtClean="0"/>
              <a:t>The full picture of the expressive power of primitives for long running transactions is still far</a:t>
            </a:r>
          </a:p>
          <a:p>
            <a:pPr lvl="1"/>
            <a:r>
              <a:rPr lang="it-IT" sz="2400" dirty="0" smtClean="0"/>
              <a:t>Other dimensions</a:t>
            </a:r>
          </a:p>
          <a:p>
            <a:pPr lvl="1"/>
            <a:r>
              <a:rPr lang="it-IT" sz="2400" dirty="0" smtClean="0"/>
              <a:t>Which is the impact of the underlying calculus? </a:t>
            </a:r>
            <a:endParaRPr lang="it-IT" sz="2400" dirty="0"/>
          </a:p>
          <a:p>
            <a:endParaRPr lang="el-GR" sz="28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34" charset="0"/>
              </a:rPr>
              <a:t>End of talk</a:t>
            </a:r>
          </a:p>
        </p:txBody>
      </p:sp>
      <p:sp>
        <p:nvSpPr>
          <p:cNvPr id="1341443" name="WordArt 3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1341445" name="WordArt 5"/>
          <p:cNvSpPr>
            <a:spLocks noChangeArrowheads="1" noChangeShapeType="1" noTextEdit="1"/>
          </p:cNvSpPr>
          <p:nvPr/>
        </p:nvSpPr>
        <p:spPr bwMode="auto">
          <a:xfrm>
            <a:off x="2262188" y="3582988"/>
            <a:ext cx="4806950" cy="3067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3" grpId="0" animBg="1"/>
      <p:bldP spid="13414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Handling unexpected events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Current applications run in environments such as the Internet </a:t>
            </a:r>
            <a:r>
              <a:rPr lang="it-IT" sz="2800" smtClean="0"/>
              <a:t>or smartphones</a:t>
            </a:r>
            <a:endParaRPr lang="it-IT" sz="2000" dirty="0"/>
          </a:p>
          <a:p>
            <a:r>
              <a:rPr lang="it-IT" sz="2800" dirty="0"/>
              <a:t>Possible sources of errors</a:t>
            </a:r>
          </a:p>
          <a:p>
            <a:pPr lvl="1"/>
            <a:r>
              <a:rPr lang="it-IT" sz="2400" dirty="0" smtClean="0"/>
              <a:t>Communication </a:t>
            </a:r>
            <a:r>
              <a:rPr lang="it-IT" sz="2400" dirty="0"/>
              <a:t>partners may disconnect</a:t>
            </a:r>
          </a:p>
          <a:p>
            <a:pPr lvl="1"/>
            <a:r>
              <a:rPr lang="it-IT" sz="2400" dirty="0" smtClean="0"/>
              <a:t>Message loss</a:t>
            </a:r>
          </a:p>
          <a:p>
            <a:pPr lvl="1"/>
            <a:r>
              <a:rPr lang="it-IT" sz="2400" dirty="0" smtClean="0"/>
              <a:t>Received data may not have the expected format</a:t>
            </a:r>
          </a:p>
          <a:p>
            <a:pPr lvl="1"/>
            <a:r>
              <a:rPr lang="it-IT" sz="2400" dirty="0" smtClean="0"/>
              <a:t>Changes in the environment</a:t>
            </a:r>
          </a:p>
          <a:p>
            <a:pPr lvl="1"/>
            <a:r>
              <a:rPr lang="it-IT" sz="2400" dirty="0" smtClean="0"/>
              <a:t>...</a:t>
            </a:r>
            <a:endParaRPr lang="it-IT" sz="2400" dirty="0"/>
          </a:p>
          <a:p>
            <a:r>
              <a:rPr lang="it-IT" sz="2800" dirty="0" smtClean="0"/>
              <a:t>Unexpected events should be managed so to ensure correct behavior even in unreliable environments</a:t>
            </a: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Compensation handling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In service-oriented computing the concept of </a:t>
            </a:r>
            <a:r>
              <a:rPr lang="it-IT" sz="2800" dirty="0" smtClean="0"/>
              <a:t>a long </a:t>
            </a:r>
            <a:r>
              <a:rPr lang="it-IT" sz="2800" dirty="0" smtClean="0"/>
              <a:t>running transaction has been proposed</a:t>
            </a:r>
          </a:p>
          <a:p>
            <a:pPr lvl="1"/>
            <a:r>
              <a:rPr lang="it-IT" sz="2400" dirty="0" smtClean="0"/>
              <a:t>Computation that either succeeds or it </a:t>
            </a:r>
            <a:r>
              <a:rPr lang="it-IT" sz="2400" dirty="0" smtClean="0"/>
              <a:t>aborts and is </a:t>
            </a:r>
            <a:r>
              <a:rPr lang="it-IT" sz="2400" dirty="0" smtClean="0"/>
              <a:t>compensated</a:t>
            </a:r>
            <a:endParaRPr lang="it-IT" sz="2400" dirty="0"/>
          </a:p>
          <a:p>
            <a:r>
              <a:rPr lang="it-IT" sz="2800" dirty="0" smtClean="0"/>
              <a:t>The compensation needs to take back the system to a correct state</a:t>
            </a:r>
          </a:p>
          <a:p>
            <a:pPr lvl="1"/>
            <a:r>
              <a:rPr lang="it-IT" sz="2400" dirty="0" smtClean="0"/>
              <a:t>Undoing cannot always be perfect</a:t>
            </a:r>
          </a:p>
          <a:p>
            <a:pPr lvl="1"/>
            <a:r>
              <a:rPr lang="it-IT" sz="2400" dirty="0" smtClean="0"/>
              <a:t>Approximate rollback</a:t>
            </a:r>
          </a:p>
          <a:p>
            <a:r>
              <a:rPr lang="it-IT" sz="2800" dirty="0" smtClean="0"/>
              <a:t>Programming compensations is a delicate task</a:t>
            </a:r>
            <a:endParaRPr lang="it-IT" sz="24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Different primitives </a:t>
            </a:r>
            <a:r>
              <a:rPr lang="it-IT" dirty="0" smtClean="0">
                <a:cs typeface="Times New Roman" pitchFamily="18" charset="0"/>
              </a:rPr>
              <a:t>in the literature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Long-running transactions used in practice</a:t>
            </a:r>
          </a:p>
          <a:p>
            <a:pPr lvl="1"/>
            <a:r>
              <a:rPr lang="it-IT" sz="2400" dirty="0" smtClean="0"/>
              <a:t>WS-BPEL, Jolie</a:t>
            </a:r>
          </a:p>
          <a:p>
            <a:r>
              <a:rPr lang="it-IT" sz="2800" dirty="0" smtClean="0"/>
              <a:t>A flurry of proposals in the literature</a:t>
            </a:r>
            <a:endParaRPr lang="it-IT" sz="2800" dirty="0"/>
          </a:p>
          <a:p>
            <a:pPr lvl="1"/>
            <a:r>
              <a:rPr lang="it-IT" sz="2400" dirty="0" smtClean="0"/>
              <a:t>Sagas</a:t>
            </a:r>
            <a:r>
              <a:rPr lang="it-IT" sz="2400" dirty="0"/>
              <a:t>, StAC, cjoin, SOCK, dc</a:t>
            </a:r>
            <a:r>
              <a:rPr lang="el-GR" sz="2400" dirty="0">
                <a:cs typeface="Times New Roman" pitchFamily="18" charset="0"/>
              </a:rPr>
              <a:t>π</a:t>
            </a:r>
            <a:r>
              <a:rPr lang="it-IT" sz="2400" dirty="0">
                <a:cs typeface="Times New Roman" pitchFamily="18" charset="0"/>
              </a:rPr>
              <a:t>, web</a:t>
            </a:r>
            <a:r>
              <a:rPr lang="el-GR" sz="2400" dirty="0">
                <a:cs typeface="Times New Roman" pitchFamily="18" charset="0"/>
              </a:rPr>
              <a:t>π</a:t>
            </a:r>
            <a:r>
              <a:rPr lang="it-IT" sz="2400" dirty="0">
                <a:cs typeface="Times New Roman" pitchFamily="18" charset="0"/>
              </a:rPr>
              <a:t>, …</a:t>
            </a:r>
          </a:p>
          <a:p>
            <a:r>
              <a:rPr lang="it-IT" sz="2800" dirty="0">
                <a:cs typeface="Times New Roman" pitchFamily="18" charset="0"/>
              </a:rPr>
              <a:t>Are the proposed primitives equivalent?</a:t>
            </a:r>
          </a:p>
          <a:p>
            <a:r>
              <a:rPr lang="it-IT" sz="2800" dirty="0">
                <a:cs typeface="Times New Roman" pitchFamily="18" charset="0"/>
              </a:rPr>
              <a:t>Which are the best ones?</a:t>
            </a:r>
          </a:p>
          <a:p>
            <a:pPr lvl="1"/>
            <a:endParaRPr lang="el-GR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A difficult problem</a:t>
            </a:r>
            <a:endParaRPr lang="el-GR">
              <a:cs typeface="Times New Roman" pitchFamily="18" charset="0"/>
            </a:endParaRP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>
                <a:cs typeface="Times New Roman" pitchFamily="18" charset="0"/>
              </a:rPr>
              <a:t>Approaches to compensation handling can differ according to many features</a:t>
            </a:r>
          </a:p>
          <a:p>
            <a:pPr lvl="1"/>
            <a:r>
              <a:rPr lang="it-IT" sz="2400" dirty="0">
                <a:cs typeface="Times New Roman" pitchFamily="18" charset="0"/>
              </a:rPr>
              <a:t>Flat vs nested transactions</a:t>
            </a:r>
          </a:p>
          <a:p>
            <a:pPr lvl="1"/>
            <a:r>
              <a:rPr lang="it-IT" sz="2400" dirty="0">
                <a:cs typeface="Times New Roman" pitchFamily="18" charset="0"/>
              </a:rPr>
              <a:t>Automatic vs programmed </a:t>
            </a:r>
            <a:r>
              <a:rPr lang="it-IT" sz="2400" dirty="0" smtClean="0">
                <a:cs typeface="Times New Roman" pitchFamily="18" charset="0"/>
              </a:rPr>
              <a:t>abort</a:t>
            </a:r>
            <a:r>
              <a:rPr lang="it-IT" sz="2400" dirty="0" smtClean="0">
                <a:cs typeface="Times New Roman" pitchFamily="18" charset="0"/>
              </a:rPr>
              <a:t> </a:t>
            </a:r>
            <a:r>
              <a:rPr lang="it-IT" sz="2400" dirty="0">
                <a:cs typeface="Times New Roman" pitchFamily="18" charset="0"/>
              </a:rPr>
              <a:t>of subtransactions</a:t>
            </a:r>
          </a:p>
          <a:p>
            <a:pPr lvl="1"/>
            <a:r>
              <a:rPr lang="it-IT" sz="2400" dirty="0">
                <a:cs typeface="Times New Roman" pitchFamily="18" charset="0"/>
              </a:rPr>
              <a:t>Static vs dynamic definition of compensations</a:t>
            </a:r>
          </a:p>
          <a:p>
            <a:r>
              <a:rPr lang="it-IT" sz="2800" dirty="0">
                <a:cs typeface="Times New Roman" pitchFamily="18" charset="0"/>
              </a:rPr>
              <a:t>Approaches applied to different underlying languages</a:t>
            </a:r>
          </a:p>
          <a:p>
            <a:pPr lvl="1"/>
            <a:r>
              <a:rPr lang="it-IT" sz="2400" dirty="0">
                <a:cs typeface="Times New Roman" pitchFamily="18" charset="0"/>
              </a:rPr>
              <a:t>Differences between the languages may hide differences between the primitives</a:t>
            </a:r>
            <a:endParaRPr lang="el-GR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1270788" name="Picture 4" descr="perpless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87325"/>
            <a:ext cx="1809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Our approach</a:t>
            </a:r>
            <a:endParaRPr lang="el-GR">
              <a:cs typeface="Times New Roman" pitchFamily="18" charset="0"/>
            </a:endParaRP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Taking the simplest possible calculus (</a:t>
            </a:r>
            <a:r>
              <a:rPr lang="el-GR" sz="2800" dirty="0">
                <a:cs typeface="Times New Roman" pitchFamily="18" charset="0"/>
              </a:rPr>
              <a:t>π</a:t>
            </a:r>
            <a:r>
              <a:rPr lang="it-IT" sz="2800" dirty="0">
                <a:cs typeface="Times New Roman" pitchFamily="18" charset="0"/>
              </a:rPr>
              <a:t>-calculus</a:t>
            </a:r>
            <a:r>
              <a:rPr lang="it-IT" sz="2800" dirty="0"/>
              <a:t>)</a:t>
            </a:r>
          </a:p>
          <a:p>
            <a:r>
              <a:rPr lang="it-IT" sz="2800" dirty="0"/>
              <a:t>Adding different primitives to it</a:t>
            </a:r>
          </a:p>
          <a:p>
            <a:r>
              <a:rPr lang="it-IT" sz="2800" dirty="0"/>
              <a:t>Comparing their expressive </a:t>
            </a:r>
            <a:r>
              <a:rPr lang="it-IT" sz="2800" dirty="0" smtClean="0"/>
              <a:t>power</a:t>
            </a:r>
            <a:br>
              <a:rPr lang="it-IT" sz="2800" dirty="0" smtClean="0"/>
            </a:br>
            <a:endParaRPr lang="it-IT" sz="2800" dirty="0" smtClean="0"/>
          </a:p>
          <a:p>
            <a:r>
              <a:rPr lang="it-IT" sz="2800" dirty="0" smtClean="0">
                <a:cs typeface="Times New Roman" pitchFamily="18" charset="0"/>
              </a:rPr>
              <a:t>Too </a:t>
            </a:r>
            <a:r>
              <a:rPr lang="it-IT" sz="2800" dirty="0">
                <a:cs typeface="Times New Roman" pitchFamily="18" charset="0"/>
              </a:rPr>
              <a:t>many possible differences</a:t>
            </a:r>
          </a:p>
          <a:p>
            <a:r>
              <a:rPr lang="it-IT" sz="2800" dirty="0">
                <a:cs typeface="Times New Roman" pitchFamily="18" charset="0"/>
              </a:rPr>
              <a:t>We concentrate on static vs dynamic definition </a:t>
            </a:r>
            <a:r>
              <a:rPr lang="it-IT" sz="2800" dirty="0" smtClean="0">
                <a:cs typeface="Times New Roman" pitchFamily="18" charset="0"/>
              </a:rPr>
              <a:t>of compensations</a:t>
            </a:r>
            <a:endParaRPr lang="it-IT" sz="2400" dirty="0">
              <a:cs typeface="Times New Roman" pitchFamily="18" charset="0"/>
            </a:endParaRPr>
          </a:p>
          <a:p>
            <a:r>
              <a:rPr lang="it-IT" sz="2800" dirty="0" smtClean="0"/>
              <a:t>Decidability of termination </a:t>
            </a:r>
            <a:r>
              <a:rPr lang="it-IT" sz="2800" dirty="0" smtClean="0"/>
              <a:t>(all computations terminate) allows to discriminate them </a:t>
            </a:r>
          </a:p>
          <a:p>
            <a:pPr lvl="1"/>
            <a:r>
              <a:rPr lang="it-IT" sz="2400" dirty="0" smtClean="0"/>
              <a:t>In a </a:t>
            </a:r>
            <a:r>
              <a:rPr lang="el-GR" sz="2400" dirty="0" smtClean="0"/>
              <a:t>π</a:t>
            </a:r>
            <a:r>
              <a:rPr lang="en-US" sz="2400" dirty="0" smtClean="0"/>
              <a:t>-</a:t>
            </a:r>
            <a:r>
              <a:rPr lang="it-IT" sz="2400" dirty="0" smtClean="0"/>
              <a:t>calculus without restriction </a:t>
            </a:r>
            <a:endParaRPr lang="it-IT" sz="2400" dirty="0" smtClean="0">
              <a:cs typeface="Times New Roman" pitchFamily="18" charset="0"/>
            </a:endParaRPr>
          </a:p>
          <a:p>
            <a:pPr lvl="1"/>
            <a:endParaRPr lang="it-IT" sz="2400" dirty="0" smtClean="0">
              <a:cs typeface="Times New Roman" pitchFamily="18" charset="0"/>
            </a:endParaRPr>
          </a:p>
          <a:p>
            <a:endParaRPr lang="el-GR" sz="28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Long-running transactions</a:t>
            </a:r>
          </a:p>
          <a:p>
            <a:r>
              <a:rPr lang="it-IT" sz="2800" dirty="0" smtClean="0"/>
              <a:t>Compensation installation</a:t>
            </a:r>
            <a:endParaRPr lang="it-IT" sz="2800" dirty="0"/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Gap in the expressive power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9" y="2786417"/>
            <a:ext cx="5301563" cy="37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8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19052</TotalTime>
  <Words>1280</Words>
  <Application>Microsoft Office PowerPoint</Application>
  <PresentationFormat>Custom</PresentationFormat>
  <Paragraphs>265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Monotype Sorts</vt:lpstr>
      <vt:lpstr>Impact</vt:lpstr>
      <vt:lpstr>Helvetica</vt:lpstr>
      <vt:lpstr>Times</vt:lpstr>
      <vt:lpstr>Cambria Math</vt:lpstr>
      <vt:lpstr>Times New Roman</vt:lpstr>
      <vt:lpstr>Verdana</vt:lpstr>
      <vt:lpstr>1_dan</vt:lpstr>
      <vt:lpstr>2_dan</vt:lpstr>
      <vt:lpstr>Decidability Results for Dynamic Installation of Compensation Handlers</vt:lpstr>
      <vt:lpstr>Map of the talk</vt:lpstr>
      <vt:lpstr>Map of the talk</vt:lpstr>
      <vt:lpstr>Handling unexpected events</vt:lpstr>
      <vt:lpstr>Compensation handling</vt:lpstr>
      <vt:lpstr>Different primitives in the literature</vt:lpstr>
      <vt:lpstr>A difficult problem</vt:lpstr>
      <vt:lpstr>Our approach</vt:lpstr>
      <vt:lpstr>Map of the talk</vt:lpstr>
      <vt:lpstr>Static compensations</vt:lpstr>
      <vt:lpstr>Dynamic compensations</vt:lpstr>
      <vt:lpstr>Syntax of the calculus</vt:lpstr>
      <vt:lpstr>Simple examples</vt:lpstr>
      <vt:lpstr>Simple examples: compensation update</vt:lpstr>
      <vt:lpstr>Classes of calculi</vt:lpstr>
      <vt:lpstr>Classes of calculi</vt:lpstr>
      <vt:lpstr>Classes of calculi</vt:lpstr>
      <vt:lpstr>Classes of calculi</vt:lpstr>
      <vt:lpstr>Classes of calculi</vt:lpstr>
      <vt:lpstr>Classes of calculi</vt:lpstr>
      <vt:lpstr>A partial order</vt:lpstr>
      <vt:lpstr>A partial order</vt:lpstr>
      <vt:lpstr>Map of the talk</vt:lpstr>
      <vt:lpstr>Undecidability for nested compensations</vt:lpstr>
      <vt:lpstr>Encoding idea</vt:lpstr>
      <vt:lpstr>Decidability for parallel/replacing compensations</vt:lpstr>
      <vt:lpstr>Well Quasi Ordering (wqo)</vt:lpstr>
      <vt:lpstr>Well-Structured Transition System</vt:lpstr>
      <vt:lpstr>Idea of the proof</vt:lpstr>
      <vt:lpstr>Wqo on processes</vt:lpstr>
      <vt:lpstr>Map of the talk</vt:lpstr>
      <vt:lpstr>Summary</vt:lpstr>
      <vt:lpstr>Future work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511</cp:revision>
  <cp:lastPrinted>2002-05-03T10:05:46Z</cp:lastPrinted>
  <dcterms:created xsi:type="dcterms:W3CDTF">1999-02-22T11:07:13Z</dcterms:created>
  <dcterms:modified xsi:type="dcterms:W3CDTF">2013-06-04T18:25:30Z</dcterms:modified>
</cp:coreProperties>
</file>