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tags/tag9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58"/>
  </p:notesMasterIdLst>
  <p:handoutMasterIdLst>
    <p:handoutMasterId r:id="rId59"/>
  </p:handoutMasterIdLst>
  <p:sldIdLst>
    <p:sldId id="256" r:id="rId3"/>
    <p:sldId id="513" r:id="rId4"/>
    <p:sldId id="511" r:id="rId5"/>
    <p:sldId id="515" r:id="rId6"/>
    <p:sldId id="517" r:id="rId7"/>
    <p:sldId id="518" r:id="rId8"/>
    <p:sldId id="519" r:id="rId9"/>
    <p:sldId id="520" r:id="rId10"/>
    <p:sldId id="521" r:id="rId11"/>
    <p:sldId id="523" r:id="rId12"/>
    <p:sldId id="490" r:id="rId13"/>
    <p:sldId id="491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492" r:id="rId29"/>
    <p:sldId id="542" r:id="rId30"/>
    <p:sldId id="543" r:id="rId31"/>
    <p:sldId id="524" r:id="rId32"/>
    <p:sldId id="544" r:id="rId33"/>
    <p:sldId id="502" r:id="rId34"/>
    <p:sldId id="493" r:id="rId35"/>
    <p:sldId id="494" r:id="rId36"/>
    <p:sldId id="548" r:id="rId37"/>
    <p:sldId id="546" r:id="rId38"/>
    <p:sldId id="547" r:id="rId39"/>
    <p:sldId id="495" r:id="rId40"/>
    <p:sldId id="509" r:id="rId41"/>
    <p:sldId id="549" r:id="rId42"/>
    <p:sldId id="550" r:id="rId43"/>
    <p:sldId id="507" r:id="rId44"/>
    <p:sldId id="508" r:id="rId45"/>
    <p:sldId id="527" r:id="rId46"/>
    <p:sldId id="525" r:id="rId47"/>
    <p:sldId id="497" r:id="rId48"/>
    <p:sldId id="498" r:id="rId49"/>
    <p:sldId id="510" r:id="rId50"/>
    <p:sldId id="499" r:id="rId51"/>
    <p:sldId id="505" r:id="rId52"/>
    <p:sldId id="526" r:id="rId53"/>
    <p:sldId id="479" r:id="rId54"/>
    <p:sldId id="445" r:id="rId55"/>
    <p:sldId id="451" r:id="rId56"/>
    <p:sldId id="551" r:id="rId57"/>
  </p:sldIdLst>
  <p:sldSz cx="9902825" cy="6858000"/>
  <p:notesSz cx="6858000" cy="9906000"/>
  <p:custDataLst>
    <p:tags r:id="rId61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9C"/>
    <a:srgbClr val="36E400"/>
    <a:srgbClr val="A0A0A0"/>
    <a:srgbClr val="808080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581" autoAdjust="0"/>
  </p:normalViewPr>
  <p:slideViewPr>
    <p:cSldViewPr snapToGrid="0">
      <p:cViewPr varScale="1">
        <p:scale>
          <a:sx n="101" d="100"/>
          <a:sy n="101" d="100"/>
        </p:scale>
        <p:origin x="-904" y="-11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D7F3A5-E257-4AFD-9ECA-5389690756DC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677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A509CFE-66A1-4E46-956D-6F7FA59729EA}" type="datetime2">
              <a:rPr lang="en-US"/>
              <a:pPr/>
              <a:t>Wednesday 19 February 14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7358D2BC-1572-4B2D-9E25-D7DAF6ED3D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188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829151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8047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81649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77222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95674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2095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94355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35046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14928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88609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1117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61923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91467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46409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56755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1208088"/>
            <a:ext cx="8996363" cy="525621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1829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6279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04425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2816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013346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4443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824454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153844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301508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6" Type="http://schemas.openxmlformats.org/officeDocument/2006/relationships/notesSlide" Target="../notesSlides/notesSlide39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5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notesSlide" Target="../notesSlides/notesSlide48.xml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6127" y="531980"/>
            <a:ext cx="6936552" cy="9459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16803" y="4030183"/>
            <a:ext cx="4149755" cy="79855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268701" y="3992069"/>
            <a:ext cx="5187950" cy="79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dirty="0" smtClean="0">
                <a:solidFill>
                  <a:schemeClr val="accent3"/>
                </a:solidFill>
                <a:latin typeface="Helvetica" pitchFamily="34" charset="0"/>
              </a:rPr>
              <a:t>Francesco Tiezzi</a:t>
            </a:r>
            <a:endParaRPr lang="en-US" sz="2400" b="0" noProof="1">
              <a:solidFill>
                <a:schemeClr val="accent3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 smtClean="0">
                <a:solidFill>
                  <a:schemeClr val="accent3"/>
                </a:solidFill>
                <a:latin typeface="Helvetica" pitchFamily="34" charset="0"/>
              </a:rPr>
              <a:t>IMT Advanced </a:t>
            </a:r>
            <a:r>
              <a:rPr lang="it-IT" sz="2400" b="0" dirty="0" err="1" smtClean="0">
                <a:solidFill>
                  <a:schemeClr val="accent3"/>
                </a:solidFill>
                <a:latin typeface="Helvetica" pitchFamily="34" charset="0"/>
              </a:rPr>
              <a:t>Studies</a:t>
            </a:r>
            <a:r>
              <a:rPr lang="it-IT" sz="2400" b="0" dirty="0" smtClean="0">
                <a:solidFill>
                  <a:schemeClr val="accent3"/>
                </a:solidFill>
                <a:latin typeface="Helvetica" pitchFamily="34" charset="0"/>
              </a:rPr>
              <a:t> </a:t>
            </a:r>
            <a:r>
              <a:rPr lang="it-IT" sz="2400" b="0" noProof="1" smtClean="0">
                <a:solidFill>
                  <a:schemeClr val="accent3"/>
                </a:solidFill>
                <a:latin typeface="Helvetica" pitchFamily="34" charset="0"/>
              </a:rPr>
              <a:t>Lucca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chemeClr val="accent3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 smtClean="0">
              <a:solidFill>
                <a:schemeClr val="accent3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789217"/>
            <a:ext cx="9902825" cy="709613"/>
          </a:xfrm>
          <a:noFill/>
          <a:ln/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  <a:t>Causal-Consistent Reversibility</a:t>
            </a:r>
            <a:b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it-IT" sz="3200" dirty="0" smtClean="0">
                <a:solidFill>
                  <a:schemeClr val="bg1"/>
                </a:solidFill>
                <a:cs typeface="Times New Roman" pitchFamily="18" charset="0"/>
              </a:rPr>
              <a:t> in a Tuple-Based Distributed Language</a:t>
            </a:r>
            <a:endParaRPr lang="el-GR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653901" y="5780472"/>
            <a:ext cx="567648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b="0" dirty="0">
                <a:solidFill>
                  <a:srgbClr val="FF0000"/>
                </a:solidFill>
                <a:latin typeface="Helvetica" pitchFamily="34" charset="0"/>
              </a:rPr>
              <a:t>Joint work with </a:t>
            </a:r>
            <a:r>
              <a:rPr lang="it-IT" b="0" dirty="0" smtClean="0">
                <a:solidFill>
                  <a:srgbClr val="FF0000"/>
                </a:solidFill>
                <a:latin typeface="Helvetica" pitchFamily="34" charset="0"/>
              </a:rPr>
              <a:t>Elena Giachino,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b="0" dirty="0" smtClean="0">
                <a:solidFill>
                  <a:srgbClr val="FF0000"/>
                </a:solidFill>
                <a:latin typeface="Helvetica" pitchFamily="34" charset="0"/>
              </a:rPr>
              <a:t>Ivan Lanese and Claudio </a:t>
            </a:r>
            <a:r>
              <a:rPr lang="it-IT" b="0" dirty="0" err="1" smtClean="0">
                <a:solidFill>
                  <a:srgbClr val="FF0000"/>
                </a:solidFill>
                <a:latin typeface="Helvetica" pitchFamily="34" charset="0"/>
              </a:rPr>
              <a:t>Mezzina</a:t>
            </a:r>
            <a:endParaRPr lang="it-IT" b="0" dirty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2" name="Picture 1" descr="dra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76" y="3697001"/>
            <a:ext cx="1320299" cy="1320299"/>
          </a:xfrm>
          <a:prstGeom prst="rect">
            <a:avLst/>
          </a:prstGeom>
        </p:spPr>
      </p:pic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7060117" y="4941396"/>
            <a:ext cx="2811272" cy="16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3600" dirty="0" smtClean="0">
                <a:solidFill>
                  <a:srgbClr val="FF0000"/>
                </a:solidFill>
                <a:latin typeface="Helvetica" pitchFamily="34" charset="0"/>
              </a:rPr>
              <a:t>CINA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sz="2400" dirty="0">
                <a:latin typeface="Helvetica" pitchFamily="34" charset="0"/>
              </a:rPr>
              <a:t>2nd </a:t>
            </a:r>
            <a:r>
              <a:rPr lang="it-IT" sz="2400" dirty="0" smtClean="0">
                <a:latin typeface="Helvetica" pitchFamily="34" charset="0"/>
              </a:rPr>
              <a:t>Gen. Meeting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sz="2400" dirty="0" smtClean="0">
                <a:latin typeface="Helvetica" pitchFamily="34" charset="0"/>
              </a:rPr>
              <a:t>19 </a:t>
            </a:r>
            <a:r>
              <a:rPr lang="it-IT" sz="2400" dirty="0" err="1" smtClean="0">
                <a:latin typeface="Helvetica" pitchFamily="34" charset="0"/>
              </a:rPr>
              <a:t>February</a:t>
            </a:r>
            <a:r>
              <a:rPr lang="it-IT" sz="2400" dirty="0" smtClean="0">
                <a:latin typeface="Helvetica" pitchFamily="34" charset="0"/>
              </a:rPr>
              <a:t> 2014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r>
              <a:rPr lang="it-IT" sz="2400" dirty="0">
                <a:latin typeface="Helvetica" pitchFamily="34" charset="0"/>
              </a:rPr>
              <a:t>Bologna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2625725" algn="l"/>
              </a:tabLst>
            </a:pPr>
            <a:endParaRPr lang="it-IT" sz="2400" dirty="0" smtClean="0"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noProof="1" smtClean="0">
              <a:latin typeface="Helvetic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7" name="Picture 6" descr="bolo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9" y="1140300"/>
            <a:ext cx="3576246" cy="2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0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Coordination language based on distributed tuple spaces</a:t>
            </a:r>
          </a:p>
          <a:p>
            <a:pPr lvl="1"/>
            <a:r>
              <a:rPr lang="it-IT" sz="2400" dirty="0" smtClean="0"/>
              <a:t>Linda operations for creating and accessing tuples</a:t>
            </a:r>
          </a:p>
          <a:p>
            <a:pPr lvl="1"/>
            <a:r>
              <a:rPr lang="it-IT" sz="2400" dirty="0" smtClean="0"/>
              <a:t>Tuples </a:t>
            </a:r>
            <a:r>
              <a:rPr lang="it-IT" sz="2400" dirty="0" err="1" smtClean="0"/>
              <a:t>accessed</a:t>
            </a:r>
            <a:r>
              <a:rPr lang="it-IT" sz="2400" dirty="0" smtClean="0"/>
              <a:t> via pattern-</a:t>
            </a:r>
            <a:r>
              <a:rPr lang="it-IT" sz="2400" dirty="0" err="1" smtClean="0"/>
              <a:t>matching</a:t>
            </a:r>
            <a:endParaRPr lang="it-IT" sz="2400" dirty="0" smtClean="0"/>
          </a:p>
          <a:p>
            <a:r>
              <a:rPr lang="it-IT" sz="2800" dirty="0" smtClean="0"/>
              <a:t>Klaim nets composed by distributed nodes containing processes and data (tuples)</a:t>
            </a:r>
          </a:p>
          <a:p>
            <a:r>
              <a:rPr lang="it-IT" sz="2800" dirty="0" smtClean="0"/>
              <a:t>We consider a subset of Klaim called </a:t>
            </a:r>
            <a:r>
              <a:rPr lang="el-GR" sz="2800" dirty="0" smtClean="0">
                <a:solidFill>
                  <a:srgbClr val="FF0000"/>
                </a:solidFill>
              </a:rPr>
              <a:t>μ</a:t>
            </a:r>
            <a:r>
              <a:rPr lang="en-US" sz="2800" dirty="0" err="1" smtClean="0">
                <a:solidFill>
                  <a:srgbClr val="FF0000"/>
                </a:solidFill>
              </a:rPr>
              <a:t>Klaim</a:t>
            </a:r>
            <a:endParaRPr lang="it-IT" sz="28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4196689"/>
            <a:ext cx="152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3" y="4523047"/>
            <a:ext cx="1704975" cy="1495425"/>
          </a:xfrm>
          <a:prstGeom prst="rect">
            <a:avLst/>
          </a:prstGeom>
        </p:spPr>
      </p:pic>
      <p:pic>
        <p:nvPicPr>
          <p:cNvPr id="5" name="Picture 4" descr="internet_festival_2013_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4" y="4623142"/>
            <a:ext cx="195072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4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98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9" y="3596402"/>
            <a:ext cx="5864627" cy="3211298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491"/>
            <a:ext cx="9902825" cy="2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496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46103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2" name="Picture 1" descr="klaimSyntax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330"/>
            <a:ext cx="9902825" cy="26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5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2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45360"/>
            <a:ext cx="9094583" cy="3240000"/>
          </a:xfrm>
          <a:prstGeom prst="rect">
            <a:avLst/>
          </a:prstGeom>
        </p:spPr>
      </p:pic>
      <p:pic>
        <p:nvPicPr>
          <p:cNvPr id="5" name="Picture 4" descr="klaimSyntax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905"/>
            <a:ext cx="9902825" cy="26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22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2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583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2" name="Picture 1" descr="klaimSyntax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853"/>
            <a:ext cx="9902825" cy="26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9"/>
            <a:ext cx="9094571" cy="3239996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7" name="Picture 6" descr="klaimSyntax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50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6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7" name="Picture 6" descr="klaimSyntax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50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5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aim6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0" y="3537390"/>
            <a:ext cx="9094565" cy="3239994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67"/>
            <a:ext cx="9902825" cy="26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415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cs typeface="Times New Roman" pitchFamily="18" charset="0"/>
              </a:rPr>
              <a:t>Map</a:t>
            </a:r>
            <a:r>
              <a:rPr lang="it-IT" dirty="0">
                <a:cs typeface="Times New Roman" pitchFamily="18" charset="0"/>
              </a:rPr>
              <a:t> of the talk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/>
              <a:t>Reversibility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/>
              <a:t>Uncontrolled</a:t>
            </a:r>
            <a:r>
              <a:rPr lang="it-IT" sz="2800" dirty="0" smtClean="0"/>
              <a:t> </a:t>
            </a:r>
            <a:r>
              <a:rPr lang="it-IT" sz="2800" dirty="0" err="1" smtClean="0"/>
              <a:t>reversibility</a:t>
            </a:r>
            <a:r>
              <a:rPr lang="it-IT" sz="2800" dirty="0" smtClean="0"/>
              <a:t> in </a:t>
            </a:r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cs typeface="Times New Roman" pitchFamily="18" charset="0"/>
              </a:rPr>
              <a:t>Controlling</a:t>
            </a:r>
            <a:r>
              <a:rPr lang="it-IT" sz="2800" dirty="0">
                <a:cs typeface="Times New Roman" pitchFamily="18" charset="0"/>
              </a:rPr>
              <a:t> </a:t>
            </a:r>
            <a:r>
              <a:rPr lang="it-IT" sz="2800" dirty="0" err="1" smtClean="0">
                <a:cs typeface="Times New Roman" pitchFamily="18" charset="0"/>
              </a:rPr>
              <a:t>reversibility</a:t>
            </a:r>
            <a:r>
              <a:rPr lang="it-IT" sz="2800" dirty="0" smtClean="0">
                <a:cs typeface="Times New Roman" pitchFamily="18" charset="0"/>
              </a:rPr>
              <a:t>: </a:t>
            </a:r>
            <a:r>
              <a:rPr lang="it-IT" sz="2800" b="1" dirty="0" err="1" smtClean="0"/>
              <a:t>roll</a:t>
            </a:r>
            <a:r>
              <a:rPr lang="it-IT" sz="2800" dirty="0" smtClean="0"/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3" name="Picture 2" descr="bolo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9" y="1140300"/>
            <a:ext cx="3576246" cy="2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67"/>
            <a:ext cx="9902825" cy="26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95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6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5837"/>
            <a:ext cx="9094577" cy="3239998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256"/>
            <a:ext cx="9902825" cy="26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0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256"/>
            <a:ext cx="9902825" cy="26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02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aim6_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0"/>
            <a:ext cx="9902825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12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3" name="Picture 2" descr="klaimSyntax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0"/>
            <a:ext cx="9902825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16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laim6_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1" y="3537387"/>
            <a:ext cx="9094583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91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7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aim6_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8" y="3534902"/>
            <a:ext cx="9155389" cy="324000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4" name="Picture 3" descr="klaimSyntax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86"/>
            <a:ext cx="9902825" cy="2622212"/>
          </a:xfrm>
          <a:prstGeom prst="rect">
            <a:avLst/>
          </a:prstGeom>
        </p:spPr>
      </p:pic>
      <p:pic>
        <p:nvPicPr>
          <p:cNvPr id="5" name="Picture 4" descr="klaimSyntax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91"/>
            <a:ext cx="9902825" cy="26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86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26155"/>
            <a:ext cx="8822715" cy="5579999"/>
          </a:xfrm>
          <a:prstGeom prst="rect">
            <a:avLst/>
          </a:prstGeom>
        </p:spPr>
      </p:pic>
      <p:pic>
        <p:nvPicPr>
          <p:cNvPr id="4" name="Picture 3" descr="klaimSem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" y="1144587"/>
            <a:ext cx="881218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39113"/>
            <a:ext cx="8822715" cy="5579999"/>
          </a:xfrm>
          <a:prstGeom prst="rect">
            <a:avLst/>
          </a:prstGeom>
        </p:spPr>
      </p:pic>
      <p:pic>
        <p:nvPicPr>
          <p:cNvPr id="3" name="Picture 2" descr="klaimSe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" y="1138657"/>
            <a:ext cx="8806102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04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5" y="1139113"/>
            <a:ext cx="8822715" cy="55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4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reversibility? </a:t>
            </a:r>
            <a:endParaRPr lang="en-US" dirty="0">
              <a:effectLst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0660"/>
            <a:ext cx="8593138" cy="2784240"/>
          </a:xfrm>
        </p:spPr>
        <p:txBody>
          <a:bodyPr/>
          <a:lstStyle/>
          <a:p>
            <a:r>
              <a:rPr lang="en-US" sz="2800" dirty="0"/>
              <a:t>Reversibility </a:t>
            </a:r>
            <a:r>
              <a:rPr lang="en-US" sz="2800" dirty="0" smtClean="0"/>
              <a:t>everywhere</a:t>
            </a:r>
            <a:endParaRPr lang="it-IT" sz="2800" dirty="0">
              <a:latin typeface="Helvetica" pitchFamily="34" charset="0"/>
            </a:endParaRPr>
          </a:p>
          <a:p>
            <a:pPr lvl="1"/>
            <a:r>
              <a:rPr lang="en-US" sz="2400" dirty="0" smtClean="0"/>
              <a:t>chemistry</a:t>
            </a:r>
            <a:r>
              <a:rPr lang="en-US" sz="2400" dirty="0"/>
              <a:t>/</a:t>
            </a:r>
            <a:r>
              <a:rPr lang="en-US" sz="2400" dirty="0" smtClean="0"/>
              <a:t>biology</a:t>
            </a:r>
          </a:p>
          <a:p>
            <a:pPr lvl="1"/>
            <a:r>
              <a:rPr lang="en-US" sz="2400" dirty="0"/>
              <a:t>quantum computing </a:t>
            </a:r>
            <a:endParaRPr lang="en-US" sz="2400" dirty="0" smtClean="0"/>
          </a:p>
          <a:p>
            <a:pPr lvl="1"/>
            <a:r>
              <a:rPr lang="en-US" sz="2400" dirty="0" smtClean="0"/>
              <a:t>state </a:t>
            </a:r>
            <a:r>
              <a:rPr lang="en-US" sz="2400" dirty="0"/>
              <a:t>space exploration 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4326" y="1425375"/>
            <a:ext cx="9058825" cy="223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05059B"/>
                </a:solidFill>
                <a:latin typeface="Times New Roman,Bold"/>
              </a:rPr>
              <a:t>The possibility of executing a computation both in the standard, forward direction, </a:t>
            </a: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>and </a:t>
            </a:r>
            <a:r>
              <a:rPr lang="en-US" dirty="0">
                <a:solidFill>
                  <a:srgbClr val="05059B"/>
                </a:solidFill>
                <a:latin typeface="Times New Roman,Bold"/>
              </a:rPr>
              <a:t>in </a:t>
            </a: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/>
            </a:r>
            <a:br>
              <a:rPr lang="en-US" dirty="0" smtClean="0">
                <a:solidFill>
                  <a:srgbClr val="05059B"/>
                </a:solidFill>
                <a:latin typeface="Times New Roman,Bold"/>
              </a:rPr>
            </a:br>
            <a:r>
              <a:rPr lang="en-US" dirty="0" smtClean="0">
                <a:solidFill>
                  <a:srgbClr val="05059B"/>
                </a:solidFill>
                <a:latin typeface="Times New Roman,Bold"/>
              </a:rPr>
              <a:t>the </a:t>
            </a:r>
            <a:r>
              <a:rPr lang="en-US" dirty="0">
                <a:solidFill>
                  <a:srgbClr val="05059B"/>
                </a:solidFill>
                <a:latin typeface="Times New Roman,Bold"/>
              </a:rPr>
              <a:t>backward direction, going back to a past state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53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9034867" cy="52562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Evaluation</a:t>
            </a:r>
            <a:r>
              <a:rPr lang="en-US" sz="2800" b="1" dirty="0"/>
              <a:t>-closed </a:t>
            </a:r>
            <a:r>
              <a:rPr lang="en-US" sz="2800" b="1" dirty="0" smtClean="0"/>
              <a:t>relation</a:t>
            </a: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relation is evaluation closed if it is closed under active </a:t>
            </a:r>
            <a:r>
              <a:rPr lang="en-US" sz="2800" dirty="0" smtClean="0"/>
              <a:t>contexts</a:t>
            </a:r>
          </a:p>
          <a:p>
            <a:pPr marL="400050" lvl="1" indent="0">
              <a:buNone/>
            </a:pPr>
            <a:r>
              <a:rPr lang="en-US" sz="2400" dirty="0" smtClean="0"/>
              <a:t>N1 ⟼ N1′ </a:t>
            </a:r>
            <a:r>
              <a:rPr lang="en-US" sz="2400" dirty="0"/>
              <a:t>implies N1 </a:t>
            </a:r>
            <a:r>
              <a:rPr lang="en-US" sz="2400" dirty="0" smtClean="0"/>
              <a:t>|| </a:t>
            </a:r>
            <a:r>
              <a:rPr lang="en-US" sz="2400" dirty="0"/>
              <a:t>N2 </a:t>
            </a:r>
            <a:r>
              <a:rPr lang="en-US" sz="2400" dirty="0" smtClean="0"/>
              <a:t>⟼ N1′ || N2  and  </a:t>
            </a:r>
            <a:r>
              <a:rPr lang="en-US" sz="2400" dirty="0"/>
              <a:t>(</a:t>
            </a:r>
            <a:r>
              <a:rPr lang="en-US" sz="2400" dirty="0" err="1"/>
              <a:t>νl</a:t>
            </a:r>
            <a:r>
              <a:rPr lang="en-US" sz="2400" dirty="0" smtClean="0"/>
              <a:t>) N1 </a:t>
            </a:r>
            <a:r>
              <a:rPr lang="en-US" sz="2400" dirty="0"/>
              <a:t>⟼ </a:t>
            </a:r>
            <a:r>
              <a:rPr lang="en-US" sz="2400" dirty="0" smtClean="0"/>
              <a:t>(</a:t>
            </a:r>
            <a:r>
              <a:rPr lang="en-US" sz="2400" dirty="0" err="1"/>
              <a:t>νl</a:t>
            </a:r>
            <a:r>
              <a:rPr lang="en-US" sz="2400" dirty="0"/>
              <a:t>)N1</a:t>
            </a:r>
            <a:r>
              <a:rPr lang="en-US" sz="2400" dirty="0" smtClean="0"/>
              <a:t>′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under structural </a:t>
            </a:r>
            <a:r>
              <a:rPr lang="en-US" sz="2800" dirty="0" smtClean="0"/>
              <a:t>congruence</a:t>
            </a:r>
            <a:endParaRPr lang="en-US" sz="2800" dirty="0"/>
          </a:p>
          <a:p>
            <a:pPr marL="400050" lvl="1" indent="0">
              <a:buNone/>
            </a:pPr>
            <a:r>
              <a:rPr lang="en-US" sz="2400" dirty="0" smtClean="0"/>
              <a:t>N</a:t>
            </a:r>
            <a:r>
              <a:rPr lang="en-US" sz="2400" dirty="0"/>
              <a:t>≡</a:t>
            </a:r>
            <a:r>
              <a:rPr lang="en-US" sz="2400" dirty="0" smtClean="0"/>
              <a:t>M ⟼ M</a:t>
            </a:r>
            <a:r>
              <a:rPr lang="en-US" sz="2400" dirty="0"/>
              <a:t>′ ≡N</a:t>
            </a:r>
            <a:r>
              <a:rPr lang="en-US" sz="2400" dirty="0" smtClean="0"/>
              <a:t>′  implies  N ⟼ N′</a:t>
            </a:r>
            <a:endParaRPr lang="en-US" sz="24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μ</a:t>
            </a:r>
            <a:r>
              <a:rPr lang="it-IT" sz="2800" b="1" dirty="0" err="1">
                <a:solidFill>
                  <a:srgbClr val="FF0000"/>
                </a:solidFill>
                <a:cs typeface="Times New Roman" pitchFamily="18" charset="0"/>
              </a:rPr>
              <a:t>Klaim</a:t>
            </a:r>
            <a:r>
              <a:rPr lang="it-IT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cs typeface="Times New Roman" pitchFamily="18" charset="0"/>
              </a:rPr>
              <a:t>semantics</a:t>
            </a:r>
            <a:endParaRPr lang="it-IT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it-IT" sz="2800" dirty="0" err="1">
                <a:solidFill>
                  <a:srgbClr val="000000"/>
                </a:solidFill>
                <a:cs typeface="Times New Roman" pitchFamily="18" charset="0"/>
              </a:rPr>
              <a:t>Klaim</a:t>
            </a:r>
            <a:r>
              <a:rPr lang="it-IT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cs typeface="Times New Roman" pitchFamily="18" charset="0"/>
              </a:rPr>
              <a:t>reduction</a:t>
            </a: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 relation </a:t>
            </a:r>
            <a:r>
              <a:rPr lang="en-US" sz="2800" dirty="0">
                <a:solidFill>
                  <a:srgbClr val="000000"/>
                </a:solidFill>
              </a:rPr>
              <a:t> ⟼ </a:t>
            </a:r>
            <a:r>
              <a:rPr lang="en-US" sz="2800" dirty="0" smtClean="0">
                <a:solidFill>
                  <a:srgbClr val="000000"/>
                </a:solidFill>
              </a:rPr>
              <a:t>is the smallest </a:t>
            </a:r>
            <a:r>
              <a:rPr lang="it-I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evaluation</a:t>
            </a:r>
            <a:r>
              <a:rPr lang="en-US" sz="2800" dirty="0">
                <a:solidFill>
                  <a:srgbClr val="000000"/>
                </a:solidFill>
              </a:rPr>
              <a:t>-closed </a:t>
            </a:r>
            <a:r>
              <a:rPr lang="en-US" sz="2800" dirty="0" smtClean="0">
                <a:solidFill>
                  <a:srgbClr val="000000"/>
                </a:solidFill>
              </a:rPr>
              <a:t>relation satisfying the rules in previous slide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126786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 bwMode="auto">
          <a:xfrm flipH="1" flipV="1">
            <a:off x="1801398" y="3265406"/>
            <a:ext cx="2924675" cy="255813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2" idx="2"/>
          </p:cNvCxnSpPr>
          <p:nvPr/>
        </p:nvCxnSpPr>
        <p:spPr bwMode="auto">
          <a:xfrm flipH="1" flipV="1">
            <a:off x="4951413" y="1726663"/>
            <a:ext cx="3964855" cy="22773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2" idx="2"/>
          </p:cNvCxnSpPr>
          <p:nvPr/>
        </p:nvCxnSpPr>
        <p:spPr bwMode="auto">
          <a:xfrm flipV="1">
            <a:off x="1903459" y="1726663"/>
            <a:ext cx="3047954" cy="10431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6" idx="0"/>
          </p:cNvCxnSpPr>
          <p:nvPr/>
        </p:nvCxnSpPr>
        <p:spPr bwMode="auto">
          <a:xfrm flipV="1">
            <a:off x="4726073" y="4457538"/>
            <a:ext cx="3931002" cy="136600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1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04" y="1297815"/>
            <a:ext cx="7711017" cy="428848"/>
          </a:xfrm>
          <a:prstGeom prst="rect">
            <a:avLst/>
          </a:prstGeom>
        </p:spPr>
      </p:pic>
      <p:pic>
        <p:nvPicPr>
          <p:cNvPr id="3" name="Picture 2" descr="ex1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" y="2782454"/>
            <a:ext cx="6181027" cy="396000"/>
          </a:xfrm>
          <a:prstGeom prst="rect">
            <a:avLst/>
          </a:prstGeom>
        </p:spPr>
      </p:pic>
      <p:pic>
        <p:nvPicPr>
          <p:cNvPr id="5" name="Picture 4" descr="ex1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39" y="4035345"/>
            <a:ext cx="6128521" cy="359997"/>
          </a:xfrm>
          <a:prstGeom prst="rect">
            <a:avLst/>
          </a:prstGeom>
        </p:spPr>
      </p:pic>
      <p:pic>
        <p:nvPicPr>
          <p:cNvPr id="6" name="Picture 5" descr="ex1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05" y="5823543"/>
            <a:ext cx="4268536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5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 smtClean="0"/>
              <a:t>Uncontrolled</a:t>
            </a:r>
            <a:r>
              <a:rPr lang="it-IT" sz="2800" dirty="0" smtClean="0"/>
              <a:t> </a:t>
            </a:r>
            <a:r>
              <a:rPr lang="it-IT" sz="2800" dirty="0" err="1" smtClean="0"/>
              <a:t>reversibility</a:t>
            </a:r>
            <a:r>
              <a:rPr lang="it-IT" sz="2800" dirty="0" smtClean="0"/>
              <a:t> in </a:t>
            </a:r>
            <a:r>
              <a:rPr lang="it-IT" sz="2800" dirty="0" err="1" smtClean="0"/>
              <a:t>Klaim</a:t>
            </a: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7" name="Picture 6" descr="bolo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9" y="1140300"/>
            <a:ext cx="3576246" cy="2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4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Making 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en-US" dirty="0" err="1" smtClean="0">
                <a:cs typeface="Times New Roman" pitchFamily="18" charset="0"/>
              </a:rPr>
              <a:t>Klaim</a:t>
            </a:r>
            <a:r>
              <a:rPr lang="en-US" dirty="0" smtClean="0">
                <a:cs typeface="Times New Roman" pitchFamily="18" charset="0"/>
              </a:rPr>
              <a:t> reversible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7"/>
            <a:ext cx="8593138" cy="5443999"/>
          </a:xfrm>
        </p:spPr>
        <p:txBody>
          <a:bodyPr/>
          <a:lstStyle/>
          <a:p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define</a:t>
            </a:r>
            <a:r>
              <a:rPr lang="it-IT" sz="2800" dirty="0"/>
              <a:t> </a:t>
            </a:r>
            <a:r>
              <a:rPr lang="it-IT" sz="2800" dirty="0" err="1" smtClean="0"/>
              <a:t>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it-IT" sz="2800" dirty="0" smtClean="0"/>
              <a:t>an </a:t>
            </a:r>
            <a:r>
              <a:rPr lang="it-IT" sz="2800" dirty="0" err="1"/>
              <a:t>extension</a:t>
            </a:r>
            <a:r>
              <a:rPr lang="it-IT" sz="2800" dirty="0"/>
              <a:t> of </a:t>
            </a:r>
            <a:r>
              <a:rPr lang="it-IT" sz="2800" dirty="0" err="1"/>
              <a:t>μKlaim</a:t>
            </a:r>
            <a:r>
              <a:rPr lang="it-IT" sz="2800" dirty="0"/>
              <a:t> </a:t>
            </a:r>
            <a:r>
              <a:rPr lang="it-IT" sz="2800" dirty="0" err="1" smtClean="0"/>
              <a:t>allowing</a:t>
            </a:r>
            <a:r>
              <a:rPr lang="it-IT" sz="2800" dirty="0" smtClean="0"/>
              <a:t>:</a:t>
            </a:r>
            <a:br>
              <a:rPr lang="it-IT" sz="2800" dirty="0" smtClean="0"/>
            </a:br>
            <a:r>
              <a:rPr lang="it-IT" sz="2800" dirty="0" smtClean="0"/>
              <a:t>- </a:t>
            </a:r>
            <a:r>
              <a:rPr lang="it-IT" sz="2800" i="1" dirty="0" err="1" smtClean="0"/>
              <a:t>forward</a:t>
            </a:r>
            <a:r>
              <a:rPr lang="it-IT" sz="2800" dirty="0" smtClean="0"/>
              <a:t> </a:t>
            </a:r>
            <a:r>
              <a:rPr lang="it-IT" sz="2800" dirty="0" err="1"/>
              <a:t>actions</a:t>
            </a:r>
            <a:r>
              <a:rPr lang="it-IT" sz="2800" dirty="0"/>
              <a:t>, </a:t>
            </a:r>
            <a:r>
              <a:rPr lang="it-IT" sz="2800" dirty="0" err="1"/>
              <a:t>modeling</a:t>
            </a:r>
            <a:r>
              <a:rPr lang="it-IT" sz="2800" dirty="0"/>
              <a:t> </a:t>
            </a:r>
            <a:r>
              <a:rPr lang="it-IT" sz="2800" dirty="0" err="1"/>
              <a:t>μKlaim</a:t>
            </a:r>
            <a:r>
              <a:rPr lang="it-IT" sz="2800" dirty="0"/>
              <a:t> </a:t>
            </a:r>
            <a:r>
              <a:rPr lang="it-IT" sz="2800" dirty="0" err="1" smtClean="0"/>
              <a:t>actions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- </a:t>
            </a:r>
            <a:r>
              <a:rPr lang="it-IT" sz="2800" i="1" dirty="0" err="1" smtClean="0"/>
              <a:t>backward</a:t>
            </a:r>
            <a:r>
              <a:rPr lang="it-IT" sz="2800" i="1" dirty="0" smtClean="0"/>
              <a:t> </a:t>
            </a:r>
            <a:r>
              <a:rPr lang="it-IT" sz="2800" dirty="0" err="1"/>
              <a:t>actions</a:t>
            </a:r>
            <a:r>
              <a:rPr lang="it-IT" sz="2800" dirty="0"/>
              <a:t>, </a:t>
            </a:r>
            <a:r>
              <a:rPr lang="it-IT" sz="2800" dirty="0" err="1"/>
              <a:t>undoing</a:t>
            </a:r>
            <a:r>
              <a:rPr lang="it-IT" sz="2800" dirty="0"/>
              <a:t> </a:t>
            </a:r>
            <a:r>
              <a:rPr lang="it-IT" sz="2800" dirty="0" err="1" smtClean="0"/>
              <a:t>them</a:t>
            </a:r>
            <a:endParaRPr lang="it-IT" sz="2800" dirty="0"/>
          </a:p>
          <a:p>
            <a:r>
              <a:rPr lang="en-US" sz="2800" dirty="0" smtClean="0"/>
              <a:t>Some new problems arise</a:t>
            </a:r>
            <a:endParaRPr lang="en-US" sz="2800" dirty="0"/>
          </a:p>
          <a:p>
            <a:r>
              <a:rPr lang="it-IT" sz="2800" dirty="0" smtClean="0"/>
              <a:t>Read dependencies</a:t>
            </a:r>
          </a:p>
          <a:p>
            <a:pPr lvl="1"/>
            <a:r>
              <a:rPr lang="it-IT" sz="2400" dirty="0" smtClean="0"/>
              <a:t>Two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same tuple should not create dependences</a:t>
            </a:r>
          </a:p>
          <a:p>
            <a:pPr lvl="1"/>
            <a:r>
              <a:rPr lang="it-IT" sz="2400" dirty="0" smtClean="0"/>
              <a:t>If the </a:t>
            </a:r>
            <a:r>
              <a:rPr lang="it-IT" sz="2400" b="1" dirty="0" smtClean="0"/>
              <a:t>out</a:t>
            </a:r>
            <a:r>
              <a:rPr lang="it-IT" sz="2400" dirty="0" smtClean="0"/>
              <a:t> creating the tuple is undone then </a:t>
            </a:r>
            <a:r>
              <a:rPr lang="it-IT" sz="2400" b="1" dirty="0" smtClean="0"/>
              <a:t>read</a:t>
            </a:r>
            <a:r>
              <a:rPr lang="it-IT" sz="2400" dirty="0" smtClean="0"/>
              <a:t>s on the tuple should be undone too</a:t>
            </a:r>
          </a:p>
          <a:p>
            <a:r>
              <a:rPr lang="it-IT" sz="2800" dirty="0" smtClean="0"/>
              <a:t>Localities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 are now resources and establish dependences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To undo a </a:t>
            </a:r>
            <a:r>
              <a:rPr lang="it-IT" sz="2400" b="1" dirty="0" smtClean="0">
                <a:cs typeface="Times New Roman" pitchFamily="18" charset="0"/>
              </a:rPr>
              <a:t>newloc</a:t>
            </a:r>
            <a:r>
              <a:rPr lang="it-IT" sz="2400" dirty="0" smtClean="0">
                <a:cs typeface="Times New Roman" pitchFamily="18" charset="0"/>
              </a:rPr>
              <a:t> one has to undo all the operations on the created locality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535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rKlaimSynt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0" y="1578447"/>
            <a:ext cx="9902825" cy="32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64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tuple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9" y="1120293"/>
            <a:ext cx="7063032" cy="10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9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tuple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out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31" y="1163698"/>
            <a:ext cx="6666591" cy="17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51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tuple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 descr="rKlaimSe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54" y="1088472"/>
            <a:ext cx="689031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99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 – distribution operators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rKlaimSe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2" y="1751567"/>
            <a:ext cx="6912000" cy="32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1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86" y="1437425"/>
            <a:ext cx="5242560" cy="560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06" y="5723190"/>
            <a:ext cx="607504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42" y="3962315"/>
            <a:ext cx="5859780" cy="864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" y="2907873"/>
            <a:ext cx="6075045" cy="56197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 flipV="1">
            <a:off x="2501221" y="3498650"/>
            <a:ext cx="1918034" cy="21121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 flipH="1" flipV="1">
            <a:off x="4849766" y="1997495"/>
            <a:ext cx="3988744" cy="21490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1" idx="2"/>
          </p:cNvCxnSpPr>
          <p:nvPr/>
        </p:nvCxnSpPr>
        <p:spPr bwMode="auto">
          <a:xfrm flipV="1">
            <a:off x="3005033" y="1997495"/>
            <a:ext cx="1844733" cy="7593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471094" y="4859236"/>
            <a:ext cx="1684760" cy="7645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7123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aim 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107488"/>
            <a:ext cx="8710873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We </a:t>
            </a:r>
            <a:r>
              <a:rPr lang="en-US" sz="2800" dirty="0"/>
              <a:t>want to exploit reversibility for programming reliable concurrent/distributed systems 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To make a system reliable we want to avoid “bad” </a:t>
            </a:r>
            <a:r>
              <a:rPr lang="en-US" sz="2400" dirty="0" smtClean="0"/>
              <a:t>states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a bad state is reached, reversibility allows to go back to some past state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Understanding reversibility is the key to </a:t>
            </a:r>
          </a:p>
          <a:p>
            <a:pPr lvl="1"/>
            <a:r>
              <a:rPr lang="en-US" sz="2400" dirty="0"/>
              <a:t>Understand existing patterns for programming reliable </a:t>
            </a:r>
            <a:r>
              <a:rPr lang="en-US" sz="2400" dirty="0" smtClean="0"/>
              <a:t>systems, e.g</a:t>
            </a:r>
            <a:r>
              <a:rPr lang="en-US" sz="2400" dirty="0"/>
              <a:t>. </a:t>
            </a:r>
            <a:r>
              <a:rPr lang="en-US" sz="2400" dirty="0" err="1" smtClean="0"/>
              <a:t>checkpointing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dirty="0" smtClean="0"/>
              <a:t>ollback</a:t>
            </a:r>
            <a:r>
              <a:rPr lang="en-US" sz="2400" dirty="0"/>
              <a:t>-</a:t>
            </a:r>
            <a:r>
              <a:rPr lang="en-US" sz="2400" dirty="0" smtClean="0"/>
              <a:t>recovery, transactions, … </a:t>
            </a:r>
            <a:endParaRPr lang="en-US" sz="2400" dirty="0"/>
          </a:p>
          <a:p>
            <a:pPr lvl="1"/>
            <a:r>
              <a:rPr lang="en-US" sz="2400" dirty="0" smtClean="0"/>
              <a:t>Combine </a:t>
            </a:r>
            <a:r>
              <a:rPr lang="en-US" sz="2400" dirty="0"/>
              <a:t>and improve them 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new patterns 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5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41381" y="208552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I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1156886"/>
            <a:ext cx="6332307" cy="786432"/>
          </a:xfrm>
          <a:prstGeom prst="rect">
            <a:avLst/>
          </a:prstGeom>
        </p:spPr>
      </p:pic>
      <p:pic>
        <p:nvPicPr>
          <p:cNvPr id="3" name="Picture 2" descr="exI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0" y="4911657"/>
            <a:ext cx="7073285" cy="165009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842881" y="2728339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830306" y="338223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817731" y="4023547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821006" y="2073273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805" y="2679203"/>
            <a:ext cx="254321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6769" y="3365974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7729" y="3997818"/>
            <a:ext cx="26240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1338899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2" y="3702980"/>
            <a:ext cx="1955232" cy="316210"/>
          </a:xfrm>
          <a:prstGeom prst="rect">
            <a:avLst/>
          </a:prstGeom>
        </p:spPr>
      </p:pic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41381" y="208552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exI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1156886"/>
            <a:ext cx="6332307" cy="786432"/>
          </a:xfrm>
          <a:prstGeom prst="rect">
            <a:avLst/>
          </a:prstGeom>
        </p:spPr>
      </p:pic>
      <p:pic>
        <p:nvPicPr>
          <p:cNvPr id="3" name="Picture 2" descr="exI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0" y="4911657"/>
            <a:ext cx="7073285" cy="165009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842881" y="2728339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830306" y="3382230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817731" y="4023547"/>
            <a:ext cx="8385" cy="63064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821006" y="2073273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805" y="2679203"/>
            <a:ext cx="254321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2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6769" y="3365974"/>
            <a:ext cx="22549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in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7729" y="3997818"/>
            <a:ext cx="26240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dirty="0" smtClean="0"/>
              <a:t>execute </a:t>
            </a:r>
            <a:r>
              <a:rPr lang="en-US" sz="2000" dirty="0" smtClean="0"/>
              <a:t>out </a:t>
            </a:r>
            <a:r>
              <a:rPr lang="en-US" sz="2000" b="0" dirty="0" smtClean="0"/>
              <a:t>in </a:t>
            </a:r>
            <a:r>
              <a:rPr lang="en-US" sz="2000" b="0" i="1" dirty="0" smtClean="0">
                <a:latin typeface="PT Serif"/>
                <a:cs typeface="PT Serif"/>
              </a:rPr>
              <a:t>l</a:t>
            </a:r>
            <a:r>
              <a:rPr lang="en-US" sz="2000" b="0" i="1" baseline="-25000" dirty="0" smtClean="0">
                <a:latin typeface="PT Serif"/>
                <a:cs typeface="PT Serif"/>
              </a:rPr>
              <a:t>3 </a:t>
            </a:r>
            <a:endParaRPr lang="en-US" sz="2000" b="0" i="1" baseline="-25000" dirty="0">
              <a:latin typeface="PT Serif"/>
              <a:cs typeface="PT Serif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7670" y="3006247"/>
            <a:ext cx="2280906" cy="7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9558" y="5299805"/>
            <a:ext cx="6829758" cy="63494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43" y="3612273"/>
            <a:ext cx="456203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it needs                        to perform</a:t>
            </a:r>
          </a:p>
          <a:p>
            <a:pPr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a backward step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323992" y="4444581"/>
            <a:ext cx="1464446" cy="1451291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179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Properties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8829887" cy="5256212"/>
          </a:xfrm>
        </p:spPr>
        <p:txBody>
          <a:bodyPr/>
          <a:lstStyle/>
          <a:p>
            <a:r>
              <a:rPr lang="it-IT" sz="2800" dirty="0"/>
              <a:t>The forward semantics of 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follows the semantics of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Loop Lemma </a:t>
            </a:r>
            <a:r>
              <a:rPr lang="en-US" sz="2800" dirty="0" smtClean="0"/>
              <a:t>holds </a:t>
            </a:r>
          </a:p>
          <a:p>
            <a:pPr lvl="1"/>
            <a:r>
              <a:rPr lang="en-US" sz="2400" dirty="0" smtClean="0"/>
              <a:t>i.e., each reduction in </a:t>
            </a:r>
            <a:r>
              <a:rPr lang="it-IT" sz="2400" dirty="0" err="1"/>
              <a:t>R</a:t>
            </a:r>
            <a:r>
              <a:rPr lang="el-GR" sz="2400" dirty="0"/>
              <a:t>μ</a:t>
            </a: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smtClean="0"/>
              <a:t>has an inverse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it-IT" sz="2800" dirty="0"/>
              <a:t>R</a:t>
            </a:r>
            <a:r>
              <a:rPr lang="el-GR" sz="2800" dirty="0"/>
              <a:t>μ</a:t>
            </a:r>
            <a:r>
              <a:rPr lang="en-US" sz="2800" dirty="0" err="1"/>
              <a:t>Klaim</a:t>
            </a:r>
            <a:r>
              <a:rPr lang="en-US" sz="2800" dirty="0"/>
              <a:t> is causally </a:t>
            </a:r>
            <a:r>
              <a:rPr lang="en-US" sz="2800" dirty="0" smtClean="0"/>
              <a:t>consistent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same approach of previous works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different technicalities (due to more complex causality structure) 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74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Concurrency in </a:t>
            </a:r>
            <a:r>
              <a:rPr lang="it-IT" dirty="0"/>
              <a:t>R</a:t>
            </a:r>
            <a:r>
              <a:rPr lang="el-GR" dirty="0"/>
              <a:t>μ</a:t>
            </a:r>
            <a:r>
              <a:rPr lang="en-US" dirty="0" err="1"/>
              <a:t>Klaim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Two </a:t>
            </a:r>
            <a:r>
              <a:rPr lang="it-IT" sz="2800" dirty="0"/>
              <a:t>transitions are </a:t>
            </a:r>
            <a:r>
              <a:rPr lang="it-IT" sz="2800" dirty="0" smtClean="0"/>
              <a:t>concurrent </a:t>
            </a:r>
            <a:r>
              <a:rPr lang="it-IT" sz="2800" dirty="0"/>
              <a:t>unless 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They use the same resource</a:t>
            </a:r>
          </a:p>
          <a:p>
            <a:pPr lvl="1">
              <a:buFont typeface="Times New Roman" pitchFamily="18" charset="0"/>
              <a:buChar char="‒"/>
            </a:pPr>
            <a:r>
              <a:rPr lang="it-IT" sz="2400" dirty="0"/>
              <a:t>At least one transition does not use it in read-only modality</a:t>
            </a:r>
          </a:p>
          <a:p>
            <a:r>
              <a:rPr lang="it-IT" sz="2800" dirty="0">
                <a:cs typeface="Times New Roman" pitchFamily="18" charset="0"/>
              </a:rPr>
              <a:t>Resources defined by function </a:t>
            </a:r>
            <a:r>
              <a:rPr lang="el-GR" sz="2800" dirty="0">
                <a:cs typeface="Times New Roman" pitchFamily="18" charset="0"/>
              </a:rPr>
              <a:t>λ</a:t>
            </a:r>
            <a:r>
              <a:rPr lang="en-US" sz="2800" dirty="0">
                <a:cs typeface="Times New Roman" pitchFamily="18" charset="0"/>
              </a:rPr>
              <a:t> on </a:t>
            </a:r>
            <a:r>
              <a:rPr lang="en-US" sz="2800" dirty="0" smtClean="0">
                <a:cs typeface="Times New Roman" pitchFamily="18" charset="0"/>
              </a:rPr>
              <a:t>memories</a:t>
            </a: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  <a:p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uses the tuple in read-only modality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primitives but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newloc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 the locality name in read-only modality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3237656"/>
            <a:ext cx="6831138" cy="16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06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consistency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i="1" dirty="0" err="1" smtClean="0"/>
              <a:t>Causal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equivalence</a:t>
            </a:r>
            <a:r>
              <a:rPr lang="it-IT" sz="2800" i="1" dirty="0"/>
              <a:t> </a:t>
            </a:r>
            <a:r>
              <a:rPr lang="it-IT" sz="2800" dirty="0" err="1" smtClean="0"/>
              <a:t>identifies</a:t>
            </a:r>
            <a:r>
              <a:rPr lang="it-IT" sz="2800" dirty="0" smtClean="0"/>
              <a:t> </a:t>
            </a:r>
            <a:r>
              <a:rPr lang="it-IT" sz="2800" dirty="0" err="1" smtClean="0"/>
              <a:t>traces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differ</a:t>
            </a:r>
            <a:r>
              <a:rPr lang="it-IT" sz="2800" dirty="0" smtClean="0"/>
              <a:t> </a:t>
            </a:r>
            <a:r>
              <a:rPr lang="it-IT" sz="2800" dirty="0" err="1" smtClean="0"/>
              <a:t>only</a:t>
            </a:r>
            <a:r>
              <a:rPr lang="it-IT" sz="2800" dirty="0" smtClean="0"/>
              <a:t> for</a:t>
            </a:r>
            <a:endParaRPr lang="it-IT" sz="2800" dirty="0"/>
          </a:p>
          <a:p>
            <a:pPr lvl="1">
              <a:buFont typeface="Times New Roman" pitchFamily="18" charset="0"/>
              <a:buChar char="‒"/>
            </a:pPr>
            <a:r>
              <a:rPr lang="it-IT" sz="2400" dirty="0" err="1" smtClean="0"/>
              <a:t>swaps</a:t>
            </a:r>
            <a:r>
              <a:rPr lang="it-IT" sz="2400" dirty="0" smtClean="0"/>
              <a:t> of </a:t>
            </a:r>
            <a:r>
              <a:rPr lang="it-IT" sz="2400" dirty="0" err="1" smtClean="0"/>
              <a:t>concurrent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transitions</a:t>
            </a:r>
            <a:endParaRPr lang="it-IT" sz="2400" dirty="0"/>
          </a:p>
          <a:p>
            <a:pPr lvl="1">
              <a:buFont typeface="Times New Roman" pitchFamily="18" charset="0"/>
              <a:buChar char="‒"/>
            </a:pPr>
            <a:r>
              <a:rPr lang="it-IT" sz="2400" dirty="0" err="1" smtClean="0"/>
              <a:t>simplifications</a:t>
            </a:r>
            <a:r>
              <a:rPr lang="it-IT" sz="2400" dirty="0" smtClean="0"/>
              <a:t> of inverse </a:t>
            </a:r>
            <a:r>
              <a:rPr lang="it-IT" sz="2400" dirty="0" err="1" smtClean="0"/>
              <a:t>transitions</a:t>
            </a:r>
            <a:endParaRPr lang="it-IT" sz="2400" dirty="0" smtClean="0"/>
          </a:p>
          <a:p>
            <a:pPr lvl="1">
              <a:buFont typeface="Times New Roman" pitchFamily="18" charset="0"/>
              <a:buChar char="‒"/>
            </a:pPr>
            <a:endParaRPr lang="it-IT" sz="2400" dirty="0"/>
          </a:p>
          <a:p>
            <a:pPr marL="457200" lvl="1" indent="0">
              <a:buNone/>
            </a:pPr>
            <a:endParaRPr lang="it-IT" sz="2400" dirty="0" smtClean="0"/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Casual consistency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unique way to go from one state to another one up to causal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equivalence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equivalent traces can be reversed in the same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ways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are not causal equivalent lead to distinct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3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 err="1">
                <a:cs typeface="Times New Roman" pitchFamily="18" charset="0"/>
              </a:rPr>
              <a:t>Controlling</a:t>
            </a:r>
            <a:r>
              <a:rPr lang="it-IT" sz="2800" dirty="0">
                <a:cs typeface="Times New Roman" pitchFamily="18" charset="0"/>
              </a:rPr>
              <a:t> </a:t>
            </a:r>
            <a:r>
              <a:rPr lang="it-IT" sz="2800" dirty="0" err="1" smtClean="0">
                <a:cs typeface="Times New Roman" pitchFamily="18" charset="0"/>
              </a:rPr>
              <a:t>reversibility</a:t>
            </a:r>
            <a:r>
              <a:rPr lang="it-IT" sz="2800" dirty="0" smtClean="0">
                <a:cs typeface="Times New Roman" pitchFamily="18" charset="0"/>
              </a:rPr>
              <a:t>: </a:t>
            </a:r>
            <a:r>
              <a:rPr lang="it-IT" sz="2800" b="1" dirty="0" err="1" smtClean="0"/>
              <a:t>roll</a:t>
            </a:r>
            <a:r>
              <a:rPr lang="it-IT" sz="2800" dirty="0" smtClean="0"/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>
                <a:solidFill>
                  <a:srgbClr val="A6A6A6"/>
                </a:solidFill>
              </a:rPr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6" name="Picture 5" descr="bolo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9" y="1140300"/>
            <a:ext cx="3576246" cy="2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Controlling reversibility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U</a:t>
            </a:r>
            <a:r>
              <a:rPr lang="it-IT" sz="2800" dirty="0" smtClean="0"/>
              <a:t>ncontrolled reversibility is not suitable for </a:t>
            </a:r>
            <a:r>
              <a:rPr lang="it-IT" sz="2800" dirty="0" err="1" smtClean="0"/>
              <a:t>programming</a:t>
            </a:r>
            <a:endParaRPr lang="it-IT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it-IT" sz="2800" dirty="0" smtClean="0"/>
              <a:t>We use reversibility to define a </a:t>
            </a:r>
            <a:r>
              <a:rPr lang="it-IT" sz="2800" b="1" dirty="0" smtClean="0"/>
              <a:t>roll</a:t>
            </a:r>
            <a:r>
              <a:rPr lang="it-IT" sz="2800" dirty="0" smtClean="0"/>
              <a:t> operator 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o undo a given past action </a:t>
            </a:r>
          </a:p>
          <a:p>
            <a:pPr lvl="1"/>
            <a:r>
              <a:rPr lang="it-IT" sz="2400" dirty="0"/>
              <a:t>A</a:t>
            </a:r>
            <a:r>
              <a:rPr lang="it-IT" sz="2400" dirty="0" smtClean="0"/>
              <a:t>nd all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consequences</a:t>
            </a:r>
            <a:endParaRPr lang="it-IT" sz="2400" dirty="0" smtClean="0"/>
          </a:p>
          <a:p>
            <a:pPr marL="457200" lvl="1" indent="0">
              <a:buNone/>
            </a:pPr>
            <a:endParaRPr lang="it-IT" sz="2400" dirty="0" smtClean="0"/>
          </a:p>
          <a:p>
            <a:r>
              <a:rPr lang="it-IT" sz="2800" dirty="0" smtClean="0">
                <a:cs typeface="Times New Roman" pitchFamily="18" charset="0"/>
              </a:rPr>
              <a:t>We call 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the extension of </a:t>
            </a:r>
            <a:r>
              <a:rPr lang="el-GR" sz="2800" dirty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with </a:t>
            </a:r>
            <a:r>
              <a:rPr lang="en-US" sz="2800" b="1" dirty="0" smtClean="0">
                <a:cs typeface="Times New Roman" pitchFamily="18" charset="0"/>
              </a:rPr>
              <a:t>roll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68" y="11956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syntax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 descr="crklaimSynt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667"/>
            <a:ext cx="9773228" cy="32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713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From</a:t>
            </a:r>
          </a:p>
          <a:p>
            <a:endParaRPr lang="it-IT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We get</a:t>
            </a:r>
          </a:p>
          <a:p>
            <a:endParaRPr lang="en-US" sz="2800" dirty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When we undo the </a:t>
            </a:r>
            <a:r>
              <a:rPr lang="en-US" sz="2800" b="1" dirty="0" smtClean="0">
                <a:cs typeface="Times New Roman" pitchFamily="18" charset="0"/>
              </a:rPr>
              <a:t>out</a:t>
            </a:r>
            <a:r>
              <a:rPr lang="en-US" sz="2800" dirty="0" smtClean="0">
                <a:cs typeface="Times New Roman" pitchFamily="18" charset="0"/>
              </a:rPr>
              <a:t> we need to restore the </a:t>
            </a:r>
            <a:r>
              <a:rPr lang="en-US" sz="2800" b="1" dirty="0" smtClean="0">
                <a:cs typeface="Times New Roman" pitchFamily="18" charset="0"/>
              </a:rPr>
              <a:t>in</a:t>
            </a:r>
            <a:endParaRPr lang="el-GR" sz="2400" b="1" dirty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Example</a:t>
            </a:r>
            <a:endParaRPr lang="el-GR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1859134"/>
            <a:ext cx="5585460" cy="28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68" y="2785664"/>
            <a:ext cx="5692140" cy="10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3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CR</a:t>
            </a:r>
            <a:r>
              <a:rPr lang="el-GR" dirty="0" smtClean="0">
                <a:cs typeface="Times New Roman" pitchFamily="18" charset="0"/>
              </a:rPr>
              <a:t>μ</a:t>
            </a:r>
            <a:r>
              <a:rPr lang="it-IT" dirty="0" smtClean="0">
                <a:cs typeface="Times New Roman" pitchFamily="18" charset="0"/>
              </a:rPr>
              <a:t>Klaim semantics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5149" y="1567816"/>
            <a:ext cx="905473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17732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2304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6876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1448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6020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it-IT" sz="2800" b="0" dirty="0" smtClean="0"/>
          </a:p>
          <a:p>
            <a:endParaRPr lang="it-IT" sz="2800" b="0" dirty="0"/>
          </a:p>
          <a:p>
            <a:endParaRPr lang="it-IT" sz="2800" b="0" dirty="0" smtClean="0"/>
          </a:p>
          <a:p>
            <a:r>
              <a:rPr lang="it-IT" sz="2800" b="0" dirty="0" smtClean="0"/>
              <a:t>M is complete and depends on k</a:t>
            </a:r>
            <a:endParaRPr lang="en-US" sz="2800" b="0" dirty="0" smtClean="0"/>
          </a:p>
          <a:p>
            <a:r>
              <a:rPr lang="it-IT" sz="2800" b="0" dirty="0" smtClean="0"/>
              <a:t>N</a:t>
            </a:r>
            <a:r>
              <a:rPr lang="it-IT" sz="2800" b="0" i="1" baseline="-25000" dirty="0" smtClean="0"/>
              <a:t>t</a:t>
            </a:r>
            <a:r>
              <a:rPr lang="it-IT" sz="2800" b="0" dirty="0" smtClean="0"/>
              <a:t>: if the undone action is an </a:t>
            </a:r>
            <a:r>
              <a:rPr lang="it-IT" sz="2800" dirty="0" smtClean="0"/>
              <a:t>in</a:t>
            </a:r>
            <a:r>
              <a:rPr lang="it-IT" sz="2800" b="0" dirty="0" smtClean="0"/>
              <a:t>, </a:t>
            </a:r>
            <a:r>
              <a:rPr lang="it-IT" sz="2800" b="0" dirty="0" err="1" smtClean="0"/>
              <a:t>we</a:t>
            </a:r>
            <a:r>
              <a:rPr lang="it-IT" sz="2800" b="0" dirty="0" smtClean="0"/>
              <a:t> should release the tuple </a:t>
            </a:r>
          </a:p>
          <a:p>
            <a:r>
              <a:rPr lang="it-IT" sz="2800" b="0" dirty="0" smtClean="0">
                <a:cs typeface="Times New Roman" pitchFamily="18" charset="0"/>
              </a:rPr>
              <a:t>N</a:t>
            </a:r>
            <a:r>
              <a:rPr lang="it-IT" sz="2800" b="0" i="1" baseline="-25000" dirty="0" smtClean="0">
                <a:cs typeface="Times New Roman" pitchFamily="18" charset="0"/>
              </a:rPr>
              <a:t>l</a:t>
            </a:r>
            <a:r>
              <a:rPr lang="it-IT" sz="2800" b="0" dirty="0" smtClean="0">
                <a:cs typeface="Times New Roman" pitchFamily="18" charset="0"/>
              </a:rPr>
              <a:t>: </a:t>
            </a:r>
            <a:r>
              <a:rPr lang="it-IT" sz="2800" b="0" dirty="0" err="1" smtClean="0">
                <a:cs typeface="Times New Roman" pitchFamily="18" charset="0"/>
              </a:rPr>
              <a:t>we</a:t>
            </a:r>
            <a:r>
              <a:rPr lang="it-IT" sz="2800" b="0" dirty="0" smtClean="0">
                <a:cs typeface="Times New Roman" pitchFamily="18" charset="0"/>
              </a:rPr>
              <a:t> should not consume the </a:t>
            </a:r>
            <a:r>
              <a:rPr lang="it-IT" sz="2800" dirty="0" smtClean="0">
                <a:cs typeface="Times New Roman" pitchFamily="18" charset="0"/>
              </a:rPr>
              <a:t>roll</a:t>
            </a:r>
            <a:r>
              <a:rPr lang="it-IT" sz="2800" b="0" dirty="0" smtClean="0">
                <a:cs typeface="Times New Roman" pitchFamily="18" charset="0"/>
              </a:rPr>
              <a:t> locality, unless created by the undone computation</a:t>
            </a:r>
          </a:p>
          <a:p>
            <a:r>
              <a:rPr lang="it-IT" sz="2800" b="0" dirty="0" smtClean="0">
                <a:cs typeface="Times New Roman" pitchFamily="18" charset="0"/>
              </a:rPr>
              <a:t>N      : resources consumed by the computation should be released</a:t>
            </a:r>
            <a:endParaRPr lang="el-GR" sz="2400" b="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8" y="5846001"/>
            <a:ext cx="385911" cy="367388"/>
          </a:xfrm>
          <a:prstGeom prst="rect">
            <a:avLst/>
          </a:prstGeom>
        </p:spPr>
      </p:pic>
      <p:pic>
        <p:nvPicPr>
          <p:cNvPr id="3" name="Picture 2" descr="crKlaimSe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5" y="1034915"/>
            <a:ext cx="8670034" cy="24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60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execution of a sequential program 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Recursively undo the last step </a:t>
            </a:r>
            <a:endParaRPr lang="en-US" sz="2800" dirty="0" smtClean="0"/>
          </a:p>
          <a:p>
            <a:pPr lvl="1"/>
            <a:r>
              <a:rPr lang="en-US" sz="2400" dirty="0"/>
              <a:t>Computations are undone in reverse order 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reverse A;B reverse B, then reverse A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We want the Loop Lemma to hold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From state S, doing A and then undoing A should lead back to S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From state S, undoing A (if A is in the past) and then redoing A should lead back to S </a:t>
            </a: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8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Results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CR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r>
              <a:rPr lang="en-US" sz="2800" dirty="0" smtClean="0">
                <a:cs typeface="Times New Roman" pitchFamily="18" charset="0"/>
              </a:rPr>
              <a:t> is a controlled version of </a:t>
            </a:r>
            <a:r>
              <a:rPr lang="it-IT" sz="2800" dirty="0" err="1" smtClean="0">
                <a:cs typeface="Times New Roman" pitchFamily="18" charset="0"/>
              </a:rPr>
              <a:t>R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It inherits all its properties</a:t>
            </a:r>
            <a:endParaRPr lang="it-IT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5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790" y="1208088"/>
            <a:ext cx="8593138" cy="5256212"/>
          </a:xfrm>
        </p:spPr>
        <p:txBody>
          <a:bodyPr/>
          <a:lstStyle/>
          <a:p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 smtClean="0">
                <a:solidFill>
                  <a:srgbClr val="A6A6A6"/>
                </a:solidFill>
              </a:rPr>
              <a:t>Uncontrolled</a:t>
            </a:r>
            <a:r>
              <a:rPr lang="it-IT" sz="2800" dirty="0" smtClean="0">
                <a:solidFill>
                  <a:srgbClr val="A6A6A6"/>
                </a:solidFill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</a:rPr>
              <a:t> in </a:t>
            </a:r>
            <a:r>
              <a:rPr lang="it-IT" sz="2800" dirty="0" err="1" smtClean="0">
                <a:solidFill>
                  <a:srgbClr val="A6A6A6"/>
                </a:solidFill>
              </a:rPr>
              <a:t>Klaim</a:t>
            </a:r>
            <a:endParaRPr lang="it-IT" sz="2800" dirty="0" smtClean="0">
              <a:solidFill>
                <a:srgbClr val="A6A6A6"/>
              </a:solidFill>
            </a:endParaRPr>
          </a:p>
          <a:p>
            <a:pPr marL="0" indent="0">
              <a:buNone/>
            </a:pPr>
            <a:endParaRPr lang="it-IT" sz="2800" dirty="0">
              <a:solidFill>
                <a:srgbClr val="A6A6A6"/>
              </a:solidFill>
            </a:endParaRPr>
          </a:p>
          <a:p>
            <a:r>
              <a:rPr lang="it-IT" sz="2800" dirty="0" err="1">
                <a:solidFill>
                  <a:srgbClr val="A6A6A6"/>
                </a:solidFill>
                <a:cs typeface="Times New Roman" pitchFamily="18" charset="0"/>
              </a:rPr>
              <a:t>Controlling</a:t>
            </a:r>
            <a:r>
              <a:rPr lang="it-IT" sz="2800" dirty="0">
                <a:solidFill>
                  <a:srgbClr val="A6A6A6"/>
                </a:solidFill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A6A6A6"/>
                </a:solidFill>
                <a:cs typeface="Times New Roman" pitchFamily="18" charset="0"/>
              </a:rPr>
              <a:t>reversibility</a:t>
            </a:r>
            <a:r>
              <a:rPr lang="it-IT" sz="2800" dirty="0" smtClean="0">
                <a:solidFill>
                  <a:srgbClr val="A6A6A6"/>
                </a:solidFill>
                <a:cs typeface="Times New Roman" pitchFamily="18" charset="0"/>
              </a:rPr>
              <a:t>: </a:t>
            </a:r>
            <a:r>
              <a:rPr lang="it-IT" sz="2800" b="1" dirty="0" err="1" smtClean="0">
                <a:solidFill>
                  <a:srgbClr val="A6A6A6"/>
                </a:solidFill>
              </a:rPr>
              <a:t>roll</a:t>
            </a:r>
            <a:r>
              <a:rPr lang="it-IT" sz="2800" dirty="0" smtClean="0">
                <a:solidFill>
                  <a:srgbClr val="A6A6A6"/>
                </a:solidFill>
              </a:rPr>
              <a:t> operator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Conclusions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</p:txBody>
      </p:sp>
      <p:pic>
        <p:nvPicPr>
          <p:cNvPr id="7" name="Picture 6" descr="bolo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9" y="1140300"/>
            <a:ext cx="3576246" cy="29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6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Summary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9073745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We defined uncontrolled and controlled causal-consistent reversibility for </a:t>
            </a:r>
            <a:r>
              <a:rPr lang="el-GR" sz="2800" dirty="0" smtClean="0">
                <a:cs typeface="Times New Roman" pitchFamily="18" charset="0"/>
              </a:rPr>
              <a:t>μ</a:t>
            </a:r>
            <a:r>
              <a:rPr lang="en-US" sz="2800" dirty="0" err="1" smtClean="0">
                <a:cs typeface="Times New Roman" pitchFamily="18" charset="0"/>
              </a:rPr>
              <a:t>Klaim</a:t>
            </a:r>
            <a:endParaRPr lang="en-US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it-IT" sz="24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Two main features taken into account</a:t>
            </a:r>
            <a:endParaRPr lang="it-IT" sz="2800" dirty="0">
              <a:cs typeface="Times New Roman" pitchFamily="18" charset="0"/>
            </a:endParaRPr>
          </a:p>
          <a:p>
            <a:pPr lvl="1"/>
            <a:r>
              <a:rPr lang="it-IT" sz="2400" dirty="0" smtClean="0">
                <a:cs typeface="Times New Roman" pitchFamily="18" charset="0"/>
              </a:rPr>
              <a:t>Read dependences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Localities</a:t>
            </a:r>
          </a:p>
        </p:txBody>
      </p:sp>
    </p:spTree>
    <p:extLst>
      <p:ext uri="{BB962C8B-B14F-4D97-AF65-F5344CB8AC3E}">
        <p14:creationId xmlns:p14="http://schemas.microsoft.com/office/powerpoint/2010/main" val="2257871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Future work</a:t>
            </a:r>
            <a:endParaRPr lang="el-GR" baseline="-25000">
              <a:cs typeface="Times New Roman" pitchFamily="18" charset="0"/>
            </a:endParaRP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Part of HO</a:t>
            </a:r>
            <a:r>
              <a:rPr lang="el-GR" sz="2800" dirty="0" smtClean="0"/>
              <a:t>π</a:t>
            </a:r>
            <a:r>
              <a:rPr lang="en-US" sz="2800" dirty="0" smtClean="0"/>
              <a:t> theory not yet transported to </a:t>
            </a:r>
            <a:r>
              <a:rPr lang="el-GR" sz="2800" dirty="0" smtClean="0"/>
              <a:t>μ</a:t>
            </a:r>
            <a:r>
              <a:rPr lang="en-US" sz="2800" dirty="0" err="1" smtClean="0"/>
              <a:t>Klaim</a:t>
            </a:r>
            <a:endParaRPr lang="en-US" sz="2800" dirty="0" smtClean="0"/>
          </a:p>
          <a:p>
            <a:pPr lvl="1"/>
            <a:r>
              <a:rPr lang="it-IT" sz="2400" dirty="0" err="1" smtClean="0"/>
              <a:t>Encoding</a:t>
            </a:r>
            <a:r>
              <a:rPr lang="it-IT" sz="2400" dirty="0" smtClean="0"/>
              <a:t> of the reversible language in the basic one</a:t>
            </a:r>
          </a:p>
          <a:p>
            <a:pPr lvl="2"/>
            <a:r>
              <a:rPr lang="it-IT" sz="2000" dirty="0" smtClean="0"/>
              <a:t>Would allow to exploit Klaim implementations</a:t>
            </a:r>
          </a:p>
          <a:p>
            <a:pPr lvl="1"/>
            <a:r>
              <a:rPr lang="it-IT" sz="2400" dirty="0" smtClean="0"/>
              <a:t>Low-level </a:t>
            </a:r>
            <a:r>
              <a:rPr lang="it-IT" sz="2400" dirty="0" err="1" smtClean="0"/>
              <a:t>controlled</a:t>
            </a:r>
            <a:r>
              <a:rPr lang="it-IT" sz="2400" dirty="0" smtClean="0"/>
              <a:t> </a:t>
            </a:r>
            <a:r>
              <a:rPr lang="it-IT" sz="2400" dirty="0" err="1" smtClean="0"/>
              <a:t>semantics</a:t>
            </a:r>
            <a:endParaRPr lang="it-IT" sz="2400" dirty="0" smtClean="0"/>
          </a:p>
          <a:p>
            <a:pPr lvl="1"/>
            <a:r>
              <a:rPr lang="it-IT" sz="2400" dirty="0" err="1" smtClean="0"/>
              <a:t>Alternatives</a:t>
            </a:r>
            <a:endParaRPr lang="it-IT" sz="2400" dirty="0" smtClean="0"/>
          </a:p>
          <a:p>
            <a:pPr marL="457200" lvl="1" indent="0">
              <a:buNone/>
            </a:pPr>
            <a:endParaRPr lang="it-IT" sz="2400" dirty="0" smtClean="0"/>
          </a:p>
          <a:p>
            <a:r>
              <a:rPr lang="it-IT" sz="2800" dirty="0" smtClean="0"/>
              <a:t>The killer application may be in the field of STM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el-GR" sz="28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Thanks!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" name="Picture 1" descr="dubb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29" y="2131279"/>
            <a:ext cx="3297692" cy="3297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0729" y="5338679"/>
            <a:ext cx="353799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119161"/>
            <a:ext cx="9902824" cy="240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5th International Workshop on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Modeling </a:t>
            </a:r>
            <a:r>
              <a:rPr lang="en-US" dirty="0"/>
              <a:t>and Simulation </a:t>
            </a:r>
            <a:r>
              <a:rPr lang="en-US" dirty="0" smtClean="0"/>
              <a:t>of</a:t>
            </a:r>
          </a:p>
          <a:p>
            <a:pPr algn="ctr">
              <a:buNone/>
            </a:pPr>
            <a:r>
              <a:rPr lang="en-US" dirty="0" smtClean="0"/>
              <a:t>Peer</a:t>
            </a:r>
            <a:r>
              <a:rPr lang="en-US" dirty="0"/>
              <a:t>-to-Peer and Autonomic </a:t>
            </a:r>
            <a:r>
              <a:rPr lang="en-US" dirty="0" smtClean="0"/>
              <a:t>Systems </a:t>
            </a:r>
          </a:p>
          <a:p>
            <a:pPr algn="ctr">
              <a:buNone/>
            </a:pPr>
            <a:r>
              <a:rPr lang="en-US" dirty="0" smtClean="0"/>
              <a:t>(</a:t>
            </a:r>
            <a:r>
              <a:rPr lang="en-US" dirty="0"/>
              <a:t>MOSPAS 2014)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59302" y="3709576"/>
            <a:ext cx="684080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July </a:t>
            </a:r>
            <a:r>
              <a:rPr lang="en-US" sz="2000" dirty="0" smtClean="0"/>
              <a:t>21-25</a:t>
            </a:r>
            <a:r>
              <a:rPr lang="en-US" sz="2000" dirty="0"/>
              <a:t>, </a:t>
            </a:r>
            <a:r>
              <a:rPr lang="en-US" sz="2000" dirty="0" smtClean="0"/>
              <a:t>2014  -  Bologna</a:t>
            </a:r>
            <a:r>
              <a:rPr lang="en-US" sz="2000" dirty="0"/>
              <a:t>, Italy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977" y="4929334"/>
            <a:ext cx="3282079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Submission Deadline: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March </a:t>
            </a:r>
            <a:r>
              <a:rPr lang="en-US" sz="2000" dirty="0">
                <a:solidFill>
                  <a:srgbClr val="FF0000"/>
                </a:solidFill>
              </a:rPr>
              <a:t>11, 2014</a:t>
            </a:r>
          </a:p>
        </p:txBody>
      </p:sp>
      <p:pic>
        <p:nvPicPr>
          <p:cNvPr id="7" name="Picture 6" descr="hom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32" y="4357519"/>
            <a:ext cx="4703055" cy="23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7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 to reversibility </a:t>
            </a:r>
            <a:r>
              <a:rPr lang="en-US" dirty="0" smtClean="0"/>
              <a:t>	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Undoing computational steps, not necessarily easy </a:t>
            </a:r>
          </a:p>
          <a:p>
            <a:pPr lvl="1"/>
            <a:r>
              <a:rPr lang="en-US" sz="2400" dirty="0"/>
              <a:t>Computation steps may cause loss of information </a:t>
            </a:r>
          </a:p>
          <a:p>
            <a:pPr lvl="1"/>
            <a:r>
              <a:rPr lang="en-US" sz="2400" dirty="0"/>
              <a:t>X=5 causes the loss of the past value of X 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Considering </a:t>
            </a:r>
            <a:r>
              <a:rPr lang="en-US" sz="2800" dirty="0"/>
              <a:t>languages which are </a:t>
            </a:r>
            <a:r>
              <a:rPr lang="en-US" sz="2800" dirty="0" smtClean="0"/>
              <a:t>reversible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Featuring only actions that cause no loss of information </a:t>
            </a:r>
            <a:endParaRPr lang="en-US" sz="2400" dirty="0" smtClean="0"/>
          </a:p>
          <a:p>
            <a:pPr marL="457200" lvl="1" indent="0">
              <a:lnSpc>
                <a:spcPct val="120000"/>
              </a:lnSpc>
              <a:buNone/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Taking a language which is not reversible and make it reversible 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r>
              <a:rPr lang="en-US" sz="2400" dirty="0"/>
              <a:t>One should save information on the past configurations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X=5 becomes reversible by recording the old value of X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85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Reversibility and concurrency </a:t>
            </a:r>
            <a:r>
              <a:rPr lang="en-US" dirty="0" smtClean="0"/>
              <a:t>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a sequential setting, recursively undo the last </a:t>
            </a:r>
            <a:r>
              <a:rPr lang="en-US" sz="2800" dirty="0" smtClean="0"/>
              <a:t>action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Which </a:t>
            </a:r>
            <a:r>
              <a:rPr lang="en-US" sz="2800" dirty="0"/>
              <a:t>is the last </a:t>
            </a:r>
            <a:r>
              <a:rPr lang="en-US" sz="2800" dirty="0" smtClean="0"/>
              <a:t>action in </a:t>
            </a:r>
            <a:r>
              <a:rPr lang="en-US" sz="2800" dirty="0"/>
              <a:t>a concurrent setting? 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dirty="0"/>
              <a:t>possibilities 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sure, if an action A caused an action B, A could not be the last one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Causal</a:t>
            </a:r>
            <a:r>
              <a:rPr lang="en-US" sz="2800" dirty="0">
                <a:solidFill>
                  <a:srgbClr val="FF0000"/>
                </a:solidFill>
              </a:rPr>
              <a:t>-consistent reversibility</a:t>
            </a:r>
            <a:r>
              <a:rPr lang="en-US" sz="2800" dirty="0"/>
              <a:t>: recursively undo any action whose consequences (if any) have already been undone 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l-GR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96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Causal-consistent reversibility </a:t>
            </a:r>
            <a:endParaRPr lang="en-US" dirty="0">
              <a:effectLst/>
            </a:endParaRPr>
          </a:p>
        </p:txBody>
      </p:sp>
      <p:pic>
        <p:nvPicPr>
          <p:cNvPr id="3" name="Picture 2" descr="casualConsistent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99" y="1449427"/>
            <a:ext cx="6472809" cy="44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 and concurrency 	</a:t>
            </a:r>
            <a:endParaRPr lang="en-US" dirty="0">
              <a:effectLst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775672" cy="5256212"/>
          </a:xfrm>
        </p:spPr>
        <p:txBody>
          <a:bodyPr/>
          <a:lstStyle/>
          <a:p>
            <a:r>
              <a:rPr lang="en-US" sz="2800" dirty="0"/>
              <a:t>Causal-consistent reversibility allows one to distinguish non-determinism from concurrency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Two </a:t>
            </a:r>
            <a:r>
              <a:rPr lang="en-US" sz="2800" dirty="0"/>
              <a:t>sequential actions whose order is chosen </a:t>
            </a:r>
            <a:r>
              <a:rPr lang="en-US" sz="2800" dirty="0" err="1"/>
              <a:t>nondeterminstically</a:t>
            </a:r>
            <a:r>
              <a:rPr lang="en-US" sz="2800" dirty="0"/>
              <a:t> should be reversed in reverse order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</a:t>
            </a:r>
            <a:r>
              <a:rPr lang="en-US" sz="2800" dirty="0"/>
              <a:t>wo concurrent actions can be reversed in any order </a:t>
            </a:r>
          </a:p>
          <a:p>
            <a:pPr lvl="1"/>
            <a:r>
              <a:rPr lang="en-US" sz="2400" dirty="0"/>
              <a:t>Choosing an interleaving for them is an arbitrary choice 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should have no impact on the possible reverse </a:t>
            </a:r>
            <a:r>
              <a:rPr lang="en-US" sz="2400" dirty="0" smtClean="0"/>
              <a:t>behaviors</a:t>
            </a:r>
            <a:endParaRPr lang="el-GR" sz="2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8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\node{l_{1}}{}{k_{1}:\tupleK{\mathit{foo}}{\emptyset}} &#10;\ \parallel \&#10;\node{l_{2}}{}{k_{2}:\kread{\mathit{foo}}{l_{1}}.P} &#10;\\ &#10;\hspace*{3cm}&#10;\parallel \&#10;\node{l_{3}}{}{k_{3}:\kread{\mathit{foo}}{l_{1}}.P'}&#10;\end{array}&#10;$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,k_{3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2}')\&#10;(\,\node{l_{1}}{}{k_{1}:\tupleK{\mathit{foo}}{\{k_{2}',k_{3}'\}}} &#10;\\ &#10;\hspace*{1.5cm}&#10;\parallel \&#10;\node{l_{2}}{}{k_{2}':P \hspace*{.1cm}\mid \memrd{k_{2}:\kread{\mathit{foo}}{l_{1}}}{P}{k_{1}}{k_{2}'}}&#10;\\&#10;\hspace*{1.5cm}&#10;\parallel \&#10;\node{l_{3}}{}{k_{3}:\kread{\mathit{foo}}{l_{1}}.P'}&#10;\,)&#10;\end{array}&#10;$$ 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$&#10;\begin{array}{l}&#10;(\nu k_{3}')\&#10;(\,\node{l_{1}}{}{k_{1}:\tupleK{\mathit{foo}}{\{k_{2}',k_{3}'\}}} &#10;\parallel \&#10;\node{l_{2}}{}{k_{2}:\kread{\mathit{foo}}{l_{1}}.P} \\&#10;\hspace*{1.5cm}&#10;\parallel \&#10;\node{l_{3}}{}{k_{3}':P' \mid \memrd{k_{3}:\kread{\mathit{foo}}{l_{1}}}{P'}{k_{1}}{k_{3}'}}&#10;\,)&#10;\end{array}&#10;$$ 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begin{array}{rcl}&#10;\lambda( \memout{k : \kout{t}{l}}{k''}{k'}) &amp;=&amp; \{k,k',k'',\rd{l}\}\\ &#10;\lambda(\memin{k : \kin{T}{l}}{P}{k'':\tupleK{et}{K}}{k'} ) &amp;=&amp; \{k,k',k'',\rd{l}\}\\&#10;%\end{array}&#10;%\]&#10;%\[&#10;%\begin{array}{rcl}&#10;\lambda(\memrd{k : \kread{T}{l}}{P}{k''}{k'}) &amp;=&amp; \{k,\rd{k''},k',\rd{l}\}\\&#10;\lambda( \memeval{k : \keval{Q}{l}}{k''}{k'} ) &amp;=&amp; \{k,k',k'',\rd{l}\} \\ &#10;\lambda( \memnl{k: \knewloc{l}}{k'}) &amp;=&amp; \{k,k',l\}&#10;%\lambda(\dup{k}{k'}{k''}) &amp;=&amp; \{k,k',k''\}\\&#10;\end{array}&#10;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[&#10;\sito::k:\koutg{foo}{\sito}{\gamma}.\roll{\gamma} \parallel \sito'::k': \kin{foo}{\sito}.\mmnil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pagestyle{empty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\begin{align*}&#10;&amp;\newop{k'',k''',k''''} \\&#10;&amp;(  \sito:: k'': \roll{k} \mid  \memout{k : \koutg{foo}{\sito}{\gamma}.\roll{\gamma}}{k'''}{k''} \\&#10;&amp;\parallel \sito':: k'''':  \mathbf{nil}  \mid \memin{k' : \kin{foo}{\sito}}{\mmnil}{k''':\tupleK{foo}{K}}{k''''})&#10;\end{alig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partir}&#10;\usepackage{color}&#10;\usepackage{amssymb}&#10;\usepackage{stmaryrd}&#10;\pagestyle{empty}&#10;&#10;%%%%%%%%% PROOFTREE %%%%%%%%%%%%%%%%%%%%%%&#10;\def\introrule{{\cal I}}\def\elimrule{{\cal E}}%%&#10;\def\andintro{\using{\land}\introrule\justifies}%%&#10;\def\impelim{\using{\Rightarrow}\elimrule\justifies}%%&#10;\def\allintro{\using{\forall}\introrule\justifies}%%&#10;\def\allelim{\using{\forall}\elimrule\justifies}%%&#10;\def\falseelim{\using{\bot}\elimrule\justifies}%%&#10;\def\existsintro{\using{\exists}\introrule\justifies}%%&#10;&#10;%% #1 is meant to be 1 or 2 for the first or second formula&#10;\def\andelim#1{\using{\land}#1\elimrule\justifies}%%&#10;\def\orintro#1{\using{\lor}#1\introrule\justifies}%%&#10;&#10;%% #1 is meant to be a label corresponding to the discharged hypothesis/es&#10;\def\impintro#1{\using{\Rightarrow}\introrule_{#1}\justifies}%%&#10;\def\orelim#1{\using{\lor}\elimrule_{#1}\justifies}%%&#10;\def\existselim#1{\using{\exists}\elimrule_{#1}\justifies}&#10;&#10;%%==========================================================================&#10;&#10;\newdimen\proofrulebreadth \proofrulebreadth=.04em&#10;\newdimen\proofdotseparation \proofdotseparation=1.25ex&#10;\newdimen\proofrulebaseline \proofrulebaseline=2ex&#10;\newcount\proofdotnumber \proofdotnumber=3&#10;\let\then\relax&#10;\def\hfi{\hskip0pt plus.0001fil}&#10;\mathchardef\squigto=&quot;3A3B&#10;%&#10;% flag where we are&#10;\newif\ifinsideprooftree\insideprooftreefalse&#10;\newif\ifonleftofproofrule\onleftofproofrulefalse&#10;\newif\ifproofdots\proofdotsfalse&#10;\newif\ifdoubleproof\doubleprooffalse&#10;\let\wereinproofbit\relax&#10;%&#10;% dimensions and boxes of bits&#10;\newdimen\shortenproofleft&#10;\newdimen\shortenproofright&#10;\newdimen\proofbelowshift&#10;\newbox\proofabove&#10;\newbox\proofbelow&#10;\newbox\proofrulename&#10;%&#10;% miscellaneous commands for setting values&#10;\def\shiftproofbelow{\let\next\relax\afterassignment\setshiftproofbelow\dimen0 }&#10;\def\shiftproofbelowneg{\def\next{\multiply\dimen0 by-1 }%&#10;\afterassignment\setshiftproofbelow\dimen0 }&#10;\def\setshiftproofbelow{\next\proofbelowshift=\dimen0 }&#10;\def\setproofrulebreadth{\proofrulebreadth}&#10;&#10;%=============================================================================&#10;\def\prooftree{% NESTED ZERO (\ifonleftofproofrule)&#10;%&#10;% first find out whether we're at the left-hand end of a proof rule&#10;\ifnum  \lastpenalty=1 \then   \unpenalty \else&#10;\onleftofproofrulefalse \fi&#10;%&#10;% some space on left (except if we're on left, and no infinity for outermost)&#10;\ifonleftofproofrule \else   \ifinsideprooftree&#10;        \then   \hskip.5em plus1fil&#10;        \fi&#10;\fi&#10;%&#10;% begin our proof tree environment&#10;\bgroup% NESTED ONE (\proofbelow, \proofrulename, \proofabove,&#10;%               \shortenproofleft, \shortenproofright, \proofrulebreadth)&#10;\setbox\proofbelow=\hbox{}\setbox\proofrulename=\hbox{}%&#10;\let\justifies\proofover\let\leadsto\proofoverdots\let\Justifies\proofoverdbl&#10;\let\using\proofusing\let\[\prooftree&#10;\ifinsideprooftree\let\]\endprooftree\fi&#10;\proofdotsfalse\doubleprooffalse&#10;\let\thickness\setproofrulebreadth&#10;\let\shiftright\shiftproofbelow \let\shift\shiftproofbelow&#10;\let\shiftleft\shiftproofbelowneg&#10;\let\ifwasinsideprooftree\ifinsideprooftree&#10;\insideprooftreetrue&#10;%&#10;% now begin to set the top of the rule (definitions local to it)&#10;\setbox\proofabove=\hbox\bgroup$\displaystyle % NESTED TWO&#10;\let\wereinproofbit\prooftree&#10;%&#10;% these local variables will be copied out:&#10;\shortenproofleft=0pt \shortenproofright=0pt \proofbelowshift=0pt&#10;%&#10;% flags to enable inner proof tree to detect if on left:&#10;\onleftofproofruletrue\penalty1 }&#10;&#10;%=============================================================================&#10;% end whatever box and copy crucial values out of it&#10;\def\eproofbit{% NESTED TWO&#10;%&#10;% various hacks applicable to hypothesis list&#10;\ifx    \wereinproofbit\prooftree \then   \ifcase \lastpenalty&#10;        \then   \shortenproofright=0pt  % 0: some other object, no indentation&#10;        \or     \unpenalty\hfil         % 1: empty hypotheses, just glue&#10;        \or     \unpenalty\unskip       % 2: just had a tree, remove glue&#10;        \else   \shortenproofright=0pt  % eh?&#10;        \fi&#10;\fi&#10;%&#10;% pass out crucial values from scope&#10;\global\dimen0=\shortenproofleft \global\dimen1=\shortenproofright&#10;\global\dimen2=\proofrulebreadth \global\dimen3=\proofbelowshift&#10;\global\dimen4=\proofdotseparation&#10;%\global\mscount=\proofdotnumber&#10;%&#10;% end the box&#10;$\egroup  % NESTED ONE&#10;%&#10;% restore the values&#10;\shortenproofleft=\dimen0 \shortenproofright=\dimen1&#10;\proofrulebreadth=\dimen2 \proofbelowshift=\dimen3&#10;\proofdotseparation=\dimen4&#10;%\proofdotnumber=\mscount&#10;}&#10;&#10;%=============================================================================&#10;\def\proofover{% NESTED TWO&#10;\eproofbit % NESTED ONE&#10;\setbox\proofbelow=\hbox\bgroup % NESTED TWO&#10;\let\wereinproofbit\proofover&#10;$\displaystyle&#10;}%&#10;%&#10;%=============================================================================&#10;\def\proofoverdbl{% NESTED TWO&#10;\eproofbit % NESTED ONE&#10;\doubleprooftrue&#10;\setbox\proofbelow=\hbox\bgroup % NESTED TWO&#10;\let\wereinproofbit\proofoverdbl&#10;$\displaystyle&#10;}%&#10;%&#10;%=============================================================================&#10;\def\proofoverdots{% NESTED TWO&#10;\eproofbit % NESTED ONE&#10;\proofdotstrue&#10;\setbox\proofbelow=\hbox\bgroup % NESTED TWO&#10;\let\wereinproofbit\proofoverdots&#10;$\displaystyle&#10;}%&#10;%&#10;%=============================================================================&#10;\def\proofusing{% NESTED TWO&#10;\eproofbit % NESTED ONE&#10;\setbox\proofrulename=\hbox\bgroup % NESTED TWO&#10;\let\wereinproofbit\proofusing&#10;\kern0.3em$ }&#10;&#10;%=============================================================================&#10;\def\endprooftree{% NESTED TWO&#10;\eproofbit % NESTED ONE&#10;% \dimen0 =     length of proof rule&#10;% \dimen1 =     indentation of conclusion wrt rule&#10;% \dimen2 =     new \shortenproofleft, ie indentation of conclusion&#10;% \dimen3 =     new \shortenproofright, ie&#10;%                space on right of conclusion to end of tree&#10;% \dimen4 =     space on right of conclusion below rule&#10;  \dimen5 =0pt% spread of hypotheses&#10;% \dimen6, \dimen7 = height &amp; depth of rule&#10;%&#10;% length of rule needed by proof above&#10;\dimen0=\wd\proofabove \advance\dimen0-\shortenproofleft&#10;\advance\dimen0-\shortenproofright&#10;%&#10;% amount of spare space below&#10;\dimen1=.5\dimen0 \advance\dimen1-.5\wd\proofbelow \dimen4=\dimen1&#10;\advance\dimen1\proofbelowshift \advance\dimen4-\proofbelowshift&#10;%&#10;% conclusion sticks out to left of immediate hypotheses&#10;\ifdim  \dimen1&lt;0pt \then   \advance\shortenproofleft\dimen1&#10;        \advance\dimen0-\dimen1&#10;        \dimen1=0pt&#10;%       now it sticks out to left of tree!&#10;        \ifdim  \shortenproofleft&lt;0pt&#10;        \then   \setbox\proofabove=\hbox{%&#10;                        \kern-\shortenproofleft\unhbox\proofabove}%&#10;                \shortenproofleft=0pt&#10;        \fi&#10;\fi&#10;%&#10;% and to the right&#10;\ifdim  \dimen4&lt;0pt \then   \advance\shortenproofright\dimen4&#10;        \advance\dimen0-\dimen4&#10;        \dimen4=0pt&#10;\fi&#10;%&#10;% make sure enough space for label&#10;\ifdim  \shortenproofright&lt;\wd\proofrulename \then&#10;\shortenproofright=\wd\proofrulename \fi&#10;%&#10;% calculate new indentations&#10;\dimen2=\shortenproofleft \advance\dimen2 by\dimen1&#10;\dimen3=\shortenproofright\advance\dimen3 by\dimen4&#10;%&#10;% make the rule or dots, with name attached&#10;\ifproofdots \then&#10;        \dimen6=\shortenproofleft \advance\dimen6 .5\dimen0&#10;        \setbox1=\vbox to\proofdotseparation{\vss\hbox{$\cdot$}\vss}&#10;        \setbox0=\hbox{%&#10;                \kern\dimen6&#10;                $\vcenter to\proofdotnumber\proofdotseparation&#10;                        {\leaders\box1\vfill}$%&#10;                \unhbox\proofrulename}%&#10;\else   \dimen6=\fontdimen22\the\textfont2 % height of maths axis&#10;        \dimen7=\dimen6&#10;        \advance\dimen6by.5\proofrulebreadth&#10;        \advance\dimen7by-.5\proofrulebreadth&#10;        \setbox0=\hbox{%&#10;                \kern\shortenproofleft&#10;                \ifdoubleproof&#10;                \then   \hbox to\dimen0{%&#10;                        $\mathsurround0pt\mathord=\mkern-6mu%&#10;                        \cleaders\hbox{$\mkern-2mu=\mkern-2mu$}\hfill&#10;                        \mkern-6mu\mathord=$}%&#10;                \else   \vrule height\dimen6 depth-\dimen7 width\dimen0&#10;                \fi&#10;                \unhbox\proofrulename}%&#10;        \ht0=\dimen6 \dp0=-\dimen7&#10;\fi&#10;%&#10;% set up to centre outermost tree only&#10;\let\doll\relax&#10;\ifwasinsideprooftree \then   \let\VBOX\vbox \else&#10;\ifmmode\else$\let\doll=$\fi&#10;        \let\VBOX\vcenter&#10;\fi&#10;% this \vbox or \vcenter is the actual output:&#10;\VBOX   {\baselineskip\proofrulebaseline \lineskip.2ex&#10;        \expandafter\lineskiplimit\ifproofdots0ex\else-0.6ex\fi&#10;        \hbox   spread\dimen5   {\hfi\unhbox\proofabove\hfi}%&#10;        \hbox{\box0}%&#10;        \hbox   {\kern\dimen2 \box\proofbelow}}\doll%&#10;%&#10;% pass new indentations out of scope&#10;\global\dimen2=\dimen2 \global\dimen3=\dimen3&#10;\egroup % NESTED ZERO&#10;\ifonleftofproofrule \then   \shortenproofleft=\dimen2 \fi&#10;\shortenproofright=\dimen3&#10;%&#10;% some space on right and flag we've just made a tree&#10;\onleftofproofrulefalse \ifinsideprooftree \then   \hskip.5em plus&#10;1fil \penalty2 \fi }&#10;&#10;%%%FRA&#10;\newcommand{\action}{a}&#10;\newcommand{\expr}{e}&#10;\newcommand{\val}{v}&#10;\newcommand{\recx}[2]{\mathbf{rec}\ #1.#2}&#10;\newcommand{\xorl}{u}&#10;\newcommand{\knew}[1]{\mathbf{new}(#1)}&#10;\newcommand{\recstr}{\prlaw{Rec}}&#10;\newcommand{\eval}[1]{[\![#1]\!]}&#10;&#10;%%%E&#10;\newcommand{\close}[2]{[\![#1]\!]_{#2}}&#10;\newcommand{\closure}[2]{{\it closure}_{#1}(#2)}&#10;\newcommand{\rev}[1]{#1_{\revt}}&#10;\newcommand{\revt}{{\scriptstyle{\bullet}}}&#10;\newcommand{\trans}[1]{ \stackrel{#1}{\longrightarrow}}&#10;\newcommand{\funUpdate}[3]{{\it update}(#1,#2,#3)}&#10;\newcommand{\tr}{\delta}&#10;\newcommand{\bkreduceR}{\rightsquigarrow_{r}}&#10;\newcommand{\reduceR}{\mapsto_{r}}&#10;\newcommand{\bkreduceC}{\rightsquigarrow_{c}}&#10;\newcommand{\reduceC}{\mapsto_{c}}&#10;\newcommand{\zerostr}{\prlaw{Garb}}&#10;&#10;%%%IVAN&#10;&#10;\newcommand{\alt}{\%}&#10;&#10;\newcommand{\ckey}[3]{\langle #1,#2 \rangle \cdot #3 }&#10;&#10;\newcommand{\memgen}[2]{[#1;#2]}&#10;\newcommand{\membody}{\xi}&#10;\newcommand{\memout}[3]{[#1;#2;#3]}&#10;\newcommand{\memeval}[3]{[#1;#2;#3]}&#10;\newcommand{\memin}[4]{[#1.#2;#3;#4]}&#10;%\newcommand{\memrd}[5]{[#1;#2;#3\{#4\};#5]}&#10;\newcommand{\memrd}[4]{[#1.#2;#3;#4]}&#10;\newcommand{\memnl}[2]{[#1;#2]}&#10;%\newcommand{\tupleK}[2]{\tuple{#1}_{#2}}&#10;\newcommand{\tupleK}[2]{\tuple{#1}} %secondo parametro obsoleto&#10;\newcommand{\rd}[1]{\mathtt{r}(#1)}&#10;&#10;\newcommand{\bkreduce}{\rightsquigarrow}&#10;&#10;\newcommand{\tagp}{\prlaw{TagP}}&#10;\newcommand{\tagr}{\prlaw{TagR}}&#10;&#10;&#10;%controlling%&#10;\newcommand{\cause}{&lt;}&#10;\newcommand{\caused}{&lt;:}&#10;\newcommand{\dup}[3]{#1\prec (#2,#3)}&#10;\newcommand{\proj}[1]{\lightning_{#1}}&#10;\newcommand{\st}{\,|\,}&#10;\newcommand{\comp}{\mathtt{complete}}&#10;\newcommand{\roll}[1]{\mathbf{roll}(#1)}&#10;%%%%%%%%%%%%%%%%%%%%%%%%%%%%%%%%%%%%%%%%%%%%%%&#10;&#10;\newcommand{\klaim}{\textsc{Klaim}}&#10;\newcommand{\xklaim}{\textsc{X-Klaim}}&#10;\newcommand{\klava}{\textsc{Klava}}&#10;\newcommand{\MetaKlaim}{\textsc{MetaKlaim}}&#10;\newcommand{\wsbpel}{WS-BPEL}&#10;\newcommand{\cows}{\textsc{COWS}} % COWS&#10;\newcommand{\muklaim}{$\mu$\textsc{Klaim}\xspace}&#10;\font\boldsc=cmbcsc10&#10;\newcommand{\muklaimS}{ {\large $\mu$\boldsc{Klaim}}\xspace} &#10;&#10;\newcommand{\rmuklaim}{\textsc{r}$\mu$\textsc{Klaim}\xspace}&#10;\newcommand{\crmuklaim}{\textsc{cr}$\mu$\textsc{Klaim}\xspace}&#10;&#10;\newcommand{\define}{\triangleq}&#10;\newcommand{\nil}{\textbf{0}}&#10;\newcommand{\erN}{\mathtt{erN}}&#10;\newcommand{\erC}{\mathtt{erC}}&#10;\newcommand{\erCon}{\mathtt{erCon}}&#10;&#10;\newcommand{\code}[3]&#10;{&#10;  \lstset{&#10;    basicstyle=\tiny\ttfamily,&#10;    stringstyle=\color{red},&#10;    commentstyle=\color{green},&#10;    keywordstyle=\color{blue}\bfseries\underbar,&#10;    caption={#1},&#10;    label={#2},&#10;    frame={tb},&#10;    numbers=left,&#10;    numberstyle=\tiny,&#10;    numbersep=5pt,&#10;    language=Java,&#10;    showtabs=false,&#10;    showstringspaces=false,&#10;    identifierstyle=,&#10;    breaklines,&#10;    literate={~=}{{$\neq$}}2{&lt;=}{{$\leq$}}2{&gt;=}{{$\geq$}}2{&amp;}{{$\&amp;$}}2,&#10;    backgroundcolor=\color{mygrey}&#10;    }&#10;  \lstinputlisting{code/#3}&#10;}&#10;&#10;&#10;%\newcommand{\node}[3]{#1 \,::_{#2}\, #3}&#10;\newcommand{\node}[3]{#1 \,::\, #3}&#10;%\newcommand{\Sep}{\ \big |\ }&#10;\newcommand{\Sep}{\ \mid\ }&#10;\newcommand{\tuple}[1]{\langle#1\rangle}&#10;\newcommand{\netcomp}{\parallel}&#10;%\newcommand{\emptynet}{\mathbf{0}}&#10;\newcommand{\self}{\mathbf{self}}&#10;\newcommand{\kread}[2]{\mathbf{read}(#1)@#2}&#10;\newcommand{\kin}[2]{\mathbf{in}(#1)@#2}&#10;\newcommand{\kreadg}[3]{\mathbf{read}_{#3}(#1)@#2}&#10;\newcommand{\king}[3]{\mathbf{in}_{#3}(#1)@#2}&#10;\newcommand{\kreadp}[2]{\mathbf{readp}(#1)@#2}&#10;\newcommand{\kreadpw}[3]{\mathbf{readp}(#1)\mathbf{where}(#2)@#3}&#10;\newcommand{\kinp}[2]{\mathbf{inp}(#1)@#2}&#10;\newcommand{\kout}[2]{\mathbf{out}(#1)@#2}&#10;\newcommand{\keval}[2]{\mathbf{eval}(#1)@#2}&#10;\newcommand{\knewloc}[1]{\mathbf{newloc}(#1)}&#10;\newcommand{\koutg}[3]{\mathbf{out}_{#3}(#1)@#2}&#10;\newcommand{\kevalg}[3]{\mathbf{eval}_{#3}(#1)@#2}&#10;\newcommand{\knewlocg}[2]{\mathbf{newloc}_{#2}(#1)}&#10;\newcommand{\kif}[1]{\mathbf{if}\ (#1)\ \mathbf{then}}&#10;\newcommand{\kelse}{\mathbf{else}}&#10;\newcommand{\kfor}[2]{\mathbf{for}\ #1\ \mathbf{to}\ #2}&#10;\newcommand{\kreturn}{\mathbf{return}}&#10;&#10;&#10;\newcommand{\mmnil}{{\bf nil}}&#10;\newcommand{\mmif}{{\bf if}}&#10;\newcommand{\mmfor}{{\bf for}}&#10;\newcommand{\mmforall}{{\bf forall}}&#10;\newcommand{\mmthen}{{\bf then}}&#10;\newcommand{\mmelse}{{\bf else}}&#10;\newcommand{\mmwhile}{{\bf while}}&#10;\newcommand{\mmdo}{{\bf do}}&#10;\newcommand{\mmgo}{{\bf go}}&#10;\newcommand{\mmeval}{{\bf eval}}&#10;\newcommand{\mmread}{{\bf read}}&#10;\newcommand{\mmreadp}{{\bf readp}}&#10;\newcommand{\mmout}{{\bf out}}&#10;\newcommand{\mmin}{{\bf in}}&#10;\newcommand{\mmsys}{{\bf sys}}&#10;\newcommand{\mminp}{{\bf inp}}&#10;%\newcommand{\mmpar}{{\bf par}}&#10;\newcommand{\mmsuccess}{{\bf success}\,-{\bf on}}&#10;\newcommand{\mmsucc}{{\bf success}}&#10;\newcommand{\mmrec}{{\bf rec}}&#10;\newcommand{\mmts}{{\bf ts}}&#10;&#10;\newcommand{\mmnew}{\textbf{newloc}}&#10;\newcommand{\mmroute}{\textbf{route}}&#10;\newcommand{\mmunroute}{\textbf{unroute}}&#10;\newcommand{\mmparent}{\textbf{parent}}&#10;\newcommand{\mmrouted}{\textbf{routed}}&#10;&#10;\newcommand{\mmlogin}{\textbf{login}}&#10;\newcommand{\mmlogout}{\textbf{logout}}&#10;\newcommand{\mmaccept}{\textbf{accept}}&#10;\newcommand{\mmdisconnected}{\textbf{disconnected}}&#10;&#10;\newcommand{\mmregister}{\textbf{register}}&#10;\newcommand{\mmbind}{\textbf{bind}}&#10;\newcommand{\mmunregister}{\textbf{unregister}}&#10;\newcommand{\mmunbind}{\textbf{unbind}}&#10;\newcommand{\mmdirconnect}{\textbf{dirconnect}}&#10;\newcommand{\mmacceptconn}{\textbf{acceptconn}}&#10;\newcommand{\mmsubscribe}{\textbf{subscribe}}&#10;\newcommand{\mmunsubscribe}{\textbf{unsubscribe}}&#10;&#10;%\newcommand{\sito}{s}&#10;\newcommand{\sito}{l}&#10;\newcommand{\vsito}{u}&#10;\newcommand{\nvsito}{\ell}&#10;\newcommand{\espr}{e}&#10;\newcommand{\iap}[2]{\mmin( #2 ) @ #1}&#10;\newcommand{\rap}[2]{\mmread( #2 ) @ #1}&#10;\newcommand{\oap}[2]{\mmout( #2 ) @ #1}&#10;\newcommand{\goap}[2]{\mmeval( #2 ) @ #1}&#10;\newcommand{\nnew}[1]{\mmnew( #1 )}&#10;%\newcommand{\tuple}[1]{\langle #1 \rangle}&#10;\newcommand{\mumatch}{match}&#10;\newcommand{\emptytuple}{\mmnil}&#10;\newcommand{\emptynet}{ {\bf 0 } }&#10;\newcommand{\emptyloc}{ {\bf empty } }&#10;\newcommand{\netconf}[2]{ #1 \vdash #2 }&#10;\newcommand{\locv}{ u }&#10;\newcommand{\llv}{ l }&#10;\newcommand{\musubitem}[2]{\raisebox{.5ex}{\small$#1$}\! / \!\mbox{\small $#2$}}&#10;\newcommand{\musub}[3]{ #1 \left[\raisebox{.5ex}{\small$#2$}\! / \!\mbox{\small $#3$}\right]}&#10;&#10;&#10;%%% Orc %%%&#10;\newcommand{\seq}[3]{#1 &gt; #2 &gt; #3} % sequence&#10;%\newcommand{\where}[3]{#1 \ \mathbf{where}\ #2 :\in #3} % where&#10;\newcommand{\where}[3]{#1 &lt; #2 &lt; #3} &#10;\newcommand{\sorcencod}[2]{\encod{#1}_{#2}}&#10;\newcommand{\Sorcencod}[2]{{[\![ #1 ]\!]}_{#2}}&#10;&#10;\newcommand{\orcmatch}[2]{{\cal M}(#1,#2)} % pattern-matching function&#10;&#10;&#10;\makeatletter&#10;\def \Rightarrowfill{\m@th\mathord{\smash=}\mkern-6mu%&#10;  \cleaders\hbox{$\mkern-2mu\mathord{\smash=}\mkern-2mu$}\hfill&#10;  \mkern-6mu\mathord\Rightarrow}&#10;\makeatother&#10;\newcommand{\Tsarrow}[1]{\overstackrel{\Rightarrowfill}{\ \ #1\ \ }}&#10;\newcommand{\ntsarrow}[1]{\overstackrel{\nrightarrowfill}{\ \ #1\ \ }}&#10;&#10;\makeatletter&#10;\def \rightarrowfill{\m@th\mathord{\smash-}\mkern-6mu%&#10;  \cleaders\hbox{$\mkern-2mu\mathord{\smash-}\mkern-2mu$}\hfill&#10;  \mkern-6mu\mathord\rightarrow}&#10;\makeatother&#10;&#10;%\newcommand{\orcrid}[1]{\stackrel{#1}{\hookrightarrow}}&#10;\newcommand{\orcrid}[1]{\transition{#1}}&#10;\newcommand{\transition}[1]{\overstackrel{\rightarrowfill}{\ \ #1\ \ }}&#10;&#10;&#10;\newcommand{\scoml}[4]{#1 \,  #2 \, #3\,#4} % communication transition label&#10;\newcommand{\soutl}[2]{#1 \lhd\, #2} % invoke transition label along a communication endpoint in a short notation&#10;&#10;&#10;&#10;\newcommand{\substl}{\sigma} % notation for substitution&#10;\newcommand{\substi}[1]{[#1]} % bracket for susbtitution&#10;\newcommand{\assoc}[2]{#1 / #2} % assocition variable-value&#10;&#10;&#10;&#10;&#10;\newcommand{\rulelabel}[1]{\textit{\small{(#1)}}} % label for operational semantics rules&#10;&#10;%%% Tables %%%&#10;\def \overstackrel#1#2{\mathrel{\mathop{#1}\limits^{#2}}}&#10;\newcommand{\delimite}[1]{\mbox{$\overstackrel{\belowfill}{\mbox{$\overstackrel{\quad #1 \quad}{\abovefill}$}}$}}&#10;\makeatletter&#10;\def \abovefill{&#10;  {\vrule width0.3mm height 1.8mm depth-0.3mm}&#10;  \leaders\hrule height1.8mm depth-1.5mm\hfill&#10;  {\vrule width0.3mm height 1.8mm depth-0.3mm}}&#10;\makeatother&#10;&#10;\makeatletter&#10;\def \belowfill{&#10;  {\vrule width0.3mm height1.5mm}&#10;  \leaders\hrule height0.3mm\hfill&#10;  {\vrule width0.3mm height1.5mm}}&#10;\makeatother&#10;&#10;%\newcommand{\prlaw}[1]{(\mbox{{\sc{#1}}})}  % to give names to rules&#10;\newcommand{\prlaw}[1]{\rulelabel{#1}}&#10;\newcommand{\thenstr}{\prlaw{Then}}&#10;\newcommand{\elsestr}{\prlaw{Else}}&#10;\newcommand{\alphastr}{\prlaw{Alpha}}&#10;\newcommand{\callstr}{\prlaw{Rec}}&#10;\newcommand{\defstr}{\prlaw{PDef}}&#10;\newcommand{\ridstr}{\prlaw{RNil}}&#10;\newcommand{\rnodestr}{\prlaw{RNode}}&#10;\newcommand{\rnodepstr}{\prlaw{RNode'}}&#10;\newcommand{\rcomstr}{\prlaw{RCom}}&#10;\newcommand{\pidstr}{\prlaw{PZero}}&#10;\newcommand{\pcomstr}{\prlaw{PCom}}&#10;\newcommand{\passstr}{\prlaw{PAss}}&#10;\newcommand{\absstr}{\prlaw{Abs}}&#10;\newcommand{\clonestr}{\prlaw{Clone}}&#10;\newcommand{\extstr}{\prlaw{Ext}}&#10;\newcommand{\splitt}{\prlaw{Split}}&#10;\newcommand{\monstr}{\prlaw{Monoid}}&#10;&#10;\newcommand{\alfaconv}{=_{\alpha}}&#10;\newcommand{\res}[1]{\nu #1}&#10;\newcommand{\newop}[1]{(\nu #1)\,}&#10;\newcommand{\sub}[3]{ #1 [\raisebox{.5ex}{\small$#2$}\! / \!\mbox{\small $#3$}]}&#10;\newcommand{\valt}[1]{\mbox{${\mathcal E}[\![ \: #1 \: ]\!]$}}&#10;\newcommand{\reduce}{\mapsto}&#10;\newcommand{\codom}[1]{\ensuremath{\mathrm{codom}(#1)}}&#10;&#10;%\newcommand{\cn}[2]{(#1,#2)}&#10;\newcommand{\netset}{\mathcal{K}}&#10;\newcommand{\set}[1]{\{#1\}}&#10;\newcommand{\N}{\eta}&#10;\newcommand{\netV}{\chi}&#10;\newcommand{\netNV}{n}&#10;\newcommand{\nnet}[3]{#1::_{#2}#3}&#10;&#10;\newcommand{\rhopi}{\rho\pi}&#10;&#10;&#10;\begin{document}&#10;&#10;$\lightning_{k}$&#10;&#10;\end{document}"/>
  <p:tag name="IGUANATEXSIZE" val="10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20009</TotalTime>
  <Words>1105</Words>
  <Application>Microsoft Macintosh PowerPoint</Application>
  <PresentationFormat>Custom</PresentationFormat>
  <Paragraphs>288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1_dan</vt:lpstr>
      <vt:lpstr>2_dan</vt:lpstr>
      <vt:lpstr>Causal-Consistent Reversibility  in a Tuple-Based Distributed Language</vt:lpstr>
      <vt:lpstr>Map of the talk</vt:lpstr>
      <vt:lpstr>What is reversibility? </vt:lpstr>
      <vt:lpstr>Our aim </vt:lpstr>
      <vt:lpstr>Reverse execution of a sequential program </vt:lpstr>
      <vt:lpstr>Different approaches to reversibility   </vt:lpstr>
      <vt:lpstr>Reversibility and concurrency  </vt:lpstr>
      <vt:lpstr>Causal-consistent reversibility </vt:lpstr>
      <vt:lpstr>Reversibility and concurrency  </vt:lpstr>
      <vt:lpstr>Map of the talk</vt:lpstr>
      <vt:lpstr>Klaim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syntax</vt:lpstr>
      <vt:lpstr>μKlaim semantics</vt:lpstr>
      <vt:lpstr>μKlaim semantics</vt:lpstr>
      <vt:lpstr>μKlaim semantics</vt:lpstr>
      <vt:lpstr>μKlaim semantics</vt:lpstr>
      <vt:lpstr>Example</vt:lpstr>
      <vt:lpstr>Map of the talk</vt:lpstr>
      <vt:lpstr>Making μKlaim reversible</vt:lpstr>
      <vt:lpstr>RμKlaim syntax</vt:lpstr>
      <vt:lpstr>RμKlaim semantics – tuple operators</vt:lpstr>
      <vt:lpstr>RμKlaim semantics – tuple operators</vt:lpstr>
      <vt:lpstr>RμKlaim semantics – tuple operators</vt:lpstr>
      <vt:lpstr>RμKlaim semantics – distribution operators</vt:lpstr>
      <vt:lpstr>Example</vt:lpstr>
      <vt:lpstr>Example</vt:lpstr>
      <vt:lpstr>Example</vt:lpstr>
      <vt:lpstr>Properties</vt:lpstr>
      <vt:lpstr>Concurrency in RμKlaim</vt:lpstr>
      <vt:lpstr>Causal consistency</vt:lpstr>
      <vt:lpstr>Map of the talk</vt:lpstr>
      <vt:lpstr>Controlling reversibility</vt:lpstr>
      <vt:lpstr>CRμKlaim syntax</vt:lpstr>
      <vt:lpstr>Example</vt:lpstr>
      <vt:lpstr>CRμKlaim semantics</vt:lpstr>
      <vt:lpstr>Results</vt:lpstr>
      <vt:lpstr>Map of the talk</vt:lpstr>
      <vt:lpstr>Summary</vt:lpstr>
      <vt:lpstr>Future work</vt:lpstr>
      <vt:lpstr>Thanks!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Francesco Tiezzi</cp:lastModifiedBy>
  <cp:revision>664</cp:revision>
  <cp:lastPrinted>2002-05-03T10:05:46Z</cp:lastPrinted>
  <dcterms:created xsi:type="dcterms:W3CDTF">1999-02-22T11:07:13Z</dcterms:created>
  <dcterms:modified xsi:type="dcterms:W3CDTF">2014-02-19T09:13:08Z</dcterms:modified>
</cp:coreProperties>
</file>