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63" r:id="rId1"/>
    <p:sldMasterId id="2147483665" r:id="rId2"/>
  </p:sldMasterIdLst>
  <p:notesMasterIdLst>
    <p:notesMasterId r:id="rId14"/>
  </p:notesMasterIdLst>
  <p:handoutMasterIdLst>
    <p:handoutMasterId r:id="rId15"/>
  </p:handoutMasterIdLst>
  <p:sldIdLst>
    <p:sldId id="256" r:id="rId3"/>
    <p:sldId id="482" r:id="rId4"/>
    <p:sldId id="497" r:id="rId5"/>
    <p:sldId id="496" r:id="rId6"/>
    <p:sldId id="493" r:id="rId7"/>
    <p:sldId id="498" r:id="rId8"/>
    <p:sldId id="499" r:id="rId9"/>
    <p:sldId id="500" r:id="rId10"/>
    <p:sldId id="494" r:id="rId11"/>
    <p:sldId id="480" r:id="rId12"/>
    <p:sldId id="475" r:id="rId13"/>
  </p:sldIdLst>
  <p:sldSz cx="9902825" cy="6858000"/>
  <p:notesSz cx="6858000" cy="9906000"/>
  <p:embeddedFontLst>
    <p:embeddedFont>
      <p:font typeface="Times" pitchFamily="18" charset="0"/>
      <p:regular r:id="rId16"/>
      <p:bold r:id="rId17"/>
      <p:italic r:id="rId18"/>
      <p:boldItalic r:id="rId19"/>
    </p:embeddedFont>
    <p:embeddedFont>
      <p:font typeface="Cambria Math" pitchFamily="18" charset="0"/>
      <p:regular r:id="rId20"/>
    </p:embeddedFont>
    <p:embeddedFont>
      <p:font typeface="Helvetica" pitchFamily="34" charset="0"/>
      <p:regular r:id="rId21"/>
      <p:bold r:id="rId22"/>
      <p:italic r:id="rId23"/>
      <p:boldItalic r:id="rId24"/>
    </p:embeddedFont>
    <p:embeddedFont>
      <p:font typeface="Arial Black" pitchFamily="34" charset="0"/>
      <p:bold r:id="rId25"/>
    </p:embeddedFont>
    <p:embeddedFont>
      <p:font typeface="Verdana" pitchFamily="3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en-US"/>
    </a:defPPr>
    <a:lvl1pPr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6E400"/>
    <a:srgbClr val="A0A0A0"/>
    <a:srgbClr val="808080"/>
    <a:srgbClr val="06069C"/>
    <a:srgbClr val="FF0000"/>
    <a:srgbClr val="1E9C27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494" autoAdjust="0"/>
  </p:normalViewPr>
  <p:slideViewPr>
    <p:cSldViewPr snapToGrid="0">
      <p:cViewPr varScale="1">
        <p:scale>
          <a:sx n="70" d="100"/>
          <a:sy n="70" d="100"/>
        </p:scale>
        <p:origin x="-1212" y="-90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8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88"/>
    </p:cViewPr>
  </p:sorterViewPr>
  <p:notesViewPr>
    <p:cSldViewPr snapToGrid="0">
      <p:cViewPr varScale="1">
        <p:scale>
          <a:sx n="54" d="100"/>
          <a:sy n="54" d="100"/>
        </p:scale>
        <p:origin x="-1854" y="-108"/>
      </p:cViewPr>
      <p:guideLst>
        <p:guide orient="horz" pos="312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104775" y="9405938"/>
            <a:ext cx="17145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728" tIns="42112" rIns="85728" bIns="42112">
            <a:spAutoFit/>
          </a:bodyPr>
          <a:lstStyle/>
          <a:p>
            <a:pPr defTabSz="8667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_tradnl" sz="900">
              <a:latin typeface="Arial" charset="0"/>
            </a:endParaRPr>
          </a:p>
        </p:txBody>
      </p:sp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3114675" y="9475788"/>
            <a:ext cx="7048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A7AE3F31-A88F-4F7E-A694-77C81DC5A0A6}" type="slidenum">
              <a:rPr lang="en-US" sz="900" smtClean="0">
                <a:latin typeface="Arial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 sz="900" smtClean="0">
              <a:latin typeface="Arial" charset="0"/>
            </a:endParaRP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547688" y="9426575"/>
            <a:ext cx="1976437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200" b="0" smtClean="0">
                <a:latin typeface="Times" pitchFamily="18" charset="0"/>
              </a:rPr>
              <a:t>Universidad de Buenos Aires</a:t>
            </a:r>
          </a:p>
        </p:txBody>
      </p:sp>
      <p:sp>
        <p:nvSpPr>
          <p:cNvPr id="16389" name="Text Box 11"/>
          <p:cNvSpPr txBox="1">
            <a:spLocks noChangeArrowheads="1"/>
          </p:cNvSpPr>
          <p:nvPr/>
        </p:nvSpPr>
        <p:spPr bwMode="auto">
          <a:xfrm>
            <a:off x="4992688" y="9224963"/>
            <a:ext cx="1333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200" b="0" smtClean="0">
                <a:latin typeface="Times" pitchFamily="18" charset="0"/>
              </a:rPr>
              <a:t>Dan Hirsch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200" b="0" smtClean="0">
                <a:latin typeface="Times" pitchFamily="18" charset="0"/>
              </a:rPr>
              <a:t>dhirsch@dc.uba.ar</a:t>
            </a:r>
          </a:p>
        </p:txBody>
      </p:sp>
    </p:spTree>
    <p:extLst>
      <p:ext uri="{BB962C8B-B14F-4D97-AF65-F5344CB8AC3E}">
        <p14:creationId xmlns:p14="http://schemas.microsoft.com/office/powerpoint/2010/main" val="1040499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BCA7B244-91A1-4C24-BAFA-56253DA85315}" type="datetime2">
              <a:rPr lang="en-US"/>
              <a:pPr>
                <a:defRPr/>
              </a:pPr>
              <a:t>Sunday, March 24, 2013</a:t>
            </a:fld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7713" y="742950"/>
            <a:ext cx="5362575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05350"/>
            <a:ext cx="50292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1070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610AB8D4-DF0B-40BD-AB4D-13C4F998C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50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18578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70321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1213" y="166688"/>
            <a:ext cx="2247900" cy="6297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166688"/>
            <a:ext cx="6596063" cy="6297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83192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20421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91466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739850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21934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76738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82149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42740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463453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87143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02983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13526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1213" y="166688"/>
            <a:ext cx="2247900" cy="6297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166688"/>
            <a:ext cx="6596063" cy="6297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17291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66688"/>
            <a:ext cx="8996363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2750" y="1208088"/>
            <a:ext cx="90106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787532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255933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89982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82713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92960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74586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600886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15666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66688"/>
            <a:ext cx="89963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208088"/>
            <a:ext cx="89963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6069C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17732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2304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6876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1448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6020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66688"/>
            <a:ext cx="89963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208088"/>
            <a:ext cx="89963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0" y="957263"/>
            <a:ext cx="959961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6069C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17732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2304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6876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1448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6020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7"/>
          <p:cNvSpPr>
            <a:spLocks noChangeArrowheads="1"/>
          </p:cNvSpPr>
          <p:nvPr/>
        </p:nvSpPr>
        <p:spPr bwMode="auto">
          <a:xfrm>
            <a:off x="2582863" y="1995488"/>
            <a:ext cx="4645025" cy="1577975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522" tIns="44467" rIns="90522" bIns="44467" anchor="ctr"/>
          <a:lstStyle/>
          <a:p>
            <a:endParaRPr lang="fr-FR">
              <a:solidFill>
                <a:srgbClr val="36E400"/>
              </a:solidFill>
            </a:endParaRPr>
          </a:p>
        </p:txBody>
      </p:sp>
      <p:sp>
        <p:nvSpPr>
          <p:cNvPr id="3075" name="Rectangle 56"/>
          <p:cNvSpPr>
            <a:spLocks noChangeArrowheads="1"/>
          </p:cNvSpPr>
          <p:nvPr/>
        </p:nvSpPr>
        <p:spPr bwMode="auto">
          <a:xfrm>
            <a:off x="2320925" y="736600"/>
            <a:ext cx="5187950" cy="668338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ffectLst>
            <a:outerShdw dist="35921" dir="2700000" algn="ctr" rotWithShape="0">
              <a:schemeClr val="bg2">
                <a:alpha val="23996"/>
              </a:schemeClr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22" tIns="44467" rIns="90522" bIns="44467" anchor="ctr"/>
          <a:lstStyle/>
          <a:p>
            <a:endParaRPr lang="fr-FR"/>
          </a:p>
        </p:txBody>
      </p:sp>
      <p:sp>
        <p:nvSpPr>
          <p:cNvPr id="3076" name="Rectangle 39"/>
          <p:cNvSpPr>
            <a:spLocks noChangeArrowheads="1"/>
          </p:cNvSpPr>
          <p:nvPr/>
        </p:nvSpPr>
        <p:spPr bwMode="auto">
          <a:xfrm>
            <a:off x="2320925" y="1960563"/>
            <a:ext cx="518795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2" tIns="44467" rIns="90522" bIns="44467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en-US" sz="2400" b="0">
                <a:solidFill>
                  <a:srgbClr val="FFFF00"/>
                </a:solidFill>
                <a:latin typeface="Helvetica" pitchFamily="34" charset="0"/>
              </a:rPr>
              <a:t>Ivan Lanese</a:t>
            </a:r>
            <a:endParaRPr lang="en-US" sz="2400" b="0" noProof="1">
              <a:solidFill>
                <a:srgbClr val="FFFF00"/>
              </a:solidFill>
              <a:latin typeface="Helvetic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>
                <a:solidFill>
                  <a:srgbClr val="FFFF00"/>
                </a:solidFill>
                <a:latin typeface="Helvetica" pitchFamily="34" charset="0"/>
              </a:rPr>
              <a:t>Computer Science Department</a:t>
            </a:r>
            <a:endParaRPr lang="it-IT" sz="2400" b="0" noProof="1">
              <a:solidFill>
                <a:srgbClr val="FFFF00"/>
              </a:solidFill>
              <a:latin typeface="Helvetic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 noProof="1">
                <a:solidFill>
                  <a:srgbClr val="FFFF00"/>
                </a:solidFill>
                <a:latin typeface="Helvetica" pitchFamily="34" charset="0"/>
              </a:rPr>
              <a:t>Univers</a:t>
            </a:r>
            <a:r>
              <a:rPr lang="it-IT" sz="2400" b="0">
                <a:solidFill>
                  <a:srgbClr val="FFFF00"/>
                </a:solidFill>
                <a:latin typeface="Helvetica" pitchFamily="34" charset="0"/>
              </a:rPr>
              <a:t>ity of Bologna/INRIA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>
                <a:solidFill>
                  <a:srgbClr val="FFFF00"/>
                </a:solidFill>
                <a:latin typeface="Helvetica" pitchFamily="34" charset="0"/>
              </a:rPr>
              <a:t>Italy</a:t>
            </a:r>
            <a:endParaRPr lang="it-IT" sz="2400" b="0" noProof="1">
              <a:solidFill>
                <a:srgbClr val="FFFF00"/>
              </a:solidFill>
              <a:latin typeface="Helvetic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endParaRPr lang="it-IT" sz="2400" b="0" noProof="1">
              <a:solidFill>
                <a:srgbClr val="FFFF00"/>
              </a:solidFill>
              <a:latin typeface="Helvetica" pitchFamily="34" charset="0"/>
            </a:endParaRPr>
          </a:p>
        </p:txBody>
      </p:sp>
      <p:sp>
        <p:nvSpPr>
          <p:cNvPr id="3077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742950" y="-122238"/>
            <a:ext cx="8416925" cy="1470026"/>
          </a:xfrm>
          <a:noFill/>
        </p:spPr>
        <p:txBody>
          <a:bodyPr/>
          <a:lstStyle/>
          <a:p>
            <a:pPr algn="ctr"/>
            <a:r>
              <a:rPr lang="it-IT" sz="3200" smtClean="0">
                <a:solidFill>
                  <a:srgbClr val="FF0000"/>
                </a:solidFill>
                <a:cs typeface="Times New Roman" pitchFamily="18" charset="0"/>
              </a:rPr>
              <a:t>Adaptive choreographies</a:t>
            </a:r>
            <a:endParaRPr lang="el-GR" sz="320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078" name="Rectangle 59"/>
          <p:cNvSpPr>
            <a:spLocks noChangeArrowheads="1"/>
          </p:cNvSpPr>
          <p:nvPr/>
        </p:nvSpPr>
        <p:spPr bwMode="auto">
          <a:xfrm>
            <a:off x="2111375" y="4149725"/>
            <a:ext cx="5773738" cy="1265238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22" tIns="44467" rIns="90522" bIns="44467" anchor="ctr"/>
          <a:lstStyle/>
          <a:p>
            <a:endParaRPr lang="fr-FR"/>
          </a:p>
        </p:txBody>
      </p:sp>
      <p:sp>
        <p:nvSpPr>
          <p:cNvPr id="3079" name="Rectangle 60"/>
          <p:cNvSpPr>
            <a:spLocks noChangeArrowheads="1"/>
          </p:cNvSpPr>
          <p:nvPr/>
        </p:nvSpPr>
        <p:spPr bwMode="auto">
          <a:xfrm>
            <a:off x="1908175" y="4357688"/>
            <a:ext cx="6215063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2" tIns="44467" rIns="90522" bIns="44467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>
                <a:solidFill>
                  <a:srgbClr val="FFFF00"/>
                </a:solidFill>
                <a:latin typeface="Helvetica" pitchFamily="34" charset="0"/>
              </a:rPr>
              <a:t>Joint work with Mila Dalla Preda, Jacopo Mauro and </a:t>
            </a:r>
            <a:r>
              <a:rPr lang="it-IT" sz="2400" b="0" noProof="1">
                <a:solidFill>
                  <a:srgbClr val="FFFF00"/>
                </a:solidFill>
                <a:latin typeface="Helvetica" pitchFamily="34" charset="0"/>
              </a:rPr>
              <a:t>Maurizio Gabbrielli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>
                <a:cs typeface="Times New Roman" pitchFamily="18" charset="0"/>
              </a:rPr>
              <a:t>Open issues</a:t>
            </a:r>
            <a:endParaRPr lang="el-GR" dirty="0" smtClean="0"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eaLnBrk="1" hangingPunct="1"/>
            <a:r>
              <a:rPr lang="it-IT" dirty="0" smtClean="0">
                <a:cs typeface="Times New Roman" pitchFamily="18" charset="0"/>
              </a:rPr>
              <a:t>Is it possible to restate/extend this approach using multiparty session types?</a:t>
            </a:r>
            <a:endParaRPr lang="it-IT" dirty="0" smtClean="0">
              <a:cs typeface="Times New Roman" pitchFamily="18" charset="0"/>
            </a:endParaRPr>
          </a:p>
          <a:p>
            <a:pPr eaLnBrk="1" hangingPunct="1"/>
            <a:r>
              <a:rPr lang="it-IT" dirty="0" smtClean="0">
                <a:cs typeface="Times New Roman" pitchFamily="18" charset="0"/>
              </a:rPr>
              <a:t>What is needed to go towards an implementation?</a:t>
            </a:r>
            <a:endParaRPr lang="it-IT" dirty="0" smtClean="0">
              <a:cs typeface="Times New Roman" pitchFamily="18" charset="0"/>
            </a:endParaRPr>
          </a:p>
          <a:p>
            <a:pPr lvl="1" eaLnBrk="1" hangingPunct="1"/>
            <a:r>
              <a:rPr lang="it-IT" dirty="0" smtClean="0">
                <a:cs typeface="Times New Roman" pitchFamily="18" charset="0"/>
              </a:rPr>
              <a:t>More concrete language</a:t>
            </a:r>
          </a:p>
          <a:p>
            <a:pPr lvl="1" eaLnBrk="1" hangingPunct="1"/>
            <a:r>
              <a:rPr lang="it-IT" dirty="0" smtClean="0">
                <a:cs typeface="Times New Roman" pitchFamily="18" charset="0"/>
              </a:rPr>
              <a:t>Add </a:t>
            </a:r>
            <a:r>
              <a:rPr lang="it-IT" dirty="0" smtClean="0">
                <a:cs typeface="Times New Roman" pitchFamily="18" charset="0"/>
              </a:rPr>
              <a:t>data</a:t>
            </a:r>
          </a:p>
          <a:p>
            <a:pPr eaLnBrk="1" hangingPunct="1"/>
            <a:r>
              <a:rPr lang="it-IT" dirty="0" smtClean="0">
                <a:cs typeface="Times New Roman" pitchFamily="18" charset="0"/>
              </a:rPr>
              <a:t>Can we specify other forms of adaptation?</a:t>
            </a:r>
            <a:endParaRPr lang="it-IT" dirty="0" smtClean="0">
              <a:cs typeface="Times New Roman" pitchFamily="18" charset="0"/>
            </a:endParaRPr>
          </a:p>
          <a:p>
            <a:pPr eaLnBrk="1" hangingPunct="1"/>
            <a:endParaRPr lang="it-IT" dirty="0" smtClean="0">
              <a:cs typeface="Times New Roman" pitchFamily="18" charset="0"/>
            </a:endParaRPr>
          </a:p>
          <a:p>
            <a:pPr eaLnBrk="1" hangingPunct="1"/>
            <a:endParaRPr lang="it-IT" dirty="0" smtClean="0">
              <a:cs typeface="Times New Roman" pitchFamily="18" charset="0"/>
            </a:endParaRPr>
          </a:p>
          <a:p>
            <a:pPr eaLnBrk="1" hangingPunct="1">
              <a:buFont typeface="Monotype Sorts" pitchFamily="2" charset="2"/>
              <a:buNone/>
            </a:pPr>
            <a:endParaRPr lang="it-IT" dirty="0" smtClean="0"/>
          </a:p>
          <a:p>
            <a:pPr lvl="1" eaLnBrk="1" hangingPunct="1">
              <a:buFontTx/>
              <a:buNone/>
            </a:pPr>
            <a:endParaRPr lang="el-GR" dirty="0" smtClean="0"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el-GR" dirty="0" smtClean="0"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Helvetica" pitchFamily="34" charset="0"/>
              </a:rPr>
              <a:t>End of talk</a:t>
            </a:r>
          </a:p>
        </p:txBody>
      </p:sp>
      <p:sp>
        <p:nvSpPr>
          <p:cNvPr id="1444867" name="WordArt 3"/>
          <p:cNvSpPr>
            <a:spLocks noChangeArrowheads="1" noChangeShapeType="1" noTextEdit="1"/>
          </p:cNvSpPr>
          <p:nvPr/>
        </p:nvSpPr>
        <p:spPr bwMode="auto">
          <a:xfrm>
            <a:off x="1193800" y="620713"/>
            <a:ext cx="5803900" cy="2214562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>
              <a:buFont typeface="Monotype Sorts" pitchFamily="2" charset="2"/>
              <a:buNone/>
            </a:pPr>
            <a:r>
              <a:rPr lang="fr-F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Thanks!</a:t>
            </a:r>
          </a:p>
        </p:txBody>
      </p:sp>
      <p:sp>
        <p:nvSpPr>
          <p:cNvPr id="1444868" name="WordArt 4"/>
          <p:cNvSpPr>
            <a:spLocks noChangeArrowheads="1" noChangeShapeType="1" noTextEdit="1"/>
          </p:cNvSpPr>
          <p:nvPr/>
        </p:nvSpPr>
        <p:spPr bwMode="auto">
          <a:xfrm>
            <a:off x="366713" y="3333750"/>
            <a:ext cx="9043987" cy="323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8060"/>
              </a:avLst>
            </a:prstTxWarp>
          </a:bodyPr>
          <a:lstStyle/>
          <a:p>
            <a:pPr algn="ctr">
              <a:buFont typeface="Monotype Sorts" pitchFamily="2" charset="2"/>
              <a:buNone/>
            </a:pPr>
            <a:r>
              <a:rPr lang="fr-FR" sz="3600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Questions?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Choreographies</a:t>
            </a:r>
            <a:endParaRPr 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Allow to describe the behavior of a distributed communicating system at the very abstract level</a:t>
                </a:r>
              </a:p>
              <a:p>
                <a:r>
                  <a:rPr lang="it-IT" dirty="0" smtClean="0"/>
                  <a:t>Based on interactions of the 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</m:t>
                    </m:r>
                    <m:groupChr>
                      <m:groupChrPr>
                        <m:chr m:val="→"/>
                        <m:vertJc m:val="bot"/>
                        <m:ctrlPr>
                          <a:rPr lang="it-IT" i="1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/>
                          </a:rPr>
                          <m:t>𝑜</m:t>
                        </m:r>
                      </m:e>
                    </m:groupCh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endParaRPr lang="en-US" b="0" dirty="0" smtClean="0"/>
              </a:p>
              <a:p>
                <a:r>
                  <a:rPr lang="it-IT" dirty="0" smtClean="0"/>
                  <a:t>Composed using different operators (sequence, parallel, ...)</a:t>
                </a:r>
              </a:p>
              <a:p>
                <a:r>
                  <a:rPr lang="it-IT" dirty="0" smtClean="0"/>
                  <a:t>Possibly extended with other information (data, ...)</a:t>
                </a:r>
              </a:p>
              <a:p>
                <a:r>
                  <a:rPr lang="it-IT" dirty="0" smtClean="0"/>
                  <a:t>Very similar to global types in multiparty session types</a:t>
                </a:r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el-GR" dirty="0" smtClean="0"/>
              </a:p>
              <a:p>
                <a:endParaRPr lang="el-GR" dirty="0" smtClean="0"/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1">
                <a:blip r:embed="rId3"/>
                <a:stretch>
                  <a:fillRect l="-677" t="-1160" r="-6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Choreography projection</a:t>
            </a:r>
            <a:endParaRPr 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Allow to automatically derive from a choreography a description of the behavior of each participant</a:t>
                </a:r>
              </a:p>
              <a:p>
                <a:r>
                  <a:rPr lang="it-IT" dirty="0" smtClean="0"/>
                  <a:t>When interacting, the participant behave as specified by the choreography</a:t>
                </a:r>
              </a:p>
              <a:p>
                <a:pPr lvl="1"/>
                <a:r>
                  <a:rPr lang="it-IT" dirty="0" smtClean="0"/>
                  <a:t>Requires some conditions on the choreography</a:t>
                </a:r>
              </a:p>
              <a:p>
                <a:r>
                  <a:rPr lang="it-IT" dirty="0" smtClean="0"/>
                  <a:t>The projection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a</m:t>
                    </m:r>
                    <m:groupChr>
                      <m:groupChrPr>
                        <m:chr m:val="→"/>
                        <m:vertJc m:val="bot"/>
                        <m:ctrlPr>
                          <a:rPr lang="it-IT" i="1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latin typeface="Cambria Math"/>
                          </a:rPr>
                          <m:t>𝑜</m:t>
                        </m:r>
                      </m:e>
                    </m:groupCh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b="0" i="0" smtClean="0">
                        <a:latin typeface="Cambria Math"/>
                      </a:rPr>
                      <m:t>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b</m:t>
                    </m:r>
                    <m:groupChr>
                      <m:groupChrPr>
                        <m:chr m:val="→"/>
                        <m:vertJc m:val="bot"/>
                        <m:ctrlPr>
                          <a:rPr lang="it-IT" i="1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latin typeface="Cambria Math"/>
                          </a:rPr>
                          <m:t>𝑜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</m:groupCh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[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]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||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;</m:t>
                            </m:r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||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[</m:t>
                        </m:r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  <m:r>
                          <a:rPr lang="en-US" b="0" i="1" smtClean="0">
                            <a:latin typeface="Cambria Math"/>
                          </a:rPr>
                          <m:t>′]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el-GR" dirty="0" smtClean="0"/>
              </a:p>
              <a:p>
                <a:endParaRPr lang="el-GR" dirty="0" smtClean="0"/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1">
                <a:blip r:embed="rId3"/>
                <a:stretch>
                  <a:fillRect l="-677" t="-11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2661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Adaptation</a:t>
            </a:r>
            <a:endParaRPr lang="el-GR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Systems should live for long periods of time in ever changing environments</a:t>
            </a:r>
          </a:p>
          <a:p>
            <a:r>
              <a:rPr lang="it-IT" dirty="0" smtClean="0"/>
              <a:t>Users can change their minds</a:t>
            </a:r>
          </a:p>
          <a:p>
            <a:r>
              <a:rPr lang="it-IT" dirty="0" smtClean="0"/>
              <a:t>The system should adapt to satisfy new requirements</a:t>
            </a:r>
          </a:p>
          <a:p>
            <a:pPr lvl="1"/>
            <a:r>
              <a:rPr lang="it-IT" dirty="0" smtClean="0"/>
              <a:t>Adaptation at runtime</a:t>
            </a:r>
          </a:p>
          <a:p>
            <a:pPr lvl="1"/>
            <a:r>
              <a:rPr lang="it-IT" dirty="0" smtClean="0"/>
              <a:t>Adaptation details not known when the system has been designed or even started</a:t>
            </a:r>
          </a:p>
          <a:p>
            <a:r>
              <a:rPr lang="it-IT" dirty="0" smtClean="0"/>
              <a:t>Lots of works on adaptation</a:t>
            </a:r>
          </a:p>
          <a:p>
            <a:r>
              <a:rPr lang="it-IT" dirty="0" smtClean="0"/>
              <a:t>Very little guarentees on what happens after adaptation</a:t>
            </a:r>
          </a:p>
          <a:p>
            <a:pPr lvl="1"/>
            <a:r>
              <a:rPr lang="it-IT" dirty="0" smtClean="0"/>
              <a:t>Which properties does the system satisfy?</a:t>
            </a:r>
          </a:p>
          <a:p>
            <a:pPr lvl="1"/>
            <a:r>
              <a:rPr lang="it-IT" dirty="0" smtClean="0"/>
              <a:t>Is it still safe?</a:t>
            </a:r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317141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Our approach</a:t>
            </a:r>
            <a:endParaRPr lang="el-GR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Extend choreographies with adaptation scopes</a:t>
            </a:r>
          </a:p>
          <a:p>
            <a:pPr lvl="1"/>
            <a:r>
              <a:rPr lang="it-IT" dirty="0" smtClean="0"/>
              <a:t>Part of the choreography that may be adapted</a:t>
            </a:r>
          </a:p>
          <a:p>
            <a:r>
              <a:rPr lang="it-IT" dirty="0" smtClean="0"/>
              <a:t>Adaptation is specified by adaptation rules</a:t>
            </a:r>
          </a:p>
          <a:p>
            <a:pPr lvl="1"/>
            <a:r>
              <a:rPr lang="it-IT" dirty="0" smtClean="0"/>
              <a:t>Include the new code for the scope </a:t>
            </a:r>
          </a:p>
          <a:p>
            <a:pPr lvl="1"/>
            <a:r>
              <a:rPr lang="it-IT" dirty="0" smtClean="0"/>
              <a:t>Include information on when and where the rule can be applied</a:t>
            </a:r>
          </a:p>
          <a:p>
            <a:r>
              <a:rPr lang="it-IT" dirty="0" smtClean="0"/>
              <a:t>The effect of the rules at choreography level is clear</a:t>
            </a:r>
          </a:p>
          <a:p>
            <a:r>
              <a:rPr lang="it-IT" dirty="0" smtClean="0"/>
              <a:t>The projection of the rules is applied to the projected system</a:t>
            </a:r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Our approach, graphically</a:t>
            </a:r>
            <a:endParaRPr 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668732" y="1651379"/>
            <a:ext cx="2893326" cy="1473958"/>
          </a:xfrm>
          <a:prstGeom prst="roundRect">
            <a:avLst/>
          </a:prstGeom>
          <a:noFill/>
          <a:ln w="25400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253036" y="1653651"/>
            <a:ext cx="2893326" cy="1473958"/>
          </a:xfrm>
          <a:prstGeom prst="roundRect">
            <a:avLst/>
          </a:prstGeom>
          <a:noFill/>
          <a:ln w="25400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146412" y="2033516"/>
            <a:ext cx="559558" cy="35711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8674" y="1897030"/>
            <a:ext cx="425116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a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3957846" y="1760550"/>
            <a:ext cx="78418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a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endParaRPr lang="fr-FR" dirty="0"/>
          </a:p>
        </p:txBody>
      </p:sp>
      <p:sp>
        <p:nvSpPr>
          <p:cNvPr id="9" name="Oval 8"/>
          <p:cNvSpPr/>
          <p:nvPr/>
        </p:nvSpPr>
        <p:spPr bwMode="auto">
          <a:xfrm>
            <a:off x="4751756" y="1926604"/>
            <a:ext cx="559558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36E400"/>
              </a:solidFill>
              <a:effectLst/>
              <a:latin typeface="Verdan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812604" y="2035788"/>
            <a:ext cx="559558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4866" y="1899302"/>
            <a:ext cx="425116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a</a:t>
            </a:r>
            <a:endParaRPr lang="fr-FR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3957846" y="2369948"/>
            <a:ext cx="1856100" cy="525645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6424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Our approach, graphically</a:t>
            </a:r>
            <a:endParaRPr 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668732" y="1651379"/>
            <a:ext cx="2893326" cy="1473958"/>
          </a:xfrm>
          <a:prstGeom prst="roundRect">
            <a:avLst/>
          </a:prstGeom>
          <a:noFill/>
          <a:ln w="25400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253036" y="1653651"/>
            <a:ext cx="2893326" cy="1473958"/>
          </a:xfrm>
          <a:prstGeom prst="roundRect">
            <a:avLst/>
          </a:prstGeom>
          <a:noFill/>
          <a:ln w="25400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146412" y="2033516"/>
            <a:ext cx="559558" cy="35711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8674" y="1897030"/>
            <a:ext cx="425116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a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3957846" y="1760550"/>
            <a:ext cx="78418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a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endParaRPr lang="fr-FR" dirty="0"/>
          </a:p>
        </p:txBody>
      </p:sp>
      <p:sp>
        <p:nvSpPr>
          <p:cNvPr id="9" name="Oval 8"/>
          <p:cNvSpPr/>
          <p:nvPr/>
        </p:nvSpPr>
        <p:spPr bwMode="auto">
          <a:xfrm>
            <a:off x="4751756" y="1926604"/>
            <a:ext cx="559558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36E400"/>
              </a:solidFill>
              <a:effectLst/>
              <a:latin typeface="Verdan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812604" y="2035788"/>
            <a:ext cx="559558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4866" y="1899302"/>
            <a:ext cx="425116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a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 bwMode="auto">
          <a:xfrm>
            <a:off x="928037" y="4380931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497525" y="4380931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662741" y="5600131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010941" y="4468505"/>
            <a:ext cx="279779" cy="35711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610029" y="4484425"/>
            <a:ext cx="139889" cy="16263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298397" y="5701369"/>
            <a:ext cx="139889" cy="16263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957846" y="2369948"/>
            <a:ext cx="1856100" cy="525645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787846" y="3370997"/>
            <a:ext cx="709679" cy="764275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22550" y="3398289"/>
            <a:ext cx="1005403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/>
              <a:t>proj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24332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Our approach, graphically</a:t>
            </a:r>
            <a:endParaRPr 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668732" y="1651379"/>
            <a:ext cx="2893326" cy="1473958"/>
          </a:xfrm>
          <a:prstGeom prst="roundRect">
            <a:avLst/>
          </a:prstGeom>
          <a:noFill/>
          <a:ln w="25400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253036" y="1653651"/>
            <a:ext cx="2893326" cy="1473958"/>
          </a:xfrm>
          <a:prstGeom prst="roundRect">
            <a:avLst/>
          </a:prstGeom>
          <a:noFill/>
          <a:ln w="25400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146412" y="2033516"/>
            <a:ext cx="559558" cy="35711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8674" y="1897030"/>
            <a:ext cx="425116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a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3957846" y="1760550"/>
            <a:ext cx="78418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a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endParaRPr lang="fr-FR" dirty="0"/>
          </a:p>
        </p:txBody>
      </p:sp>
      <p:sp>
        <p:nvSpPr>
          <p:cNvPr id="9" name="Oval 8"/>
          <p:cNvSpPr/>
          <p:nvPr/>
        </p:nvSpPr>
        <p:spPr bwMode="auto">
          <a:xfrm>
            <a:off x="4751756" y="1926604"/>
            <a:ext cx="559558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36E400"/>
              </a:solidFill>
              <a:effectLst/>
              <a:latin typeface="Verdan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812604" y="2035788"/>
            <a:ext cx="559558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4866" y="1899302"/>
            <a:ext cx="425116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a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 bwMode="auto">
          <a:xfrm>
            <a:off x="928037" y="4380931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497525" y="4380931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662741" y="5600131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010941" y="4468505"/>
            <a:ext cx="279779" cy="35711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610029" y="4484425"/>
            <a:ext cx="139889" cy="16263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298397" y="5701369"/>
            <a:ext cx="139889" cy="16263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744357" y="4383203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313845" y="4383203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479061" y="5602403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827261" y="4470777"/>
            <a:ext cx="279779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426349" y="4486697"/>
            <a:ext cx="139889" cy="162637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8114717" y="5703641"/>
            <a:ext cx="139889" cy="162637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957846" y="2369948"/>
            <a:ext cx="1856100" cy="525645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60118" y="4478774"/>
            <a:ext cx="78418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a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endParaRPr lang="fr-FR" dirty="0"/>
          </a:p>
        </p:txBody>
      </p:sp>
      <p:sp>
        <p:nvSpPr>
          <p:cNvPr id="26" name="Oval 25"/>
          <p:cNvSpPr/>
          <p:nvPr/>
        </p:nvSpPr>
        <p:spPr bwMode="auto">
          <a:xfrm>
            <a:off x="4754028" y="4644828"/>
            <a:ext cx="559558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36E400"/>
              </a:solidFill>
              <a:effectLst/>
              <a:latin typeface="Verdana" pitchFamily="34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3960118" y="5088172"/>
            <a:ext cx="1856100" cy="525645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787846" y="3370997"/>
            <a:ext cx="709679" cy="764275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>
            <a:off x="7535926" y="3373269"/>
            <a:ext cx="709679" cy="764275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22550" y="3398289"/>
            <a:ext cx="1005403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/>
              <a:t>proj</a:t>
            </a:r>
            <a:endParaRPr lang="fr-FR" dirty="0"/>
          </a:p>
        </p:txBody>
      </p:sp>
      <p:sp>
        <p:nvSpPr>
          <p:cNvPr id="31" name="TextBox 30"/>
          <p:cNvSpPr txBox="1"/>
          <p:nvPr/>
        </p:nvSpPr>
        <p:spPr>
          <a:xfrm>
            <a:off x="8270630" y="3386913"/>
            <a:ext cx="1005403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/>
              <a:t>proj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58941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Results</a:t>
            </a:r>
            <a:endParaRPr 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We can adapt distributed communicating systems</a:t>
            </a:r>
          </a:p>
          <a:p>
            <a:r>
              <a:rPr lang="it-IT" dirty="0" smtClean="0"/>
              <a:t>The adaptive system follows the behavior prescribed by the choreography under all possible adaptations</a:t>
            </a:r>
          </a:p>
          <a:p>
            <a:r>
              <a:rPr lang="it-IT" dirty="0" smtClean="0"/>
              <a:t>The adapted system </a:t>
            </a:r>
            <a:r>
              <a:rPr lang="it-IT" smtClean="0"/>
              <a:t>is deadlock free by construction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161889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[usenames]{color}&#10;\usepackage{TeX4PPT}&#10;%Macros&#10;\DeclareMathOperator{\grammar}{::=}&#10;\newcommand{\co}[1]{\overline{ #1 }}&#10;\newcommand{\tup}[1]{\langle{ #1 }\rangle}&#10;\newcommand{\nil}{\mathbf{0}}&#10;\newcommand{\sub}[2]{[\raisebox{.5ex}{\small$#1$}\! /&#10;\!\mbox{\small$#2$}]}&#10;\def \nonterminal #1{\textbf {#1}}&#10;\def \mid {\; | \;}&#10;\def \littlemid {\mbox{ \small $|$}}&#10;\def \polout{\overline{x}\;\tilde{v}}&#10;\def \polin{x(\tilde{u})}&#10;\def \indexpolin{x_i(\tilde{u}_i)}&#10;\newcommand{\SOCK}{\textsf{SOCK}}&#10;\newcommand{\JOLIE}{\textsf{JOLIE}}&#10;\newcommand{\ntr}{\triangleright\hspace{-8pt}/}&#10;\newcommand{\nvdash}{\vdash\hspace{-8pt}/}&#10;\newcommand{\confeop}{/\hspace{-3pt}/}&#10;\newcommand{\confeoptris}{/\hspace{-3pt}/\hspace{-3pt}/}&#10;\newcommand{\nil}{\mathbf{0}}&#10;\newcommand{\nex}{\exists \hspace{-6pt}/}&#10;\newcommand{\nequiv}{\equiv \hspace{-9pt}/\ \:}&#10;\newcommand{\trs}[1]{\mbox{$\langle$ \hspace{-0.17cm}$|$} #1&#10;\mbox{$| \hspace{-2pt} \rangle$}}&#10;\def \invoke{A(\tilde{u})}&#10;\newcommand{\bn}[1]{\mathrm{bn}(#1)}&#10;\newcommand{\fn}[1]{\mathrm{fn}(#1)}&#10;\def \mathax #1#2{\begin{array}{l} {\mbox{\scriptsize ({\sc #1})} } \\ #2&#10;\end{array}}&#10;\newcommand{\inter}[6]{\left(#1,#2,#3,#4,#5,#6\right)}&#10;\newcommand{\CL}{\texttt{CL}}&#10;&#10;\newcommand{\sensoria}{\textsc{Sensoria}}&#10;&#10;% ROBERTO &#10;\newcommand{\owo}[3]{\overline{#1}@#2(#3)}&#10;\newcommand{\owolbl}[3]{\overline{#1}(#3)@#2}&#10;\newcommand{\owi}[2]{#1(#2)}&#10;\newcommand{\rro}[4]{\overline{#1}@#2(#3,#4)}&#10;\newcommand{\rri}[4]{#1(#2,#3,#4)}&#10;&#10;\def \mathrule #1#2#3{\begin{array}{l}&#10;    {\mbox{\scriptsize ({\sc #1})} }&#10;    \\ \bigfract{#2}{#3}&#10;\end{array}}&#10;\newcommand{\bigfract}[2]{\frac{^{\textstyle #1}}{_{\textstyle #2}}}&#10;&#10;% IVAN&#10;\newcommand{\co}[1]{\overline{#1}}&#10;\newcommand{\lbl}[3]{#1(#2:#3)}&#10;\newcommand{\sub}[2]{#1/#2}&#10;\newcommand{\noarg}{\_\,}&#10;\newcommand{\sem}[1]{\llbracket #1 \rrbracket}&#10;\DeclareMathOperator{\gram}{::=}&#10;\DeclareMathOperator{\dom}{Dom}&#10;\DeclareMathOperator{\var}{Var}&#10;\DeclareMathOperator{\correlate}{\triangleright}&#10;\DeclareMathOperator{\partof}{\mathbf{P}}&#10;\DeclareMathOperator{\instl}{inst}&#10;\newcommand{\iteration}[2]{#1 \rightleftharpoons #2}&#10;\newcommand{\install}[2]{\instl(#1,#2)} &#10;\newcommand{\protection}[1]{\left\langle #1\right\rangle} &#10;%\newcommand{\scope}[5]{\{#1:#2:#3:#4\}_{#5}}&#10;\newcommand{\scope}[3]{\{#1:#2\}_{#3}}&#10;\newcommand{\killable}[1]{killable(#1,f)}&#10;\DeclareMathOperator{\throw}{throw}&#10;\DeclareMathOperator{\comp}{comp}&#10;\newcommand{\arro}[1]{\xrightarrow[]{#1}}&#10;\DeclareMathOperator{\update}{\oplus}&#10;\DeclareMathOperator{\cmp}{cmp}&#10;\DeclareMathOperator{\extr}{extr}&#10;\newcommand{\ift}[3]{#1?#2:#3}&#10;\newcommand{\tuple}[1]{\left\langle #1\right\rangle}&#10;\newcommand{\scopex}[2]{\{#1\}_{#2}}&#10;\newcommand{\lam}[1]{\ensuremath{\lambda #1}} &#10;\newcommand{\instc}[1]{\ensuremath{\opnsf{inst}\lfloor #1 \rfloor}}&#10;\newcommand{\llbracket}{[\![}&#10;\newcommand{\rrbracket}{]\!]}&#10;\newcommand{\trans}[1]{\llbracket {#1} \rrbracket}&#10;\newcommand{\transl}[2]{\llbracket {#1} \rrbracket_{#2}}&#10;\newcommand{\transll}[3]{\llbracket {#1} \rrbracket_{#2}^{#3}}&#10;\newcommand{\transllset}[2]{\{\!| {#1} |\!\}_{#2}}&#10;\newcommand{\pars}{\mathbin{\mid}}              % PARallel Symbol&#10;\newcommand{\res}[1]{\ensuremath{(\nu\,{#1})\,}} % scope REStriction&#10;\newcommand{\sint}[2]{{#1}({#2})}             % INput constructor&#10;\newcommand{\outc}[2]{\overline{#1}\angles{#2}}  % OUTput constructor overline&#10;\newcommand{\blok}[1]{\langle #1 \rangle}        % Protected execution unit"/>
  <p:tag name="MAGPC" val="200"/>
  <p:tag name="FONTSIZE" val="20"/>
</p:tagLst>
</file>

<file path=ppt/theme/theme1.xml><?xml version="1.0" encoding="utf-8"?>
<a:theme xmlns:a="http://schemas.openxmlformats.org/drawingml/2006/main" name="1_dan">
  <a:themeElements>
    <a:clrScheme name="1_da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an">
  <a:themeElements>
    <a:clrScheme name="2_da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2_d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d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19222</TotalTime>
  <Words>374</Words>
  <Application>Microsoft Office PowerPoint</Application>
  <PresentationFormat>Custom</PresentationFormat>
  <Paragraphs>94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Monotype Sorts</vt:lpstr>
      <vt:lpstr>Times</vt:lpstr>
      <vt:lpstr>Cambria Math</vt:lpstr>
      <vt:lpstr>Helvetica</vt:lpstr>
      <vt:lpstr>Times New Roman</vt:lpstr>
      <vt:lpstr>Arial Black</vt:lpstr>
      <vt:lpstr>Verdana</vt:lpstr>
      <vt:lpstr>1_dan</vt:lpstr>
      <vt:lpstr>2_dan</vt:lpstr>
      <vt:lpstr>Adaptive choreographies</vt:lpstr>
      <vt:lpstr>Choreographies</vt:lpstr>
      <vt:lpstr>Choreography projection</vt:lpstr>
      <vt:lpstr>Adaptation</vt:lpstr>
      <vt:lpstr>Our approach</vt:lpstr>
      <vt:lpstr>Our approach, graphically</vt:lpstr>
      <vt:lpstr>Our approach, graphically</vt:lpstr>
      <vt:lpstr>Our approach, graphically</vt:lpstr>
      <vt:lpstr>Results</vt:lpstr>
      <vt:lpstr>Open issues</vt:lpstr>
      <vt:lpstr>End of talk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Synchronization strategies for global computing</dc:title>
  <dc:creator>Ivan Lanese</dc:creator>
  <cp:lastModifiedBy>Utilisateur Windows</cp:lastModifiedBy>
  <cp:revision>520</cp:revision>
  <cp:lastPrinted>2002-05-03T10:05:46Z</cp:lastPrinted>
  <dcterms:created xsi:type="dcterms:W3CDTF">1999-02-22T11:07:13Z</dcterms:created>
  <dcterms:modified xsi:type="dcterms:W3CDTF">2013-03-24T07:51:23Z</dcterms:modified>
</cp:coreProperties>
</file>