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5" r:id="rId2"/>
  </p:sldMasterIdLst>
  <p:notesMasterIdLst>
    <p:notesMasterId r:id="rId31"/>
  </p:notesMasterIdLst>
  <p:handoutMasterIdLst>
    <p:handoutMasterId r:id="rId32"/>
  </p:handoutMasterIdLst>
  <p:sldIdLst>
    <p:sldId id="256" r:id="rId3"/>
    <p:sldId id="511" r:id="rId4"/>
    <p:sldId id="482" r:id="rId5"/>
    <p:sldId id="513" r:id="rId6"/>
    <p:sldId id="516" r:id="rId7"/>
    <p:sldId id="514" r:id="rId8"/>
    <p:sldId id="512" r:id="rId9"/>
    <p:sldId id="517" r:id="rId10"/>
    <p:sldId id="496" r:id="rId11"/>
    <p:sldId id="509" r:id="rId12"/>
    <p:sldId id="518" r:id="rId13"/>
    <p:sldId id="510" r:id="rId14"/>
    <p:sldId id="524" r:id="rId15"/>
    <p:sldId id="525" r:id="rId16"/>
    <p:sldId id="515" r:id="rId17"/>
    <p:sldId id="519" r:id="rId18"/>
    <p:sldId id="506" r:id="rId19"/>
    <p:sldId id="520" r:id="rId20"/>
    <p:sldId id="500" r:id="rId21"/>
    <p:sldId id="527" r:id="rId22"/>
    <p:sldId id="528" r:id="rId23"/>
    <p:sldId id="526" r:id="rId24"/>
    <p:sldId id="521" r:id="rId25"/>
    <p:sldId id="529" r:id="rId26"/>
    <p:sldId id="522" r:id="rId27"/>
    <p:sldId id="480" r:id="rId28"/>
    <p:sldId id="523" r:id="rId29"/>
    <p:sldId id="475" r:id="rId30"/>
  </p:sldIdLst>
  <p:sldSz cx="9902825" cy="6858000"/>
  <p:notesSz cx="6858000" cy="9906000"/>
  <p:embeddedFontLst>
    <p:embeddedFont>
      <p:font typeface="Helvetica" pitchFamily="34" charset="0"/>
      <p:regular r:id="rId33"/>
      <p:bold r:id="rId34"/>
      <p:italic r:id="rId35"/>
      <p:boldItalic r:id="rId36"/>
    </p:embeddedFont>
    <p:embeddedFont>
      <p:font typeface="Times" pitchFamily="18" charset="0"/>
      <p:regular r:id="rId37"/>
      <p:bold r:id="rId38"/>
      <p:italic r:id="rId39"/>
      <p:boldItalic r:id="rId40"/>
    </p:embeddedFont>
    <p:embeddedFont>
      <p:font typeface="Arial Black" pitchFamily="34" charset="0"/>
      <p:bold r:id="rId41"/>
    </p:embeddedFont>
    <p:embeddedFont>
      <p:font typeface="Verdana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E400"/>
    <a:srgbClr val="A0A0A0"/>
    <a:srgbClr val="808080"/>
    <a:srgbClr val="06069C"/>
    <a:srgbClr val="FF0000"/>
    <a:srgbClr val="1E9C27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494" autoAdjust="0"/>
  </p:normalViewPr>
  <p:slideViewPr>
    <p:cSldViewPr snapToGrid="0">
      <p:cViewPr varScale="1">
        <p:scale>
          <a:sx n="70" d="100"/>
          <a:sy n="70" d="100"/>
        </p:scale>
        <p:origin x="-1212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fld id="{A7AE3F31-A88F-4F7E-A694-77C81DC5A0A6}" type="slidenum">
              <a:rPr lang="en-US" sz="900" smtClean="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sz="900" smtClean="0"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defRPr sz="28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b="0" smtClean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104049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BCA7B244-91A1-4C24-BAFA-56253DA85315}" type="datetime2">
              <a:rPr lang="en-US"/>
              <a:pPr>
                <a:defRPr/>
              </a:pPr>
              <a:t>Monday, September 23, 2013</a:t>
            </a:fld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10AB8D4-DF0B-40BD-AB4D-13C4F998C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0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18578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032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3192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204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9146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3985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21934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76738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8214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42740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6345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143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02983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1352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17291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90106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875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5593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89982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2713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296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458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08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15666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1228299" y="511223"/>
            <a:ext cx="7549486" cy="13061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7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20085" y="641449"/>
            <a:ext cx="8416925" cy="1143072"/>
          </a:xfrm>
          <a:noFill/>
        </p:spPr>
        <p:txBody>
          <a:bodyPr/>
          <a:lstStyle/>
          <a:p>
            <a:pPr algn="ctr"/>
            <a: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  <a:t>Towards Global and Local Types</a:t>
            </a:r>
            <a:b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it-IT" sz="4000" b="1" dirty="0" smtClean="0">
                <a:solidFill>
                  <a:schemeClr val="tx1"/>
                </a:solidFill>
                <a:cs typeface="Times New Roman" pitchFamily="18" charset="0"/>
              </a:rPr>
              <a:t>for Adaptation</a:t>
            </a:r>
            <a:endParaRPr lang="el-GR" sz="4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74" name="Rectangle 57"/>
          <p:cNvSpPr>
            <a:spLocks noChangeArrowheads="1"/>
          </p:cNvSpPr>
          <p:nvPr/>
        </p:nvSpPr>
        <p:spPr bwMode="auto">
          <a:xfrm>
            <a:off x="2582863" y="2432224"/>
            <a:ext cx="4645025" cy="1577975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>
              <a:solidFill>
                <a:srgbClr val="36E400"/>
              </a:solidFill>
            </a:endParaRPr>
          </a:p>
        </p:txBody>
      </p:sp>
      <p:sp>
        <p:nvSpPr>
          <p:cNvPr id="3076" name="Rectangle 39"/>
          <p:cNvSpPr>
            <a:spLocks noChangeArrowheads="1"/>
          </p:cNvSpPr>
          <p:nvPr/>
        </p:nvSpPr>
        <p:spPr bwMode="auto">
          <a:xfrm>
            <a:off x="2320925" y="2397299"/>
            <a:ext cx="51879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 dirty="0">
                <a:solidFill>
                  <a:srgbClr val="FFFF00"/>
                </a:solidFill>
                <a:latin typeface="Helvetica" pitchFamily="34" charset="0"/>
              </a:rPr>
              <a:t>Ivan </a:t>
            </a:r>
            <a:r>
              <a:rPr lang="en-US" sz="2400" b="0" dirty="0" err="1">
                <a:solidFill>
                  <a:srgbClr val="FFFF00"/>
                </a:solidFill>
                <a:latin typeface="Helvetica" pitchFamily="34" charset="0"/>
              </a:rPr>
              <a:t>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3078" name="Rectangle 59"/>
          <p:cNvSpPr>
            <a:spLocks noChangeArrowheads="1"/>
          </p:cNvSpPr>
          <p:nvPr/>
        </p:nvSpPr>
        <p:spPr bwMode="auto">
          <a:xfrm>
            <a:off x="1446663" y="4357687"/>
            <a:ext cx="7178722" cy="1306133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3079" name="Rectangle 60"/>
          <p:cNvSpPr>
            <a:spLocks noChangeArrowheads="1"/>
          </p:cNvSpPr>
          <p:nvPr/>
        </p:nvSpPr>
        <p:spPr bwMode="auto">
          <a:xfrm>
            <a:off x="1908174" y="4357688"/>
            <a:ext cx="6526143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Mario Bravetti, Marco Carbone, Thomas Hildebrandt,  </a:t>
            </a: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Jacopo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Mauro, Jorge A. Perez and </a:t>
            </a:r>
            <a:r>
              <a:rPr lang="it-IT" sz="2400" b="0" noProof="1" smtClean="0">
                <a:solidFill>
                  <a:srgbClr val="FFFF00"/>
                </a:solidFill>
                <a:latin typeface="Helvetica" pitchFamily="34" charset="0"/>
              </a:rPr>
              <a:t>Gianluigi Zavattaro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How to face the unexpected?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Adaptation details (frequently) not known </a:t>
            </a:r>
            <a:r>
              <a:rPr lang="it-IT" dirty="0" smtClean="0"/>
              <a:t>when</a:t>
            </a:r>
            <a:br>
              <a:rPr lang="it-IT" dirty="0" smtClean="0"/>
            </a:br>
            <a:r>
              <a:rPr lang="it-IT" dirty="0" smtClean="0"/>
              <a:t>the </a:t>
            </a:r>
            <a:r>
              <a:rPr lang="it-IT" dirty="0" smtClean="0"/>
              <a:t>system has been designed or even started</a:t>
            </a:r>
          </a:p>
          <a:p>
            <a:r>
              <a:rPr lang="it-IT" dirty="0" smtClean="0"/>
              <a:t>To face those unexpected challenges something should come from outside</a:t>
            </a:r>
          </a:p>
          <a:p>
            <a:pPr lvl="1"/>
            <a:r>
              <a:rPr lang="it-IT" dirty="0" smtClean="0"/>
              <a:t>New code </a:t>
            </a:r>
          </a:p>
          <a:p>
            <a:pPr lvl="1"/>
            <a:r>
              <a:rPr lang="it-IT" dirty="0"/>
              <a:t>E</a:t>
            </a:r>
            <a:r>
              <a:rPr lang="it-IT" dirty="0" smtClean="0"/>
              <a:t>xploiting the new technology, defining the new business rule, ...</a:t>
            </a:r>
          </a:p>
          <a:p>
            <a:r>
              <a:rPr lang="it-IT" dirty="0" smtClean="0"/>
              <a:t>The system should provide an interface to </a:t>
            </a:r>
          </a:p>
          <a:p>
            <a:pPr lvl="1"/>
            <a:r>
              <a:rPr lang="it-IT" dirty="0"/>
              <a:t>I</a:t>
            </a:r>
            <a:r>
              <a:rPr lang="it-IT" dirty="0" smtClean="0"/>
              <a:t>nteract with an adaptation middleware</a:t>
            </a:r>
          </a:p>
          <a:p>
            <a:pPr lvl="1"/>
            <a:r>
              <a:rPr lang="it-IT" dirty="0" smtClean="0"/>
              <a:t>Get new code</a:t>
            </a:r>
          </a:p>
          <a:p>
            <a:pPr lvl="1"/>
            <a:r>
              <a:rPr lang="it-IT" dirty="0" smtClean="0"/>
              <a:t>Combine it with the existing code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21" y="169744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Internal vs external updates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External updates</a:t>
            </a:r>
          </a:p>
          <a:p>
            <a:pPr lvl="1"/>
            <a:r>
              <a:rPr lang="it-IT" dirty="0" smtClean="0"/>
              <a:t>New code from the environment </a:t>
            </a:r>
          </a:p>
          <a:p>
            <a:pPr lvl="2"/>
            <a:r>
              <a:rPr lang="it-IT" dirty="0" smtClean="0"/>
              <a:t>A participant of another choreography</a:t>
            </a:r>
          </a:p>
          <a:p>
            <a:pPr lvl="2"/>
            <a:r>
              <a:rPr lang="it-IT" dirty="0" smtClean="0"/>
              <a:t>The human user via some interface </a:t>
            </a:r>
          </a:p>
          <a:p>
            <a:pPr lvl="1"/>
            <a:r>
              <a:rPr lang="it-IT" dirty="0" smtClean="0"/>
              <a:t>Fundamental to deal with unexpected events</a:t>
            </a:r>
          </a:p>
          <a:p>
            <a:r>
              <a:rPr lang="it-IT" dirty="0" smtClean="0"/>
              <a:t>Internal updates</a:t>
            </a:r>
          </a:p>
          <a:p>
            <a:pPr lvl="1"/>
            <a:r>
              <a:rPr lang="it-IT" dirty="0" smtClean="0"/>
              <a:t>New code from </a:t>
            </a:r>
            <a:r>
              <a:rPr lang="it-IT" dirty="0"/>
              <a:t>a participant of </a:t>
            </a:r>
            <a:r>
              <a:rPr lang="it-IT" dirty="0" smtClean="0"/>
              <a:t>the choreography</a:t>
            </a:r>
          </a:p>
          <a:p>
            <a:pPr lvl="1"/>
            <a:r>
              <a:rPr lang="it-IT" dirty="0" smtClean="0"/>
              <a:t>Towards </a:t>
            </a:r>
            <a:r>
              <a:rPr lang="it-IT" dirty="0"/>
              <a:t>another area of the same </a:t>
            </a:r>
            <a:r>
              <a:rPr lang="it-IT" dirty="0" smtClean="0"/>
              <a:t>choreography</a:t>
            </a:r>
          </a:p>
          <a:p>
            <a:pPr lvl="1"/>
            <a:r>
              <a:rPr lang="it-IT" dirty="0" smtClean="0"/>
              <a:t>Useful as a programming construct, e.g., for error handling</a:t>
            </a:r>
          </a:p>
          <a:p>
            <a:pPr lvl="1"/>
            <a:r>
              <a:rPr lang="it-IT" dirty="0" smtClean="0"/>
              <a:t>Enhances compositionality </a:t>
            </a:r>
          </a:p>
          <a:p>
            <a:pPr lvl="1"/>
            <a:r>
              <a:rPr lang="it-IT" dirty="0" smtClean="0"/>
              <a:t>Specifying the choreographies and the updates in the same language useful for refinement 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21449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and multiparty session types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Lots of works on adaptation exist</a:t>
            </a:r>
          </a:p>
          <a:p>
            <a:pPr lvl="1"/>
            <a:r>
              <a:rPr lang="it-IT" dirty="0" smtClean="0"/>
              <a:t>Our main contribution is not an innovative way of doing adaptation</a:t>
            </a:r>
          </a:p>
          <a:p>
            <a:r>
              <a:rPr lang="en-US" dirty="0"/>
              <a:t>F</a:t>
            </a:r>
            <a:r>
              <a:rPr lang="en-US" dirty="0" smtClean="0"/>
              <a:t>ormal approaches emerging only very recently</a:t>
            </a:r>
          </a:p>
          <a:p>
            <a:pPr lvl="1"/>
            <a:r>
              <a:rPr lang="en-US" dirty="0" smtClean="0"/>
              <a:t>Our main contribution is in guaranteeing desirable properties</a:t>
            </a:r>
          </a:p>
          <a:p>
            <a:r>
              <a:rPr lang="en-US" dirty="0" smtClean="0"/>
              <a:t>Trade off between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llowing substantial adaptations</a:t>
            </a:r>
          </a:p>
          <a:p>
            <a:pPr lvl="2"/>
            <a:r>
              <a:rPr lang="en-US" dirty="0" smtClean="0"/>
              <a:t>One would be able to change everything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reserving good properties</a:t>
            </a:r>
          </a:p>
          <a:p>
            <a:pPr lvl="2"/>
            <a:r>
              <a:rPr lang="en-US" dirty="0" smtClean="0"/>
              <a:t>Easier if one changes very little</a:t>
            </a:r>
          </a:p>
          <a:p>
            <a:pPr lvl="2"/>
            <a:r>
              <a:rPr lang="en-US" dirty="0" smtClean="0"/>
              <a:t>Easier if one knows in advance what is changing and how</a:t>
            </a:r>
          </a:p>
          <a:p>
            <a:r>
              <a:rPr lang="en-US" dirty="0" smtClean="0"/>
              <a:t>Adaptive multiparty session types provide a good trade off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46462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Adaptation constructs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Impossible to guarentee good properties if adaptations can happen everywhere</a:t>
            </a:r>
          </a:p>
          <a:p>
            <a:pPr lvl="1"/>
            <a:r>
              <a:rPr lang="it-IT" dirty="0" smtClean="0"/>
              <a:t>We need a construct to specify where adaptation can happen</a:t>
            </a:r>
          </a:p>
          <a:p>
            <a:pPr lvl="1"/>
            <a:r>
              <a:rPr lang="it-IT" dirty="0" smtClean="0"/>
              <a:t>We call it a scope</a:t>
            </a:r>
          </a:p>
          <a:p>
            <a:pPr lvl="1"/>
            <a:r>
              <a:rPr lang="it-IT" dirty="0" smtClean="0"/>
              <a:t>A scope contains code, to be executed if no adaptation occurs</a:t>
            </a:r>
          </a:p>
          <a:p>
            <a:pPr lvl="1"/>
            <a:r>
              <a:rPr lang="it-IT" dirty="0" smtClean="0"/>
              <a:t>Running scopes can be adapted too (also from inside)</a:t>
            </a:r>
            <a:endParaRPr lang="en-US" dirty="0"/>
          </a:p>
          <a:p>
            <a:r>
              <a:rPr lang="it-IT" dirty="0" smtClean="0"/>
              <a:t>A construct is needed for internal update</a:t>
            </a:r>
          </a:p>
          <a:p>
            <a:pPr lvl="1"/>
            <a:r>
              <a:rPr lang="it-IT" dirty="0" smtClean="0"/>
              <a:t>Should provide the new code for a given scope</a:t>
            </a:r>
          </a:p>
          <a:p>
            <a:r>
              <a:rPr lang="it-IT" dirty="0" smtClean="0"/>
              <a:t>Similar constructs at the level of choreographies, endpoints and code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21756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Constructs for external update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None</a:t>
            </a:r>
          </a:p>
          <a:p>
            <a:r>
              <a:rPr lang="it-IT" dirty="0" smtClean="0"/>
              <a:t>External updates come from outside</a:t>
            </a:r>
          </a:p>
          <a:p>
            <a:pPr lvl="1"/>
            <a:r>
              <a:rPr lang="it-IT" dirty="0"/>
              <a:t>N</a:t>
            </a:r>
            <a:r>
              <a:rPr lang="it-IT" dirty="0" smtClean="0"/>
              <a:t>ot specified in the choreography</a:t>
            </a:r>
          </a:p>
          <a:p>
            <a:pPr lvl="1"/>
            <a:r>
              <a:rPr lang="it-IT" dirty="0" smtClean="0"/>
              <a:t>The system does not know how things will change</a:t>
            </a:r>
          </a:p>
          <a:p>
            <a:r>
              <a:rPr lang="it-IT" dirty="0" smtClean="0"/>
              <a:t>We add external updates to the semantics, extending the notion of </a:t>
            </a:r>
            <a:r>
              <a:rPr lang="it-IT" dirty="0" smtClean="0"/>
              <a:t>traces</a:t>
            </a:r>
            <a:endParaRPr lang="it-IT" dirty="0" smtClean="0"/>
          </a:p>
          <a:p>
            <a:r>
              <a:rPr lang="it-IT" dirty="0" smtClean="0"/>
              <a:t>External updates are updates coming from a parallel (unspecified) choreography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7372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Choreography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Composed by interactions of the form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dirty="0"/>
              <a:t>: Mario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</a:t>
            </a:r>
          </a:p>
          <a:p>
            <a:r>
              <a:rPr lang="it-IT" dirty="0" smtClean="0"/>
              <a:t>Standard composition operators: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sequence ;  parallel |</a:t>
            </a:r>
            <a:r>
              <a:rPr lang="it-IT" dirty="0"/>
              <a:t> </a:t>
            </a:r>
            <a:r>
              <a:rPr lang="it-IT" dirty="0" smtClean="0"/>
              <a:t>choice +  Kleene star *</a:t>
            </a:r>
          </a:p>
          <a:p>
            <a:r>
              <a:rPr lang="it-IT" dirty="0" smtClean="0"/>
              <a:t>Two operators for adaptation</a:t>
            </a:r>
          </a:p>
          <a:p>
            <a:pPr lvl="1"/>
            <a:r>
              <a:rPr lang="it-IT" dirty="0" smtClean="0"/>
              <a:t>X:T[C]   scope with name X executing choreography C with set of roles (at most) T</a:t>
            </a:r>
          </a:p>
          <a:p>
            <a:pPr lvl="1"/>
            <a:r>
              <a:rPr lang="it-IT" dirty="0" smtClean="0"/>
              <a:t>X</a:t>
            </a:r>
            <a:r>
              <a:rPr lang="it-IT" baseline="-25000" dirty="0" smtClean="0"/>
              <a:t>r</a:t>
            </a:r>
            <a:r>
              <a:rPr lang="it-IT" dirty="0" smtClean="0"/>
              <a:t>{C} internal update of a scope done by role r, putting into the scope with name X the new choreography C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55579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Endpoint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Processes composed by inputs and outputs of the form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baseline="-25000" dirty="0" smtClean="0"/>
              <a:t>Ivan</a:t>
            </a:r>
            <a:r>
              <a:rPr lang="it-IT" dirty="0" smtClean="0"/>
              <a:t>       CommentsReq</a:t>
            </a:r>
            <a:r>
              <a:rPr lang="it-IT" baseline="-25000" dirty="0" smtClean="0"/>
              <a:t>Mario</a:t>
            </a:r>
          </a:p>
          <a:p>
            <a:r>
              <a:rPr lang="it-IT" dirty="0" smtClean="0"/>
              <a:t>The same composition operators as before: </a:t>
            </a:r>
            <a:br>
              <a:rPr lang="it-IT" dirty="0" smtClean="0"/>
            </a:br>
            <a:r>
              <a:rPr lang="it-IT" dirty="0" smtClean="0"/>
              <a:t>sequence ;  parallel |</a:t>
            </a:r>
            <a:r>
              <a:rPr lang="it-IT" dirty="0"/>
              <a:t> </a:t>
            </a:r>
            <a:r>
              <a:rPr lang="it-IT" dirty="0" smtClean="0"/>
              <a:t>choice +  Kleene star *</a:t>
            </a:r>
          </a:p>
          <a:p>
            <a:r>
              <a:rPr lang="it-IT" dirty="0" smtClean="0"/>
              <a:t>Two operators for adaptation</a:t>
            </a:r>
          </a:p>
          <a:p>
            <a:pPr lvl="1"/>
            <a:r>
              <a:rPr lang="it-IT" dirty="0" smtClean="0"/>
              <a:t>X[P]   scope with name X executing process P</a:t>
            </a:r>
          </a:p>
          <a:p>
            <a:pPr lvl="1"/>
            <a:r>
              <a:rPr lang="it-IT" dirty="0" smtClean="0"/>
              <a:t>X</a:t>
            </a:r>
            <a:r>
              <a:rPr lang="it-IT" baseline="-25000" dirty="0" smtClean="0"/>
              <a:t>(r1,...,rn)</a:t>
            </a:r>
            <a:r>
              <a:rPr lang="it-IT" dirty="0" smtClean="0"/>
              <a:t>{P</a:t>
            </a:r>
            <a:r>
              <a:rPr lang="it-IT" baseline="-25000" dirty="0" smtClean="0"/>
              <a:t>1</a:t>
            </a:r>
            <a:r>
              <a:rPr lang="it-IT" dirty="0" smtClean="0"/>
              <a:t>,...,P</a:t>
            </a:r>
            <a:r>
              <a:rPr lang="it-IT" baseline="-25000" dirty="0" smtClean="0"/>
              <a:t>n</a:t>
            </a:r>
            <a:r>
              <a:rPr lang="it-IT" dirty="0" smtClean="0"/>
              <a:t>} update of a scope </a:t>
            </a:r>
            <a:r>
              <a:rPr lang="it-IT" dirty="0" smtClean="0"/>
              <a:t>X sending </a:t>
            </a:r>
            <a:r>
              <a:rPr lang="it-IT" dirty="0" smtClean="0"/>
              <a:t>process P</a:t>
            </a:r>
            <a:r>
              <a:rPr lang="it-IT" baseline="-25000" dirty="0" smtClean="0"/>
              <a:t>i</a:t>
            </a:r>
            <a:r>
              <a:rPr lang="it-IT" dirty="0" smtClean="0"/>
              <a:t> to endpoint r</a:t>
            </a:r>
            <a:r>
              <a:rPr lang="it-IT" baseline="-25000" dirty="0" smtClean="0"/>
              <a:t>i</a:t>
            </a:r>
          </a:p>
          <a:p>
            <a:pPr lvl="2"/>
            <a:r>
              <a:rPr lang="it-IT" dirty="0" smtClean="0"/>
              <a:t>A single update involves multiple endpoints</a:t>
            </a:r>
          </a:p>
          <a:p>
            <a:r>
              <a:rPr lang="it-IT" dirty="0" smtClean="0"/>
              <a:t>A system description is a parallel composition of endpoints</a:t>
            </a:r>
          </a:p>
          <a:p>
            <a:pPr lvl="1"/>
            <a:r>
              <a:rPr lang="it-IT" dirty="0" smtClean="0"/>
              <a:t>Each </a:t>
            </a:r>
            <a:r>
              <a:rPr lang="it-IT" dirty="0" smtClean="0"/>
              <a:t>endpoint</a:t>
            </a:r>
            <a:r>
              <a:rPr lang="it-IT" dirty="0" smtClean="0"/>
              <a:t> </a:t>
            </a:r>
            <a:r>
              <a:rPr lang="it-IT" dirty="0" smtClean="0"/>
              <a:t>has a name and executes a process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87104" y="1746913"/>
            <a:ext cx="210175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89795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</a:t>
            </a:r>
            <a:r>
              <a:rPr lang="it-IT" dirty="0" smtClean="0"/>
              <a:t>rojection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Allow one to automatically derive from a choreography the description of each endpoint</a:t>
            </a:r>
          </a:p>
          <a:p>
            <a:r>
              <a:rPr lang="it-IT" dirty="0" smtClean="0"/>
              <a:t>Moving from more abstract to more concrete</a:t>
            </a:r>
          </a:p>
          <a:p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</a:t>
            </a:r>
            <a:r>
              <a:rPr lang="it-IT" dirty="0"/>
              <a:t>s</a:t>
            </a:r>
            <a:r>
              <a:rPr lang="it-IT" dirty="0" smtClean="0"/>
              <a:t> | r = Op</a:t>
            </a:r>
            <a:r>
              <a:rPr lang="it-IT" baseline="-25000" dirty="0"/>
              <a:t>s</a:t>
            </a:r>
            <a:br>
              <a:rPr lang="it-IT" baseline="-25000" dirty="0"/>
            </a:br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s | s = Op</a:t>
            </a:r>
            <a:r>
              <a:rPr lang="it-IT" baseline="-25000" dirty="0" smtClean="0"/>
              <a:t>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Op: r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s | r’ = 1  </a:t>
            </a:r>
          </a:p>
          <a:p>
            <a:r>
              <a:rPr lang="it-IT" dirty="0" smtClean="0"/>
              <a:t>X:T[C] | r = X[C|r] if r </a:t>
            </a:r>
            <a:r>
              <a:rPr lang="it-IT" dirty="0"/>
              <a:t>in T</a:t>
            </a:r>
            <a:br>
              <a:rPr lang="it-IT" dirty="0"/>
            </a:br>
            <a:r>
              <a:rPr lang="it-IT" dirty="0"/>
              <a:t>X:T[C] | r </a:t>
            </a:r>
            <a:r>
              <a:rPr lang="it-IT" dirty="0" smtClean="0"/>
              <a:t>= 1 otherwise</a:t>
            </a:r>
          </a:p>
          <a:p>
            <a:r>
              <a:rPr lang="it-IT" dirty="0" smtClean="0"/>
              <a:t>X</a:t>
            </a:r>
            <a:r>
              <a:rPr lang="it-IT" baseline="-25000" dirty="0"/>
              <a:t>s</a:t>
            </a:r>
            <a:r>
              <a:rPr lang="it-IT" dirty="0" smtClean="0"/>
              <a:t>{C} | r = X</a:t>
            </a:r>
            <a:r>
              <a:rPr lang="it-IT" baseline="-25000" dirty="0" smtClean="0"/>
              <a:t>(r1,...,rn)</a:t>
            </a:r>
            <a:r>
              <a:rPr lang="it-IT" dirty="0" smtClean="0"/>
              <a:t>{C|r</a:t>
            </a:r>
            <a:r>
              <a:rPr lang="it-IT" baseline="-25000" dirty="0" smtClean="0"/>
              <a:t>1</a:t>
            </a:r>
            <a:r>
              <a:rPr lang="it-IT" dirty="0" smtClean="0"/>
              <a:t>,...,C|r</a:t>
            </a:r>
            <a:r>
              <a:rPr lang="it-IT" baseline="-25000" dirty="0" smtClean="0"/>
              <a:t>n</a:t>
            </a:r>
            <a:r>
              <a:rPr lang="it-IT" dirty="0" smtClean="0"/>
              <a:t>} if r=s, type(X)={r</a:t>
            </a:r>
            <a:r>
              <a:rPr lang="it-IT" baseline="-25000" dirty="0" smtClean="0"/>
              <a:t>1</a:t>
            </a:r>
            <a:r>
              <a:rPr lang="it-IT" dirty="0" smtClean="0"/>
              <a:t>,...,r</a:t>
            </a:r>
            <a:r>
              <a:rPr lang="it-IT" baseline="-25000" dirty="0" smtClean="0"/>
              <a:t>n</a:t>
            </a:r>
            <a:r>
              <a:rPr lang="it-IT" dirty="0" smtClean="0"/>
              <a:t>}</a:t>
            </a:r>
            <a:br>
              <a:rPr lang="it-IT" dirty="0" smtClean="0"/>
            </a:br>
            <a:r>
              <a:rPr lang="it-IT" dirty="0" smtClean="0"/>
              <a:t>X</a:t>
            </a:r>
            <a:r>
              <a:rPr lang="it-IT" baseline="-25000" dirty="0" smtClean="0"/>
              <a:t>s</a:t>
            </a:r>
            <a:r>
              <a:rPr lang="it-IT" dirty="0" smtClean="0"/>
              <a:t>{C} | r = 1 otherwise</a:t>
            </a:r>
          </a:p>
          <a:p>
            <a:r>
              <a:rPr lang="it-IT" dirty="0" smtClean="0"/>
              <a:t>Other operators are projected homomorphically</a:t>
            </a:r>
            <a:endParaRPr lang="it-IT" dirty="0"/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988850" y="2770496"/>
            <a:ext cx="450376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3550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Expected result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The traces of the projected system are included in the traces of the choreography</a:t>
            </a:r>
          </a:p>
          <a:p>
            <a:pPr lvl="1"/>
            <a:r>
              <a:rPr lang="it-IT" dirty="0" smtClean="0"/>
              <a:t>For all possible adaptations</a:t>
            </a:r>
          </a:p>
          <a:p>
            <a:r>
              <a:rPr lang="it-IT" dirty="0" smtClean="0"/>
              <a:t>Holds only for well formed choreographies and adaptations</a:t>
            </a:r>
          </a:p>
          <a:p>
            <a:r>
              <a:rPr lang="it-IT" dirty="0" smtClean="0"/>
              <a:t>Key challenge: ensuring that all the participants agree on where we are in the choreography</a:t>
            </a:r>
          </a:p>
          <a:p>
            <a:pPr lvl="1"/>
            <a:r>
              <a:rPr lang="it-IT" dirty="0" smtClean="0"/>
              <a:t>Which branch has been taken in a choice</a:t>
            </a:r>
          </a:p>
          <a:p>
            <a:pPr lvl="1"/>
            <a:r>
              <a:rPr lang="it-IT" dirty="0" smtClean="0"/>
              <a:t>Whether a given scope should be adapted or not</a:t>
            </a:r>
          </a:p>
          <a:p>
            <a:pPr lvl="1"/>
            <a:r>
              <a:rPr lang="it-IT" dirty="0" smtClean="0"/>
              <a:t>Which is the new code for a given scope</a:t>
            </a:r>
          </a:p>
          <a:p>
            <a:pPr lvl="1"/>
            <a:r>
              <a:rPr lang="it-IT" dirty="0" smtClean="0"/>
              <a:t>When one should stop executing the old code and start executing the new one</a:t>
            </a:r>
          </a:p>
          <a:p>
            <a:r>
              <a:rPr lang="it-IT" dirty="0" smtClean="0"/>
              <a:t>Semantics carefully crafted to ensure this</a:t>
            </a:r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15" y="3941328"/>
            <a:ext cx="1516797" cy="11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36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94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distributed participants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77" y="1177202"/>
            <a:ext cx="5963324" cy="5680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42" y="4266631"/>
            <a:ext cx="1787857" cy="1340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53" y="1661828"/>
            <a:ext cx="1865285" cy="1176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87" y="1412744"/>
            <a:ext cx="1243866" cy="1675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20" y="4823844"/>
            <a:ext cx="1469832" cy="1399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2" y="4640962"/>
            <a:ext cx="1339850" cy="176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20" y="3437965"/>
            <a:ext cx="1414101" cy="1414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42" y="5414257"/>
            <a:ext cx="1098856" cy="14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67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28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4001094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5798" y="3400561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4" name="Oval 33"/>
          <p:cNvSpPr/>
          <p:nvPr/>
        </p:nvSpPr>
        <p:spPr bwMode="auto">
          <a:xfrm>
            <a:off x="4795981" y="46231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248637" y="457085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250909" y="490068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32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a scope, graphically</a:t>
            </a:r>
            <a:endParaRPr 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668732" y="1651379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253036" y="1653651"/>
            <a:ext cx="2893326" cy="1473958"/>
          </a:xfrm>
          <a:prstGeom prst="roundRect">
            <a:avLst/>
          </a:prstGeom>
          <a:noFill/>
          <a:ln w="25400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46412" y="2033516"/>
            <a:ext cx="559558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674" y="1897030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957846" y="1760550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9" name="Oval 8"/>
          <p:cNvSpPr/>
          <p:nvPr/>
        </p:nvSpPr>
        <p:spPr bwMode="auto">
          <a:xfrm>
            <a:off x="4751756" y="1926604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36E40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12604" y="2035788"/>
            <a:ext cx="559558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4866" y="1899302"/>
            <a:ext cx="458780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28037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97525" y="43809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62741" y="5600131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010941" y="4468505"/>
            <a:ext cx="279779" cy="35711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610029" y="4484425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298397" y="5701369"/>
            <a:ext cx="139889" cy="162637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744357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313845" y="43832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479061" y="5602403"/>
            <a:ext cx="859809" cy="53226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827261" y="44707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426349" y="448669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8114717" y="570364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957846" y="2369948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0118" y="4478774"/>
            <a:ext cx="817853" cy="562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X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endParaRPr lang="fr-FR" dirty="0"/>
          </a:p>
        </p:txBody>
      </p:sp>
      <p:sp>
        <p:nvSpPr>
          <p:cNvPr id="27" name="Right Arrow 26"/>
          <p:cNvSpPr/>
          <p:nvPr/>
        </p:nvSpPr>
        <p:spPr bwMode="auto">
          <a:xfrm>
            <a:off x="3960118" y="5088172"/>
            <a:ext cx="1856100" cy="525645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787846" y="3370997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535926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22550" y="3398289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1" name="TextBox 30"/>
          <p:cNvSpPr txBox="1"/>
          <p:nvPr/>
        </p:nvSpPr>
        <p:spPr>
          <a:xfrm>
            <a:off x="8270630" y="3386913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4001094" y="3373269"/>
            <a:ext cx="709679" cy="764275"/>
          </a:xfrm>
          <a:prstGeom prst="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35798" y="3400561"/>
            <a:ext cx="1005403" cy="554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proj</a:t>
            </a:r>
            <a:endParaRPr lang="fr-FR" dirty="0"/>
          </a:p>
        </p:txBody>
      </p:sp>
      <p:sp>
        <p:nvSpPr>
          <p:cNvPr id="34" name="Oval 33"/>
          <p:cNvSpPr/>
          <p:nvPr/>
        </p:nvSpPr>
        <p:spPr bwMode="auto">
          <a:xfrm>
            <a:off x="4795981" y="4623177"/>
            <a:ext cx="279779" cy="357114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248637" y="4570857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250909" y="4900681"/>
            <a:ext cx="139889" cy="162637"/>
          </a:xfrm>
          <a:prstGeom prst="ellipse">
            <a:avLst/>
          </a:prstGeom>
          <a:solidFill>
            <a:srgbClr val="36E4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522" tIns="44467" rIns="90522" bIns="44467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6069C"/>
              </a:buClr>
              <a:buSzPct val="75000"/>
              <a:buFont typeface="Monotype Sorts" pitchFamily="2" charset="2"/>
              <a:buChar char="l"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now the foggy part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4" y="1007305"/>
            <a:ext cx="8162917" cy="54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3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Typing a concrete language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We see endpoint processes as protocol types for programs written in a more concrete language</a:t>
            </a:r>
          </a:p>
          <a:p>
            <a:r>
              <a:rPr lang="it-IT" dirty="0" smtClean="0"/>
              <a:t>A program will execute different sessions in interleaving</a:t>
            </a:r>
          </a:p>
          <a:p>
            <a:pPr lvl="1"/>
            <a:r>
              <a:rPr lang="it-IT" dirty="0" smtClean="0"/>
              <a:t>Ivan program will execute the ‘Working on adaptive session types’ session, the ‘Take care of family’ session, ...</a:t>
            </a:r>
          </a:p>
          <a:p>
            <a:r>
              <a:rPr lang="it-IT" dirty="0" smtClean="0"/>
              <a:t>Each session follows a protocol, defined by the projection of the corresponding choreography on the chosen participant</a:t>
            </a:r>
          </a:p>
          <a:p>
            <a:r>
              <a:rPr lang="it-IT" dirty="0" smtClean="0"/>
              <a:t>This ensures that the good properties of the protocols are reflected in the program</a:t>
            </a:r>
          </a:p>
          <a:p>
            <a:pPr lvl="1"/>
            <a:r>
              <a:rPr lang="it-IT" dirty="0" smtClean="0"/>
              <a:t>More troubles come from the interleaving of sessions</a:t>
            </a:r>
          </a:p>
          <a:p>
            <a:endParaRPr lang="it-IT" dirty="0" smtClean="0"/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95956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Adapting interleaved sessions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To adapt the code of a participant</a:t>
            </a:r>
          </a:p>
          <a:p>
            <a:pPr lvl="1"/>
            <a:r>
              <a:rPr lang="it-IT" dirty="0" smtClean="0"/>
              <a:t>All the protocols executed by the code should allow for the adaptation </a:t>
            </a:r>
          </a:p>
          <a:p>
            <a:pPr lvl="2"/>
            <a:r>
              <a:rPr lang="it-IT" dirty="0" smtClean="0"/>
              <a:t>They should </a:t>
            </a:r>
            <a:r>
              <a:rPr lang="it-IT" dirty="0" smtClean="0"/>
              <a:t>all feature </a:t>
            </a:r>
            <a:r>
              <a:rPr lang="it-IT" dirty="0" smtClean="0"/>
              <a:t>a scope with the given name</a:t>
            </a:r>
          </a:p>
          <a:p>
            <a:pPr lvl="1"/>
            <a:r>
              <a:rPr lang="it-IT" dirty="0" smtClean="0"/>
              <a:t>The adaptation may come from one of them or from outside</a:t>
            </a:r>
          </a:p>
          <a:p>
            <a:r>
              <a:rPr lang="it-IT" dirty="0" smtClean="0"/>
              <a:t>Adapting one participant requires to update the other participants too</a:t>
            </a:r>
          </a:p>
          <a:p>
            <a:pPr lvl="1"/>
            <a:r>
              <a:rPr lang="it-IT" dirty="0" smtClean="0"/>
              <a:t>May be involved in other protocols</a:t>
            </a:r>
          </a:p>
          <a:p>
            <a:pPr lvl="1"/>
            <a:r>
              <a:rPr lang="it-IT" dirty="0" smtClean="0"/>
              <a:t>More participants may need to be considered</a:t>
            </a:r>
          </a:p>
          <a:p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70746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Current state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This is a work in progress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What we have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Syntax and semantics for choreographies and endpoints, projection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Similar to adaptive choreographies [LaneseEtAl2013], but differs on some key design choices</a:t>
            </a:r>
          </a:p>
          <a:p>
            <a:pPr lvl="2" eaLnBrk="1" hangingPunct="1"/>
            <a:r>
              <a:rPr lang="it-IT" dirty="0" smtClean="0">
                <a:cs typeface="Times New Roman" pitchFamily="18" charset="0"/>
              </a:rPr>
              <a:t>Allowing internal updates</a:t>
            </a:r>
          </a:p>
          <a:p>
            <a:pPr lvl="2" eaLnBrk="1" hangingPunct="1"/>
            <a:r>
              <a:rPr lang="it-IT" dirty="0" smtClean="0">
                <a:cs typeface="Times New Roman" pitchFamily="18" charset="0"/>
              </a:rPr>
              <a:t>Abstract synchronization mechanism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A more serious example in the paper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What we are still working 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Correctness proof, </a:t>
            </a:r>
            <a:r>
              <a:rPr lang="it-IT" dirty="0">
                <a:cs typeface="Times New Roman" pitchFamily="18" charset="0"/>
              </a:rPr>
              <a:t>c</a:t>
            </a:r>
            <a:r>
              <a:rPr lang="it-IT" dirty="0" smtClean="0">
                <a:cs typeface="Times New Roman" pitchFamily="18" charset="0"/>
              </a:rPr>
              <a:t>oncrete language, </a:t>
            </a:r>
            <a:r>
              <a:rPr lang="it-IT" dirty="0">
                <a:cs typeface="Times New Roman" pitchFamily="18" charset="0"/>
              </a:rPr>
              <a:t>t</a:t>
            </a:r>
            <a:r>
              <a:rPr lang="it-IT" dirty="0" smtClean="0">
                <a:cs typeface="Times New Roman" pitchFamily="18" charset="0"/>
              </a:rPr>
              <a:t>yping rules, correctness of typing 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Future work</a:t>
            </a:r>
            <a:endParaRPr lang="el-GR" dirty="0" smtClean="0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pPr eaLnBrk="1" hangingPunct="1"/>
            <a:r>
              <a:rPr lang="it-IT" dirty="0" smtClean="0">
                <a:cs typeface="Times New Roman" pitchFamily="18" charset="0"/>
              </a:rPr>
              <a:t>Complete the current work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Fully understand the interplay between</a:t>
            </a:r>
            <a:br>
              <a:rPr lang="it-IT" dirty="0" smtClean="0">
                <a:cs typeface="Times New Roman" pitchFamily="18" charset="0"/>
              </a:rPr>
            </a:br>
            <a:r>
              <a:rPr lang="it-IT" dirty="0" smtClean="0">
                <a:cs typeface="Times New Roman" pitchFamily="18" charset="0"/>
              </a:rPr>
              <a:t>interleaved sessions and adaptation</a:t>
            </a:r>
          </a:p>
          <a:p>
            <a:pPr eaLnBrk="1" hangingPunct="1"/>
            <a:r>
              <a:rPr lang="it-IT" dirty="0" smtClean="0">
                <a:cs typeface="Times New Roman" pitchFamily="18" charset="0"/>
              </a:rPr>
              <a:t>Refinement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This was our original motivation</a:t>
            </a:r>
          </a:p>
          <a:p>
            <a:pPr lvl="1" eaLnBrk="1" hangingPunct="1"/>
            <a:r>
              <a:rPr lang="it-IT" dirty="0" smtClean="0">
                <a:cs typeface="Times New Roman" pitchFamily="18" charset="0"/>
              </a:rPr>
              <a:t>Having internal updates motivated (also) by this</a:t>
            </a:r>
          </a:p>
          <a:p>
            <a:pPr eaLnBrk="1" hangingPunct="1"/>
            <a:endParaRPr lang="it-IT" dirty="0" smtClean="0">
              <a:cs typeface="Times New Roman" pitchFamily="18" charset="0"/>
            </a:endParaRPr>
          </a:p>
          <a:p>
            <a:pPr eaLnBrk="1" hangingPunct="1">
              <a:buFont typeface="Monotype Sorts" pitchFamily="2" charset="2"/>
              <a:buNone/>
            </a:pPr>
            <a:endParaRPr lang="it-IT" dirty="0" smtClean="0"/>
          </a:p>
          <a:p>
            <a:pPr lvl="1" eaLnBrk="1" hangingPunct="1">
              <a:buFontTx/>
              <a:buNone/>
            </a:pPr>
            <a:endParaRPr lang="el-GR" dirty="0" smtClean="0"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l-GR" dirty="0" smtClean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39" y="203105"/>
            <a:ext cx="2660105" cy="174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Helvetica" pitchFamily="34" charset="0"/>
              </a:rPr>
              <a:t>End of talk</a:t>
            </a:r>
          </a:p>
        </p:txBody>
      </p:sp>
      <p:sp>
        <p:nvSpPr>
          <p:cNvPr id="1444867" name="WordArt 3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1444868" name="WordArt 4"/>
          <p:cNvSpPr>
            <a:spLocks noChangeArrowheads="1" noChangeShapeType="1" noTextEdit="1"/>
          </p:cNvSpPr>
          <p:nvPr/>
        </p:nvSpPr>
        <p:spPr bwMode="auto">
          <a:xfrm>
            <a:off x="366713" y="3333750"/>
            <a:ext cx="9043987" cy="323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8060"/>
              </a:avLst>
            </a:prstTxWarp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Complex multiparty interactions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Jacopo and Ivan were working on adaptive choreographies (with others)</a:t>
            </a:r>
          </a:p>
          <a:p>
            <a:r>
              <a:rPr lang="it-IT" dirty="0" smtClean="0"/>
              <a:t>Marco was working on multiparty session types (with others)</a:t>
            </a:r>
          </a:p>
          <a:p>
            <a:r>
              <a:rPr lang="it-IT" dirty="0" smtClean="0"/>
              <a:t>Mario, Jorge and Gianluigi were working on adaptable calculi (with others)</a:t>
            </a:r>
          </a:p>
          <a:p>
            <a:r>
              <a:rPr lang="it-IT" dirty="0" smtClean="0"/>
              <a:t>Thomas was working on adaptable case management systems (with others)</a:t>
            </a:r>
          </a:p>
          <a:p>
            <a:r>
              <a:rPr lang="it-IT" dirty="0" smtClean="0"/>
              <a:t>Mario, Marco, Thomas, Ivan, Jacopo, Jorge </a:t>
            </a:r>
            <a:r>
              <a:rPr lang="it-IT" dirty="0"/>
              <a:t>and </a:t>
            </a:r>
            <a:r>
              <a:rPr lang="it-IT" dirty="0" smtClean="0"/>
              <a:t>Gianluigi wanted to start a collaboration on multiparty session types and adaptation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Message-based communication (e-mail)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CaseStudy: Thomas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Mario</a:t>
            </a:r>
            <a:br>
              <a:rPr lang="it-IT" dirty="0" smtClean="0"/>
            </a:br>
            <a:r>
              <a:rPr lang="it-IT" dirty="0" smtClean="0"/>
              <a:t>Thomas sends a proposal for a case study to Mario</a:t>
            </a:r>
          </a:p>
          <a:p>
            <a:r>
              <a:rPr lang="it-IT" dirty="0" smtClean="0"/>
              <a:t>CommentsReq: Mario </a:t>
            </a:r>
            <a:r>
              <a:rPr lang="it-IT" dirty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</a:t>
            </a:r>
            <a:br>
              <a:rPr lang="it-IT" dirty="0" smtClean="0"/>
            </a:br>
            <a:r>
              <a:rPr lang="it-IT" dirty="0" smtClean="0"/>
              <a:t>Mario asks Ivan for comments on the syntax</a:t>
            </a:r>
          </a:p>
          <a:p>
            <a:r>
              <a:rPr lang="it-IT" dirty="0" smtClean="0"/>
              <a:t>WriteConcl: Gianluigi </a:t>
            </a:r>
            <a:r>
              <a:rPr lang="it-IT" dirty="0">
                <a:latin typeface="Times New Roman"/>
                <a:cs typeface="Times New Roman"/>
              </a:rPr>
              <a:t>→</a:t>
            </a:r>
            <a:r>
              <a:rPr lang="it-IT" dirty="0" smtClean="0"/>
              <a:t> Jorge</a:t>
            </a:r>
            <a:br>
              <a:rPr lang="it-IT" dirty="0" smtClean="0"/>
            </a:br>
            <a:r>
              <a:rPr lang="it-IT" dirty="0" smtClean="0"/>
              <a:t>Gianluigi asks Jorge to write conclusions</a:t>
            </a:r>
          </a:p>
          <a:p>
            <a:r>
              <a:rPr lang="it-IT" dirty="0" smtClean="0"/>
              <a:t>Cut: Mario </a:t>
            </a:r>
            <a:r>
              <a:rPr lang="it-IT" dirty="0" smtClean="0">
                <a:latin typeface="Times New Roman"/>
                <a:cs typeface="Times New Roman"/>
              </a:rPr>
              <a:t>→ Jacopo</a:t>
            </a:r>
            <a:br>
              <a:rPr lang="it-IT" dirty="0" smtClean="0">
                <a:latin typeface="Times New Roman"/>
                <a:cs typeface="Times New Roman"/>
              </a:rPr>
            </a:br>
            <a:r>
              <a:rPr lang="it-IT" dirty="0" smtClean="0">
                <a:latin typeface="Times New Roman"/>
                <a:cs typeface="Times New Roman"/>
              </a:rPr>
              <a:t>Mario asks Jacopo to cut the paper to respect the page limit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7067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Participants act according to the choreography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CommentsReq: Mario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Ivan; Comments: Ivan </a:t>
            </a:r>
            <a:r>
              <a:rPr lang="it-IT" dirty="0" smtClean="0">
                <a:latin typeface="Times New Roman"/>
                <a:cs typeface="Times New Roman"/>
              </a:rPr>
              <a:t>→</a:t>
            </a:r>
            <a:r>
              <a:rPr lang="it-IT" dirty="0" smtClean="0"/>
              <a:t> Mario</a:t>
            </a:r>
          </a:p>
          <a:p>
            <a:r>
              <a:rPr lang="it-IT" dirty="0" smtClean="0"/>
              <a:t>Ivan behavior should follow the type: </a:t>
            </a:r>
            <a:br>
              <a:rPr lang="it-IT" dirty="0" smtClean="0"/>
            </a:br>
            <a:r>
              <a:rPr lang="it-IT" dirty="0" smtClean="0"/>
              <a:t>CommentsReq</a:t>
            </a:r>
            <a:r>
              <a:rPr lang="it-IT" baseline="-25000" dirty="0" smtClean="0"/>
              <a:t>Mario</a:t>
            </a:r>
            <a:r>
              <a:rPr lang="it-IT" dirty="0" smtClean="0"/>
              <a:t>;Comments</a:t>
            </a:r>
            <a:r>
              <a:rPr lang="it-IT" baseline="-25000" dirty="0" smtClean="0"/>
              <a:t>Mario</a:t>
            </a:r>
          </a:p>
          <a:p>
            <a:r>
              <a:rPr lang="it-IT" dirty="0" smtClean="0"/>
              <a:t>Ivan code interleaves different sessions:</a:t>
            </a:r>
            <a:br>
              <a:rPr lang="it-IT" dirty="0" smtClean="0"/>
            </a:br>
            <a:r>
              <a:rPr lang="it-IT" dirty="0" smtClean="0"/>
              <a:t>k : CommentsReq</a:t>
            </a:r>
            <a:r>
              <a:rPr lang="it-IT" baseline="-25000" dirty="0" smtClean="0"/>
              <a:t>Mario</a:t>
            </a:r>
            <a:r>
              <a:rPr lang="it-IT" dirty="0" smtClean="0"/>
              <a:t>(x);</a:t>
            </a:r>
            <a:br>
              <a:rPr lang="it-IT" dirty="0" smtClean="0"/>
            </a:br>
            <a:r>
              <a:rPr lang="it-IT" dirty="0" smtClean="0"/>
              <a:t>k’ : BuyBread</a:t>
            </a:r>
            <a:r>
              <a:rPr lang="it-IT" baseline="-25000" dirty="0" smtClean="0"/>
              <a:t>Wife</a:t>
            </a:r>
            <a:r>
              <a:rPr lang="it-IT" dirty="0" smtClean="0"/>
              <a:t>; </a:t>
            </a:r>
            <a:br>
              <a:rPr lang="it-IT" dirty="0" smtClean="0"/>
            </a:br>
            <a:r>
              <a:rPr lang="it-IT" dirty="0" smtClean="0"/>
              <a:t>k’ : Bread</a:t>
            </a:r>
            <a:r>
              <a:rPr lang="it-IT" baseline="-25000" dirty="0" smtClean="0"/>
              <a:t>Wife</a:t>
            </a:r>
            <a:r>
              <a:rPr lang="it-IT" dirty="0" smtClean="0"/>
              <a:t>&lt;1kg&gt;;</a:t>
            </a:r>
            <a:br>
              <a:rPr lang="it-IT" dirty="0" smtClean="0"/>
            </a:br>
            <a:r>
              <a:rPr lang="it-IT" dirty="0" smtClean="0"/>
              <a:t>k : Comments</a:t>
            </a:r>
            <a:r>
              <a:rPr lang="it-IT" baseline="-25000" dirty="0" smtClean="0"/>
              <a:t>Mario</a:t>
            </a:r>
            <a:r>
              <a:rPr lang="it-IT" dirty="0" smtClean="0"/>
              <a:t>&lt;comm.txt&gt;</a:t>
            </a:r>
          </a:p>
          <a:p>
            <a:r>
              <a:rPr lang="it-IT" dirty="0" smtClean="0"/>
              <a:t>Each session respects a given type</a:t>
            </a:r>
          </a:p>
          <a:p>
            <a:endParaRPr lang="it-IT" baseline="-250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392032" y="4039768"/>
            <a:ext cx="941735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3643952" y="2265528"/>
            <a:ext cx="1460311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1298768" y="4465128"/>
            <a:ext cx="152631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7445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Unexpected adaptation needs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External adaptation need:</a:t>
            </a:r>
          </a:p>
          <a:p>
            <a:pPr lvl="1"/>
            <a:r>
              <a:rPr lang="it-IT" dirty="0" smtClean="0"/>
              <a:t>Simon Gay announces BEAT II: the choreography is adapted to submit a work-in-progress to it</a:t>
            </a:r>
            <a:endParaRPr lang="it-IT" dirty="0"/>
          </a:p>
          <a:p>
            <a:pPr lvl="1"/>
            <a:r>
              <a:rPr lang="it-IT" dirty="0"/>
              <a:t>Marco notices that most of us will attend DisCoTec 2013: the choreography is adapted to exploit this occasion to work </a:t>
            </a:r>
            <a:r>
              <a:rPr lang="it-IT" dirty="0" smtClean="0"/>
              <a:t>together</a:t>
            </a:r>
          </a:p>
          <a:p>
            <a:pPr lvl="2"/>
            <a:r>
              <a:rPr lang="it-IT" dirty="0" smtClean="0"/>
              <a:t>Marco is a participant of the choreography, but </a:t>
            </a:r>
            <a:endParaRPr lang="it-IT" dirty="0"/>
          </a:p>
          <a:p>
            <a:pPr lvl="2"/>
            <a:r>
              <a:rPr lang="it-IT" dirty="0" smtClean="0"/>
              <a:t>DisCoTec attendance is not mentioned in the choreography</a:t>
            </a:r>
          </a:p>
          <a:p>
            <a:pPr lvl="2"/>
            <a:r>
              <a:rPr lang="it-IT" dirty="0"/>
              <a:t>I</a:t>
            </a:r>
            <a:r>
              <a:rPr lang="it-IT" dirty="0" smtClean="0"/>
              <a:t>t may be part of another choreography Marco is participating to</a:t>
            </a:r>
          </a:p>
          <a:p>
            <a:r>
              <a:rPr lang="it-IT" dirty="0" smtClean="0"/>
              <a:t>Internal adaptation need:</a:t>
            </a:r>
          </a:p>
          <a:p>
            <a:pPr lvl="1"/>
            <a:r>
              <a:rPr lang="it-IT" dirty="0" smtClean="0"/>
              <a:t>Mario finds a bug in the definition of traces: the choreography is adapted to fix it</a:t>
            </a:r>
            <a:br>
              <a:rPr lang="it-IT" dirty="0" smtClean="0"/>
            </a:b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66002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plan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Write choreographies to describe complex multiparty interactions</a:t>
            </a:r>
          </a:p>
          <a:p>
            <a:r>
              <a:rPr lang="it-IT" dirty="0" smtClean="0"/>
              <a:t>Derive a description of the behavior of each participant</a:t>
            </a:r>
          </a:p>
          <a:p>
            <a:r>
              <a:rPr lang="it-IT" dirty="0" smtClean="0"/>
              <a:t>Type the code of each participant according to its local description(s)</a:t>
            </a:r>
          </a:p>
          <a:p>
            <a:pPr lvl="1"/>
            <a:r>
              <a:rPr lang="it-IT" dirty="0" smtClean="0"/>
              <a:t>The code may involve many interleaved sessions</a:t>
            </a:r>
          </a:p>
          <a:p>
            <a:r>
              <a:rPr lang="it-IT" dirty="0" smtClean="0"/>
              <a:t>Typing ensures good properties</a:t>
            </a:r>
          </a:p>
          <a:p>
            <a:pPr lvl="1"/>
            <a:r>
              <a:rPr lang="it-IT" dirty="0" smtClean="0"/>
              <a:t>The code follows the expected protocol</a:t>
            </a:r>
          </a:p>
          <a:p>
            <a:pPr lvl="1"/>
            <a:r>
              <a:rPr lang="it-IT" dirty="0" smtClean="0"/>
              <a:t>No deadlock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64" y="218365"/>
            <a:ext cx="1232637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88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Our plan</a:t>
            </a:r>
            <a:endParaRPr 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Write choreographies to describe complex multiparty interactions</a:t>
            </a:r>
          </a:p>
          <a:p>
            <a:r>
              <a:rPr lang="it-IT" dirty="0" smtClean="0"/>
              <a:t>Derive </a:t>
            </a:r>
            <a:r>
              <a:rPr lang="it-IT" dirty="0"/>
              <a:t>a</a:t>
            </a:r>
            <a:r>
              <a:rPr lang="it-IT" dirty="0" smtClean="0"/>
              <a:t> description of the behavior of each participant</a:t>
            </a:r>
          </a:p>
          <a:p>
            <a:r>
              <a:rPr lang="it-IT" dirty="0" smtClean="0"/>
              <a:t>Type the code of each participant according to its local description(s)</a:t>
            </a:r>
          </a:p>
          <a:p>
            <a:pPr lvl="1"/>
            <a:r>
              <a:rPr lang="it-IT" dirty="0" smtClean="0"/>
              <a:t>The code may involve many interleaved sessions</a:t>
            </a:r>
          </a:p>
          <a:p>
            <a:r>
              <a:rPr lang="it-IT" dirty="0" smtClean="0"/>
              <a:t>Typing ensures good properties</a:t>
            </a:r>
          </a:p>
          <a:p>
            <a:pPr lvl="1"/>
            <a:r>
              <a:rPr lang="it-IT" dirty="0" smtClean="0"/>
              <a:t>The code follows the expected protocol</a:t>
            </a:r>
          </a:p>
          <a:p>
            <a:pPr lvl="1"/>
            <a:r>
              <a:rPr lang="it-IT" dirty="0" smtClean="0"/>
              <a:t>No deadlock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2138" y="2074462"/>
            <a:ext cx="8802806" cy="2292822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lIns="91440" tIns="45720" rIns="91440" bIns="45720">
            <a:noAutofit/>
          </a:bodyPr>
          <a:lstStyle/>
          <a:p>
            <a:pPr algn="ctr">
              <a:buNone/>
            </a:pPr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Adaptation</a:t>
            </a:r>
            <a:endParaRPr lang="fr-FR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0000">
            <a:off x="8339940" y="95533"/>
            <a:ext cx="1232637" cy="17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6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Adaptation</a:t>
            </a:r>
            <a:endParaRPr lang="el-G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dirty="0" smtClean="0"/>
              <a:t>Systems should live for long periods of time</a:t>
            </a:r>
          </a:p>
          <a:p>
            <a:r>
              <a:rPr lang="it-IT" dirty="0" smtClean="0"/>
              <a:t>Systems should adapt to </a:t>
            </a:r>
          </a:p>
          <a:p>
            <a:pPr lvl="1"/>
            <a:r>
              <a:rPr lang="it-IT" dirty="0" smtClean="0"/>
              <a:t>Changes in the environment (new technologies, protocols, unexpected workload)</a:t>
            </a:r>
          </a:p>
          <a:p>
            <a:pPr lvl="1"/>
            <a:r>
              <a:rPr lang="it-IT" dirty="0" smtClean="0"/>
              <a:t>Changes in users minds (new requirements, changing business rules)</a:t>
            </a:r>
          </a:p>
          <a:p>
            <a:r>
              <a:rPr lang="it-IT" dirty="0" smtClean="0"/>
              <a:t>Adaptation happens at runtime</a:t>
            </a:r>
          </a:p>
          <a:p>
            <a:r>
              <a:rPr lang="it-IT" dirty="0" smtClean="0"/>
              <a:t>The system should be adapted with minimal disruption of functionalities</a:t>
            </a:r>
          </a:p>
          <a:p>
            <a:pPr lvl="1"/>
            <a:r>
              <a:rPr lang="it-IT" dirty="0" smtClean="0"/>
              <a:t>No shut down, recompile, and restart</a:t>
            </a:r>
            <a:endParaRPr lang="en-US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lvl="1"/>
            <a:endParaRPr lang="el-GR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7141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&#10;\newcommand{\lam}[1]{\ensuremath{\lambda #1}} &#10;\newcommand{\instc}[1]{\ensuremath{\opnsf{inst}\lfloor #1 \rfloor}}&#10;\newcommand{\llbracket}{[\![}&#10;\newcommand{\rrbracket}{]\!]}&#10;\newcommand{\trans}[1]{\llbracket {#1} \rrbracket}&#10;\newcommand{\transl}[2]{\llbracket {#1} \rrbracket_{#2}}&#10;\newcommand{\transll}[3]{\llbracket {#1} \rrbracket_{#2}^{#3}}&#10;\newcommand{\transllset}[2]{\{\!| {#1} |\!\}_{#2}}&#10;\newcommand{\pars}{\mathbin{\mid}}              % PARallel Symbol&#10;\newcommand{\res}[1]{\ensuremath{(\nu\,{#1})\,}} % scope REStriction&#10;\newcommand{\sint}[2]{{#1}({#2})}             % INput constructor&#10;\newcommand{\outc}[2]{\overline{#1}\angles{#2}}  % OUTput constructor overline&#10;\newcommand{\blok}[1]{\langle #1 \rangle}        % Protected execution unit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an">
  <a:themeElements>
    <a:clrScheme name="2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2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2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20091</TotalTime>
  <Words>1121</Words>
  <Application>Microsoft Office PowerPoint</Application>
  <PresentationFormat>Custom</PresentationFormat>
  <Paragraphs>322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Monotype Sorts</vt:lpstr>
      <vt:lpstr>Helvetica</vt:lpstr>
      <vt:lpstr>Times</vt:lpstr>
      <vt:lpstr>Times New Roman</vt:lpstr>
      <vt:lpstr>Arial Black</vt:lpstr>
      <vt:lpstr>Verdana</vt:lpstr>
      <vt:lpstr>1_dan</vt:lpstr>
      <vt:lpstr>2_dan</vt:lpstr>
      <vt:lpstr>Towards Global and Local Types for Adaptation</vt:lpstr>
      <vt:lpstr>Many distributed participants</vt:lpstr>
      <vt:lpstr>Complex multiparty interactions</vt:lpstr>
      <vt:lpstr>Message-based communication (e-mail)</vt:lpstr>
      <vt:lpstr>Participants act according to the choreography</vt:lpstr>
      <vt:lpstr>Unexpected adaptation needs</vt:lpstr>
      <vt:lpstr>Our plan</vt:lpstr>
      <vt:lpstr>Our plan</vt:lpstr>
      <vt:lpstr>Adaptation</vt:lpstr>
      <vt:lpstr>How to face the unexpected?</vt:lpstr>
      <vt:lpstr>Internal vs external updates</vt:lpstr>
      <vt:lpstr>Adaptation and multiparty session types</vt:lpstr>
      <vt:lpstr>Adaptation constructs</vt:lpstr>
      <vt:lpstr>Constructs for external update</vt:lpstr>
      <vt:lpstr>Choreography language</vt:lpstr>
      <vt:lpstr>Endpoint language</vt:lpstr>
      <vt:lpstr>Projection</vt:lpstr>
      <vt:lpstr>Expected result</vt:lpstr>
      <vt:lpstr>Adapting a scope, graphically</vt:lpstr>
      <vt:lpstr>Adapting a scope, graphically</vt:lpstr>
      <vt:lpstr>Adapting a scope, graphically</vt:lpstr>
      <vt:lpstr>Adapting a scope, graphically</vt:lpstr>
      <vt:lpstr>And now the foggy part</vt:lpstr>
      <vt:lpstr>Typing a concrete language</vt:lpstr>
      <vt:lpstr>Adapting interleaved sessions</vt:lpstr>
      <vt:lpstr>Current state</vt:lpstr>
      <vt:lpstr>Future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573</cp:revision>
  <cp:lastPrinted>2002-05-03T10:05:46Z</cp:lastPrinted>
  <dcterms:created xsi:type="dcterms:W3CDTF">1999-02-22T11:07:13Z</dcterms:created>
  <dcterms:modified xsi:type="dcterms:W3CDTF">2013-09-23T06:06:37Z</dcterms:modified>
</cp:coreProperties>
</file>